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1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762" r:id="rId3"/>
    <p:sldMasterId id="2147483801" r:id="rId4"/>
    <p:sldMasterId id="2147483814" r:id="rId5"/>
    <p:sldMasterId id="2147484086" r:id="rId6"/>
  </p:sldMasterIdLst>
  <p:notesMasterIdLst>
    <p:notesMasterId r:id="rId85"/>
  </p:notesMasterIdLst>
  <p:handoutMasterIdLst>
    <p:handoutMasterId r:id="rId86"/>
  </p:handoutMasterIdLst>
  <p:sldIdLst>
    <p:sldId id="932" r:id="rId7"/>
    <p:sldId id="1288" r:id="rId8"/>
    <p:sldId id="1289" r:id="rId9"/>
    <p:sldId id="1290" r:id="rId10"/>
    <p:sldId id="1314" r:id="rId11"/>
    <p:sldId id="1307" r:id="rId12"/>
    <p:sldId id="1308" r:id="rId13"/>
    <p:sldId id="1309" r:id="rId14"/>
    <p:sldId id="1310" r:id="rId15"/>
    <p:sldId id="1283" r:id="rId16"/>
    <p:sldId id="1276" r:id="rId17"/>
    <p:sldId id="1285" r:id="rId18"/>
    <p:sldId id="1278" r:id="rId19"/>
    <p:sldId id="1279" r:id="rId20"/>
    <p:sldId id="944" r:id="rId21"/>
    <p:sldId id="1247" r:id="rId22"/>
    <p:sldId id="1203" r:id="rId23"/>
    <p:sldId id="1213" r:id="rId24"/>
    <p:sldId id="1214" r:id="rId25"/>
    <p:sldId id="1215" r:id="rId26"/>
    <p:sldId id="1216" r:id="rId27"/>
    <p:sldId id="1284" r:id="rId28"/>
    <p:sldId id="1217" r:id="rId29"/>
    <p:sldId id="1219" r:id="rId30"/>
    <p:sldId id="1300" r:id="rId31"/>
    <p:sldId id="1220" r:id="rId32"/>
    <p:sldId id="1221" r:id="rId33"/>
    <p:sldId id="1301" r:id="rId34"/>
    <p:sldId id="1223" r:id="rId35"/>
    <p:sldId id="1234" r:id="rId36"/>
    <p:sldId id="1253" r:id="rId37"/>
    <p:sldId id="1258" r:id="rId38"/>
    <p:sldId id="1257" r:id="rId39"/>
    <p:sldId id="1248" r:id="rId40"/>
    <p:sldId id="955" r:id="rId41"/>
    <p:sldId id="1156" r:id="rId42"/>
    <p:sldId id="958" r:id="rId43"/>
    <p:sldId id="1141" r:id="rId44"/>
    <p:sldId id="960" r:id="rId45"/>
    <p:sldId id="1299" r:id="rId46"/>
    <p:sldId id="961" r:id="rId47"/>
    <p:sldId id="1134" r:id="rId48"/>
    <p:sldId id="1133" r:id="rId49"/>
    <p:sldId id="1116" r:id="rId50"/>
    <p:sldId id="1124" r:id="rId51"/>
    <p:sldId id="1252" r:id="rId52"/>
    <p:sldId id="1232" r:id="rId53"/>
    <p:sldId id="1263" r:id="rId54"/>
    <p:sldId id="1256" r:id="rId55"/>
    <p:sldId id="1264" r:id="rId56"/>
    <p:sldId id="1265" r:id="rId57"/>
    <p:sldId id="1266" r:id="rId58"/>
    <p:sldId id="1302" r:id="rId59"/>
    <p:sldId id="1305" r:id="rId60"/>
    <p:sldId id="1306" r:id="rId61"/>
    <p:sldId id="1303" r:id="rId62"/>
    <p:sldId id="1304" r:id="rId63"/>
    <p:sldId id="1271" r:id="rId64"/>
    <p:sldId id="1270" r:id="rId65"/>
    <p:sldId id="1251" r:id="rId66"/>
    <p:sldId id="1146" r:id="rId67"/>
    <p:sldId id="1147" r:id="rId68"/>
    <p:sldId id="1186" r:id="rId69"/>
    <p:sldId id="1185" r:id="rId70"/>
    <p:sldId id="1159" r:id="rId71"/>
    <p:sldId id="1291" r:id="rId72"/>
    <p:sldId id="1292" r:id="rId73"/>
    <p:sldId id="1293" r:id="rId74"/>
    <p:sldId id="1294" r:id="rId75"/>
    <p:sldId id="1295" r:id="rId76"/>
    <p:sldId id="1296" r:id="rId77"/>
    <p:sldId id="1297" r:id="rId78"/>
    <p:sldId id="1313" r:id="rId79"/>
    <p:sldId id="1273" r:id="rId80"/>
    <p:sldId id="1166" r:id="rId81"/>
    <p:sldId id="1261" r:id="rId82"/>
    <p:sldId id="1262" r:id="rId83"/>
    <p:sldId id="694" r:id="rId84"/>
  </p:sldIdLst>
  <p:sldSz cx="9144000" cy="6858000" type="screen4x3"/>
  <p:notesSz cx="6834188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36DD1F6-542F-4F67-BA37-AC4F1DE94BCD}">
          <p14:sldIdLst>
            <p14:sldId id="932"/>
            <p14:sldId id="1288"/>
            <p14:sldId id="1289"/>
            <p14:sldId id="1290"/>
            <p14:sldId id="1314"/>
            <p14:sldId id="1307"/>
            <p14:sldId id="1308"/>
            <p14:sldId id="1309"/>
            <p14:sldId id="1310"/>
            <p14:sldId id="1283"/>
            <p14:sldId id="1276"/>
            <p14:sldId id="1285"/>
            <p14:sldId id="1278"/>
            <p14:sldId id="1279"/>
            <p14:sldId id="944"/>
            <p14:sldId id="1247"/>
            <p14:sldId id="1203"/>
            <p14:sldId id="1213"/>
            <p14:sldId id="1214"/>
            <p14:sldId id="1215"/>
            <p14:sldId id="1216"/>
            <p14:sldId id="1284"/>
            <p14:sldId id="1217"/>
            <p14:sldId id="1219"/>
            <p14:sldId id="1300"/>
            <p14:sldId id="1220"/>
            <p14:sldId id="1221"/>
            <p14:sldId id="1301"/>
            <p14:sldId id="1223"/>
            <p14:sldId id="1234"/>
            <p14:sldId id="1253"/>
            <p14:sldId id="1258"/>
            <p14:sldId id="1257"/>
            <p14:sldId id="1248"/>
            <p14:sldId id="955"/>
            <p14:sldId id="1156"/>
            <p14:sldId id="958"/>
            <p14:sldId id="1141"/>
            <p14:sldId id="960"/>
            <p14:sldId id="1299"/>
            <p14:sldId id="961"/>
            <p14:sldId id="1134"/>
            <p14:sldId id="1133"/>
            <p14:sldId id="1116"/>
            <p14:sldId id="1124"/>
            <p14:sldId id="1252"/>
            <p14:sldId id="1232"/>
            <p14:sldId id="1263"/>
            <p14:sldId id="1256"/>
            <p14:sldId id="1264"/>
            <p14:sldId id="1265"/>
            <p14:sldId id="1266"/>
            <p14:sldId id="1302"/>
            <p14:sldId id="1305"/>
            <p14:sldId id="1306"/>
            <p14:sldId id="1303"/>
            <p14:sldId id="1304"/>
            <p14:sldId id="1271"/>
            <p14:sldId id="1270"/>
            <p14:sldId id="1251"/>
            <p14:sldId id="1146"/>
            <p14:sldId id="1147"/>
            <p14:sldId id="1186"/>
            <p14:sldId id="1185"/>
            <p14:sldId id="1159"/>
            <p14:sldId id="1291"/>
            <p14:sldId id="1292"/>
            <p14:sldId id="1293"/>
            <p14:sldId id="1294"/>
            <p14:sldId id="1295"/>
            <p14:sldId id="1296"/>
            <p14:sldId id="1297"/>
            <p14:sldId id="1313"/>
            <p14:sldId id="1273"/>
            <p14:sldId id="1166"/>
            <p14:sldId id="1261"/>
            <p14:sldId id="1262"/>
            <p14:sldId id="6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3">
          <p15:clr>
            <a:srgbClr val="A4A3A4"/>
          </p15:clr>
        </p15:guide>
        <p15:guide id="2" pos="215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дежда" initials="Н" lastIdx="1" clrIdx="0">
    <p:extLst>
      <p:ext uri="{19B8F6BF-5375-455C-9EA6-DF929625EA0E}">
        <p15:presenceInfo xmlns:p15="http://schemas.microsoft.com/office/powerpoint/2012/main" userId="Надежд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66CC"/>
    <a:srgbClr val="33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4" autoAdjust="0"/>
    <p:restoredTop sz="95560" autoAdjust="0"/>
  </p:normalViewPr>
  <p:slideViewPr>
    <p:cSldViewPr>
      <p:cViewPr varScale="1">
        <p:scale>
          <a:sx n="82" d="100"/>
          <a:sy n="82" d="100"/>
        </p:scale>
        <p:origin x="143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004"/>
    </p:cViewPr>
  </p:sorterViewPr>
  <p:notesViewPr>
    <p:cSldViewPr>
      <p:cViewPr varScale="1">
        <p:scale>
          <a:sx n="49" d="100"/>
          <a:sy n="49" d="100"/>
        </p:scale>
        <p:origin x="-2688" y="-77"/>
      </p:cViewPr>
      <p:guideLst>
        <p:guide orient="horz" pos="3143"/>
        <p:guide pos="215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CC3A6E1C-6F36-4403-ABB0-A093110856CA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AB7BC793-B69D-4E60-84BD-02D0A01F1C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88412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/>
          <a:lstStyle>
            <a:lvl1pPr algn="r">
              <a:defRPr sz="1300"/>
            </a:lvl1pPr>
          </a:lstStyle>
          <a:p>
            <a:fld id="{0D502447-CCF9-41A8-9378-1895FD3B14DD}" type="datetimeFigureOut">
              <a:rPr lang="ru-RU" smtClean="0"/>
              <a:pPr/>
              <a:t>09.12.2015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9300"/>
            <a:ext cx="4989512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64" tIns="48032" rIns="96064" bIns="480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vert="horz" lIns="96064" tIns="48032" rIns="96064" bIns="4803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342"/>
            <a:ext cx="2961481" cy="498952"/>
          </a:xfrm>
          <a:prstGeom prst="rect">
            <a:avLst/>
          </a:prstGeom>
        </p:spPr>
        <p:txBody>
          <a:bodyPr vert="horz" lIns="96064" tIns="48032" rIns="96064" bIns="48032" rtlCol="0" anchor="b"/>
          <a:lstStyle>
            <a:lvl1pPr algn="r">
              <a:defRPr sz="1300"/>
            </a:lvl1pPr>
          </a:lstStyle>
          <a:p>
            <a:fld id="{8D1DCC1B-CACF-457B-A39E-59A07B83F6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4960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1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416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12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91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71475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1739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EE56B6-74B0-49F2-8C86-0DF2849A2A94}" type="slidenum">
              <a:rPr lang="ru-RU" b="0" smtClean="0"/>
              <a:pPr eaLnBrk="1" hangingPunct="1"/>
              <a:t>15</a:t>
            </a:fld>
            <a:endParaRPr lang="ru-RU" b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77409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95924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156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19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26193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20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76254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8578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05258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55498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уже знакомого вам врача и записаться на прием в удобное для вас время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33426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уже знакомого вам врача и записаться на прием в удобное для вас время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6789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необходимую услугу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предусмотрели сворачивать и разворачивать список услуг  если услуг очень много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75273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27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создали новое расписание  врачей– более простое и компактное : вы легко сможете выбрать  удобное для вас время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показываем только свободные талоны, но сохранили возможность показа всех талонов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Создали индикатор шагов, чтобы нагляднее показывать этапы записи на прием.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07538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28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С помощью поля фильтра вы легко сможете найти необходимую услугу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Чтобы вам было удобно мы предусмотрели сворачивать и разворачивать список услуг  если услуг очень много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062429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42260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30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99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31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501786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32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35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34779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831531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97333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Запись на прием: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возможность из любого места, где есть Интернет, записаться на прием с мобильного устройства.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050313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+mn-lt"/>
                <a:cs typeface="Calibri"/>
              </a:rPr>
              <a:t>Личный кабинет </a:t>
            </a:r>
            <a:r>
              <a:rPr lang="ru-RU" sz="1200" dirty="0" smtClean="0">
                <a:solidFill>
                  <a:srgbClr val="000000"/>
                </a:solidFill>
                <a:latin typeface="+mn-lt"/>
                <a:cs typeface="Calibri"/>
              </a:rPr>
              <a:t>– возможность управлять талонами, редактировать</a:t>
            </a:r>
            <a:r>
              <a:rPr lang="ru-RU" sz="1200" baseline="0" dirty="0" smtClean="0">
                <a:solidFill>
                  <a:srgbClr val="000000"/>
                </a:solidFill>
                <a:latin typeface="+mn-lt"/>
                <a:cs typeface="Calibri"/>
              </a:rPr>
              <a:t> личные данные.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03829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40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002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566656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091838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04127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45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36260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691402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037853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69327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524873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46651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51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454933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52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440559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53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65210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54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013871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55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650544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56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07280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088460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BF436-A59F-40C1-B7AC-821A8FF51BEB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57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818567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132" y="4739852"/>
            <a:ext cx="5467924" cy="449093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2576422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61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946999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62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464780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66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861944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67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259280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68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034356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69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91100" cy="3743325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0369067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70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04069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6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343266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71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09400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7819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911924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14210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203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35692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21826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9530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F0892-3088-457E-A65E-5A7DF114F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4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2D6C-C2E8-4CE6-88D6-D7CFD66C5A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7590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20EE9-EF70-4606-AB25-958206C34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53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48891-E7CB-41AE-A081-4CB6AA8D2F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5730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5896" y="903291"/>
            <a:ext cx="4383087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903291"/>
            <a:ext cx="4384675" cy="5448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>
                <a:latin typeface="Calibri"/>
              </a:defRPr>
            </a:lvl4pPr>
            <a:lvl5pPr>
              <a:defRPr sz="1800">
                <a:latin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53AD5-3CF8-441D-8D68-00C30D7A03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89257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>
                <a:latin typeface="Calibri"/>
              </a:defRPr>
            </a:lvl4pPr>
            <a:lvl5pPr>
              <a:defRPr sz="1600">
                <a:latin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67B08-672E-4001-84DF-044CDD700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376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3FB3E-13AE-48BD-98EE-D2E26B5EF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79978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335E6-C6DD-4F84-94E7-35DBB51B2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8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>
                <a:latin typeface="Calibri"/>
              </a:defRPr>
            </a:lvl4pPr>
            <a:lvl5pPr>
              <a:defRPr sz="2000">
                <a:latin typeface="Calibri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F753-5C38-4529-A304-13A04B174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74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D6F1-8DA5-40B6-A532-F41E1722F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8116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4525-06AE-4338-9AA0-85CDB2E709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3446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7200" y="87313"/>
            <a:ext cx="2228850" cy="6264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87313"/>
            <a:ext cx="6538912" cy="6264275"/>
          </a:xfrm>
        </p:spPr>
        <p:txBody>
          <a:bodyPr vert="eaVert"/>
          <a:lstStyle>
            <a:lvl4pPr>
              <a:defRPr>
                <a:latin typeface="Calibri"/>
              </a:defRPr>
            </a:lvl4pPr>
            <a:lvl5pPr>
              <a:defRPr>
                <a:latin typeface="Calibri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D0283-3E5E-4195-883B-36B45A4B9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42129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005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254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682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325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100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91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901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917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31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865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099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3747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670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595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81803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44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308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0888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0980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891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85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867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60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886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ED6D-4496-4EB0-8D3D-D2BFF7CC37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3739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2"/>
            <a:ext cx="8229600" cy="70609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Picture 76" descr="1c-bitrix-logo-vert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237312"/>
            <a:ext cx="805642" cy="50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Номер слайда 8"/>
          <p:cNvSpPr txBox="1">
            <a:spLocks/>
          </p:cNvSpPr>
          <p:nvPr userDrawn="1"/>
        </p:nvSpPr>
        <p:spPr>
          <a:xfrm>
            <a:off x="1907704" y="6309320"/>
            <a:ext cx="3384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>
              <a:defRPr/>
            </a:pPr>
            <a:r>
              <a:rPr lang="ru-RU" sz="1200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Решения для государственных организаций</a:t>
            </a:r>
            <a:endParaRPr lang="ru-RU" sz="12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187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B4C55-D7C4-4B0B-9211-0910367D936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6834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AADA-C468-4814-A45F-D852AD916818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016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B704A-C1A6-4D53-B537-A76721F9504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470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D8E6-E830-46E3-9AA7-7F3E9F6C925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3552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0FFF-514B-4C59-A091-A037C8051E16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76824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7EA94-88F9-449E-A979-96D053BB1125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4742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0148A-4652-4040-B2D6-446EDC46A85A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2594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0-3F9B-4471-A7B8-0C88E5B770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7127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39AA6-375D-4F72-9FE8-FB8118D6E6B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090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85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04C9E-B3D4-4448-8F83-B28AE4F1D7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735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E8CE2-BC6C-40EC-A549-5D498DE7EC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294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F9965-A34E-48CB-A485-4D1A967E17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84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461AD-9327-40CF-9777-6E1B3D765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655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29F1-9D0F-4C20-A167-197FDA1DBB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305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C4489-0044-4B59-8DE8-4082D0FB9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27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CE8A-2731-43E6-ACD1-25ED947F36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883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E5C04-CD3B-44A5-A18C-EF94CBCE1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05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C256-7121-47A6-83CF-ECBBACDEE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211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5FC9F-8B6D-46F6-B4C8-895AE26154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20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29EF-C939-4F84-AA3B-6F36C2619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6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409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65300" y="87313"/>
            <a:ext cx="5024438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903291"/>
            <a:ext cx="8920162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307388" y="6489492"/>
            <a:ext cx="836612" cy="338554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0577" y="6457890"/>
            <a:ext cx="833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>
              <a:defRPr sz="2000">
                <a:solidFill>
                  <a:srgbClr val="FFFF00"/>
                </a:solidFill>
                <a:latin typeface="+mj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ADDC9-D846-4ACC-9A3F-6F607800D61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171459" y="141297"/>
            <a:ext cx="847725" cy="504825"/>
            <a:chOff x="251" y="212"/>
            <a:chExt cx="850" cy="506"/>
          </a:xfrm>
        </p:grpSpPr>
        <p:sp>
          <p:nvSpPr>
            <p:cNvPr id="2055" name="Freeform 7"/>
            <p:cNvSpPr>
              <a:spLocks/>
            </p:cNvSpPr>
            <p:nvPr userDrawn="1"/>
          </p:nvSpPr>
          <p:spPr bwMode="auto">
            <a:xfrm>
              <a:off x="300" y="212"/>
              <a:ext cx="121" cy="376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68" y="50"/>
                </a:cxn>
                <a:cxn ang="0">
                  <a:pos x="71" y="376"/>
                </a:cxn>
                <a:cxn ang="0">
                  <a:pos x="120" y="376"/>
                </a:cxn>
                <a:cxn ang="0">
                  <a:pos x="120" y="0"/>
                </a:cxn>
                <a:cxn ang="0">
                  <a:pos x="120" y="0"/>
                </a:cxn>
                <a:cxn ang="0">
                  <a:pos x="120" y="0"/>
                </a:cxn>
              </a:cxnLst>
              <a:rect l="0" t="0" r="r" b="b"/>
              <a:pathLst>
                <a:path w="120" h="376">
                  <a:moveTo>
                    <a:pt x="12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68" y="50"/>
                  </a:lnTo>
                  <a:lnTo>
                    <a:pt x="71" y="376"/>
                  </a:lnTo>
                  <a:lnTo>
                    <a:pt x="120" y="376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6" name="Freeform 8"/>
            <p:cNvSpPr>
              <a:spLocks/>
            </p:cNvSpPr>
            <p:nvPr userDrawn="1"/>
          </p:nvSpPr>
          <p:spPr bwMode="auto">
            <a:xfrm>
              <a:off x="251" y="290"/>
              <a:ext cx="100" cy="298"/>
            </a:xfrm>
            <a:custGeom>
              <a:avLst/>
              <a:gdLst/>
              <a:ahLst/>
              <a:cxnLst>
                <a:cxn ang="0">
                  <a:pos x="97" y="0"/>
                </a:cxn>
                <a:cxn ang="0">
                  <a:pos x="0" y="0"/>
                </a:cxn>
                <a:cxn ang="0">
                  <a:pos x="0" y="50"/>
                </a:cxn>
                <a:cxn ang="0">
                  <a:pos x="50" y="50"/>
                </a:cxn>
                <a:cxn ang="0">
                  <a:pos x="50" y="298"/>
                </a:cxn>
                <a:cxn ang="0">
                  <a:pos x="100" y="298"/>
                </a:cxn>
                <a:cxn ang="0">
                  <a:pos x="97" y="0"/>
                </a:cxn>
                <a:cxn ang="0">
                  <a:pos x="97" y="0"/>
                </a:cxn>
                <a:cxn ang="0">
                  <a:pos x="97" y="0"/>
                </a:cxn>
              </a:cxnLst>
              <a:rect l="0" t="0" r="r" b="b"/>
              <a:pathLst>
                <a:path w="100" h="298">
                  <a:moveTo>
                    <a:pt x="9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298"/>
                  </a:lnTo>
                  <a:lnTo>
                    <a:pt x="100" y="298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7" name="Freeform 9"/>
            <p:cNvSpPr>
              <a:spLocks/>
            </p:cNvSpPr>
            <p:nvPr userDrawn="1"/>
          </p:nvSpPr>
          <p:spPr bwMode="auto">
            <a:xfrm>
              <a:off x="471" y="212"/>
              <a:ext cx="624" cy="371"/>
            </a:xfrm>
            <a:custGeom>
              <a:avLst/>
              <a:gdLst/>
              <a:ahLst/>
              <a:cxnLst>
                <a:cxn ang="0">
                  <a:pos x="264" y="157"/>
                </a:cxn>
                <a:cxn ang="0">
                  <a:pos x="77" y="157"/>
                </a:cxn>
                <a:cxn ang="0">
                  <a:pos x="0" y="82"/>
                </a:cxn>
                <a:cxn ang="0">
                  <a:pos x="77" y="0"/>
                </a:cxn>
                <a:cxn ang="0">
                  <a:pos x="156" y="82"/>
                </a:cxn>
                <a:cxn ang="0">
                  <a:pos x="135" y="82"/>
                </a:cxn>
                <a:cxn ang="0">
                  <a:pos x="77" y="22"/>
                </a:cxn>
                <a:cxn ang="0">
                  <a:pos x="20" y="82"/>
                </a:cxn>
                <a:cxn ang="0">
                  <a:pos x="77" y="136"/>
                </a:cxn>
                <a:cxn ang="0">
                  <a:pos x="264" y="136"/>
                </a:cxn>
                <a:cxn ang="0">
                  <a:pos x="264" y="157"/>
                </a:cxn>
                <a:cxn ang="0">
                  <a:pos x="264" y="157"/>
                </a:cxn>
              </a:cxnLst>
              <a:rect l="0" t="0" r="r" b="b"/>
              <a:pathLst>
                <a:path w="264" h="157">
                  <a:moveTo>
                    <a:pt x="264" y="157"/>
                  </a:moveTo>
                  <a:cubicBezTo>
                    <a:pt x="77" y="157"/>
                    <a:pt x="77" y="157"/>
                    <a:pt x="77" y="157"/>
                  </a:cubicBezTo>
                  <a:cubicBezTo>
                    <a:pt x="35" y="157"/>
                    <a:pt x="0" y="124"/>
                    <a:pt x="0" y="82"/>
                  </a:cubicBezTo>
                  <a:cubicBezTo>
                    <a:pt x="0" y="39"/>
                    <a:pt x="33" y="0"/>
                    <a:pt x="77" y="0"/>
                  </a:cubicBezTo>
                  <a:cubicBezTo>
                    <a:pt x="122" y="0"/>
                    <a:pt x="156" y="36"/>
                    <a:pt x="156" y="82"/>
                  </a:cubicBezTo>
                  <a:cubicBezTo>
                    <a:pt x="135" y="82"/>
                    <a:pt x="135" y="82"/>
                    <a:pt x="135" y="82"/>
                  </a:cubicBezTo>
                  <a:cubicBezTo>
                    <a:pt x="134" y="51"/>
                    <a:pt x="113" y="21"/>
                    <a:pt x="77" y="22"/>
                  </a:cubicBezTo>
                  <a:cubicBezTo>
                    <a:pt x="41" y="22"/>
                    <a:pt x="20" y="52"/>
                    <a:pt x="20" y="82"/>
                  </a:cubicBezTo>
                  <a:cubicBezTo>
                    <a:pt x="20" y="108"/>
                    <a:pt x="45" y="136"/>
                    <a:pt x="77" y="136"/>
                  </a:cubicBezTo>
                  <a:cubicBezTo>
                    <a:pt x="264" y="136"/>
                    <a:pt x="264" y="136"/>
                    <a:pt x="264" y="136"/>
                  </a:cubicBezTo>
                  <a:cubicBezTo>
                    <a:pt x="264" y="157"/>
                    <a:pt x="264" y="157"/>
                    <a:pt x="264" y="157"/>
                  </a:cubicBezTo>
                  <a:cubicBezTo>
                    <a:pt x="264" y="157"/>
                    <a:pt x="264" y="157"/>
                    <a:pt x="264" y="15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8" name="Freeform 10"/>
            <p:cNvSpPr>
              <a:spLocks/>
            </p:cNvSpPr>
            <p:nvPr userDrawn="1"/>
          </p:nvSpPr>
          <p:spPr bwMode="auto">
            <a:xfrm>
              <a:off x="547" y="290"/>
              <a:ext cx="548" cy="215"/>
            </a:xfrm>
            <a:custGeom>
              <a:avLst/>
              <a:gdLst/>
              <a:ahLst/>
              <a:cxnLst>
                <a:cxn ang="0">
                  <a:pos x="232" y="91"/>
                </a:cxn>
                <a:cxn ang="0">
                  <a:pos x="45" y="91"/>
                </a:cxn>
                <a:cxn ang="0">
                  <a:pos x="1" y="46"/>
                </a:cxn>
                <a:cxn ang="0">
                  <a:pos x="45" y="0"/>
                </a:cxn>
                <a:cxn ang="0">
                  <a:pos x="90" y="49"/>
                </a:cxn>
                <a:cxn ang="0">
                  <a:pos x="69" y="49"/>
                </a:cxn>
                <a:cxn ang="0">
                  <a:pos x="45" y="22"/>
                </a:cxn>
                <a:cxn ang="0">
                  <a:pos x="21" y="49"/>
                </a:cxn>
                <a:cxn ang="0">
                  <a:pos x="45" y="70"/>
                </a:cxn>
                <a:cxn ang="0">
                  <a:pos x="232" y="70"/>
                </a:cxn>
                <a:cxn ang="0">
                  <a:pos x="232" y="91"/>
                </a:cxn>
                <a:cxn ang="0">
                  <a:pos x="232" y="91"/>
                </a:cxn>
              </a:cxnLst>
              <a:rect l="0" t="0" r="r" b="b"/>
              <a:pathLst>
                <a:path w="232" h="91">
                  <a:moveTo>
                    <a:pt x="232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21" y="91"/>
                    <a:pt x="1" y="71"/>
                    <a:pt x="1" y="46"/>
                  </a:cubicBezTo>
                  <a:cubicBezTo>
                    <a:pt x="0" y="21"/>
                    <a:pt x="20" y="0"/>
                    <a:pt x="45" y="0"/>
                  </a:cubicBezTo>
                  <a:cubicBezTo>
                    <a:pt x="69" y="0"/>
                    <a:pt x="90" y="22"/>
                    <a:pt x="90" y="49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9" y="34"/>
                    <a:pt x="60" y="22"/>
                    <a:pt x="45" y="22"/>
                  </a:cubicBezTo>
                  <a:cubicBezTo>
                    <a:pt x="31" y="22"/>
                    <a:pt x="21" y="34"/>
                    <a:pt x="21" y="49"/>
                  </a:cubicBezTo>
                  <a:cubicBezTo>
                    <a:pt x="21" y="61"/>
                    <a:pt x="33" y="70"/>
                    <a:pt x="45" y="70"/>
                  </a:cubicBezTo>
                  <a:cubicBezTo>
                    <a:pt x="232" y="70"/>
                    <a:pt x="232" y="70"/>
                    <a:pt x="232" y="70"/>
                  </a:cubicBezTo>
                  <a:cubicBezTo>
                    <a:pt x="232" y="91"/>
                    <a:pt x="232" y="91"/>
                    <a:pt x="232" y="91"/>
                  </a:cubicBezTo>
                  <a:cubicBezTo>
                    <a:pt x="232" y="91"/>
                    <a:pt x="232" y="91"/>
                    <a:pt x="232" y="91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59" name="Freeform 11"/>
            <p:cNvSpPr>
              <a:spLocks noEditPoints="1"/>
            </p:cNvSpPr>
            <p:nvPr userDrawn="1"/>
          </p:nvSpPr>
          <p:spPr bwMode="auto">
            <a:xfrm>
              <a:off x="913" y="230"/>
              <a:ext cx="62" cy="65"/>
            </a:xfrm>
            <a:custGeom>
              <a:avLst/>
              <a:gdLst/>
              <a:ahLst/>
              <a:cxnLst>
                <a:cxn ang="0">
                  <a:pos x="11" y="8"/>
                </a:cxn>
                <a:cxn ang="0">
                  <a:pos x="14" y="8"/>
                </a:cxn>
                <a:cxn ang="0">
                  <a:pos x="17" y="10"/>
                </a:cxn>
                <a:cxn ang="0">
                  <a:pos x="14" y="12"/>
                </a:cxn>
                <a:cxn ang="0">
                  <a:pos x="11" y="12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1" y="14"/>
                </a:cxn>
                <a:cxn ang="0">
                  <a:pos x="13" y="14"/>
                </a:cxn>
                <a:cxn ang="0">
                  <a:pos x="16" y="17"/>
                </a:cxn>
                <a:cxn ang="0">
                  <a:pos x="17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7" y="13"/>
                </a:cxn>
                <a:cxn ang="0">
                  <a:pos x="17" y="13"/>
                </a:cxn>
                <a:cxn ang="0">
                  <a:pos x="19" y="10"/>
                </a:cxn>
                <a:cxn ang="0">
                  <a:pos x="15" y="6"/>
                </a:cxn>
                <a:cxn ang="0">
                  <a:pos x="9" y="6"/>
                </a:cxn>
                <a:cxn ang="0">
                  <a:pos x="9" y="20"/>
                </a:cxn>
                <a:cxn ang="0">
                  <a:pos x="9" y="20"/>
                </a:cxn>
                <a:cxn ang="0">
                  <a:pos x="2" y="13"/>
                </a:cxn>
                <a:cxn ang="0">
                  <a:pos x="13" y="2"/>
                </a:cxn>
                <a:cxn ang="0">
                  <a:pos x="25" y="13"/>
                </a:cxn>
                <a:cxn ang="0">
                  <a:pos x="13" y="25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2" y="13"/>
                </a:cxn>
                <a:cxn ang="0">
                  <a:pos x="0" y="13"/>
                </a:cxn>
                <a:cxn ang="0">
                  <a:pos x="13" y="27"/>
                </a:cxn>
                <a:cxn ang="0">
                  <a:pos x="27" y="13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11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7" y="9"/>
                    <a:pt x="17" y="10"/>
                  </a:cubicBezTo>
                  <a:cubicBezTo>
                    <a:pt x="17" y="11"/>
                    <a:pt x="16" y="12"/>
                    <a:pt x="14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9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6" y="14"/>
                    <a:pt x="16" y="16"/>
                    <a:pt x="16" y="17"/>
                  </a:cubicBezTo>
                  <a:cubicBezTo>
                    <a:pt x="16" y="19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9"/>
                    <a:pt x="19" y="19"/>
                    <a:pt x="19" y="17"/>
                  </a:cubicBezTo>
                  <a:cubicBezTo>
                    <a:pt x="19" y="15"/>
                    <a:pt x="18" y="14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9" y="13"/>
                    <a:pt x="19" y="11"/>
                    <a:pt x="19" y="10"/>
                  </a:cubicBezTo>
                  <a:cubicBezTo>
                    <a:pt x="19" y="7"/>
                    <a:pt x="16" y="6"/>
                    <a:pt x="15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lose/>
                  <a:moveTo>
                    <a:pt x="2" y="13"/>
                  </a:moveTo>
                  <a:cubicBezTo>
                    <a:pt x="2" y="7"/>
                    <a:pt x="7" y="2"/>
                    <a:pt x="13" y="2"/>
                  </a:cubicBezTo>
                  <a:cubicBezTo>
                    <a:pt x="20" y="2"/>
                    <a:pt x="25" y="7"/>
                    <a:pt x="25" y="13"/>
                  </a:cubicBezTo>
                  <a:cubicBezTo>
                    <a:pt x="25" y="20"/>
                    <a:pt x="20" y="25"/>
                    <a:pt x="13" y="25"/>
                  </a:cubicBezTo>
                  <a:cubicBezTo>
                    <a:pt x="7" y="25"/>
                    <a:pt x="2" y="20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lose/>
                  <a:moveTo>
                    <a:pt x="0" y="13"/>
                  </a:moveTo>
                  <a:cubicBezTo>
                    <a:pt x="0" y="21"/>
                    <a:pt x="6" y="27"/>
                    <a:pt x="13" y="27"/>
                  </a:cubicBezTo>
                  <a:cubicBezTo>
                    <a:pt x="21" y="27"/>
                    <a:pt x="27" y="21"/>
                    <a:pt x="27" y="13"/>
                  </a:cubicBezTo>
                  <a:cubicBezTo>
                    <a:pt x="27" y="6"/>
                    <a:pt x="21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0" name="Freeform 12"/>
            <p:cNvSpPr>
              <a:spLocks noEditPoints="1"/>
            </p:cNvSpPr>
            <p:nvPr userDrawn="1"/>
          </p:nvSpPr>
          <p:spPr bwMode="auto">
            <a:xfrm>
              <a:off x="300" y="623"/>
              <a:ext cx="107" cy="92"/>
            </a:xfrm>
            <a:custGeom>
              <a:avLst/>
              <a:gdLst/>
              <a:ahLst/>
              <a:cxnLst>
                <a:cxn ang="0">
                  <a:pos x="18" y="26"/>
                </a:cxn>
                <a:cxn ang="0">
                  <a:pos x="11" y="19"/>
                </a:cxn>
                <a:cxn ang="0">
                  <a:pos x="18" y="11"/>
                </a:cxn>
                <a:cxn ang="0">
                  <a:pos x="18" y="26"/>
                </a:cxn>
                <a:cxn ang="0">
                  <a:pos x="18" y="26"/>
                </a:cxn>
                <a:cxn ang="0">
                  <a:pos x="27" y="11"/>
                </a:cxn>
                <a:cxn ang="0">
                  <a:pos x="35" y="19"/>
                </a:cxn>
                <a:cxn ang="0">
                  <a:pos x="27" y="26"/>
                </a:cxn>
                <a:cxn ang="0">
                  <a:pos x="27" y="11"/>
                </a:cxn>
                <a:cxn ang="0">
                  <a:pos x="27" y="11"/>
                </a:cxn>
                <a:cxn ang="0">
                  <a:pos x="18" y="39"/>
                </a:cxn>
                <a:cxn ang="0">
                  <a:pos x="28" y="39"/>
                </a:cxn>
                <a:cxn ang="0">
                  <a:pos x="28" y="33"/>
                </a:cxn>
                <a:cxn ang="0">
                  <a:pos x="45" y="19"/>
                </a:cxn>
                <a:cxn ang="0">
                  <a:pos x="28" y="4"/>
                </a:cxn>
                <a:cxn ang="0">
                  <a:pos x="28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0" y="19"/>
                </a:cxn>
                <a:cxn ang="0">
                  <a:pos x="18" y="33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45" h="39">
                  <a:moveTo>
                    <a:pt x="18" y="26"/>
                  </a:moveTo>
                  <a:cubicBezTo>
                    <a:pt x="16" y="26"/>
                    <a:pt x="11" y="25"/>
                    <a:pt x="11" y="19"/>
                  </a:cubicBezTo>
                  <a:cubicBezTo>
                    <a:pt x="11" y="12"/>
                    <a:pt x="16" y="11"/>
                    <a:pt x="18" y="1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lose/>
                  <a:moveTo>
                    <a:pt x="27" y="11"/>
                  </a:moveTo>
                  <a:cubicBezTo>
                    <a:pt x="30" y="11"/>
                    <a:pt x="35" y="12"/>
                    <a:pt x="35" y="19"/>
                  </a:cubicBezTo>
                  <a:cubicBezTo>
                    <a:pt x="35" y="25"/>
                    <a:pt x="30" y="26"/>
                    <a:pt x="27" y="2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lose/>
                  <a:moveTo>
                    <a:pt x="18" y="39"/>
                  </a:moveTo>
                  <a:cubicBezTo>
                    <a:pt x="28" y="39"/>
                    <a:pt x="28" y="39"/>
                    <a:pt x="28" y="39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4" y="33"/>
                    <a:pt x="45" y="32"/>
                    <a:pt x="45" y="19"/>
                  </a:cubicBezTo>
                  <a:cubicBezTo>
                    <a:pt x="45" y="6"/>
                    <a:pt x="34" y="4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4"/>
                    <a:pt x="0" y="6"/>
                    <a:pt x="0" y="19"/>
                  </a:cubicBezTo>
                  <a:cubicBezTo>
                    <a:pt x="0" y="32"/>
                    <a:pt x="11" y="33"/>
                    <a:pt x="18" y="33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1" name="Freeform 13"/>
            <p:cNvSpPr>
              <a:spLocks/>
            </p:cNvSpPr>
            <p:nvPr userDrawn="1"/>
          </p:nvSpPr>
          <p:spPr bwMode="auto">
            <a:xfrm>
              <a:off x="420" y="627"/>
              <a:ext cx="83" cy="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7"/>
                </a:cxn>
                <a:cxn ang="0">
                  <a:pos x="24" y="87"/>
                </a:cxn>
                <a:cxn ang="0">
                  <a:pos x="59" y="35"/>
                </a:cxn>
                <a:cxn ang="0">
                  <a:pos x="59" y="87"/>
                </a:cxn>
                <a:cxn ang="0">
                  <a:pos x="83" y="87"/>
                </a:cxn>
                <a:cxn ang="0">
                  <a:pos x="83" y="0"/>
                </a:cxn>
                <a:cxn ang="0">
                  <a:pos x="57" y="0"/>
                </a:cxn>
                <a:cxn ang="0">
                  <a:pos x="24" y="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3" h="87">
                  <a:moveTo>
                    <a:pt x="0" y="0"/>
                  </a:moveTo>
                  <a:lnTo>
                    <a:pt x="0" y="87"/>
                  </a:lnTo>
                  <a:lnTo>
                    <a:pt x="24" y="87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83" y="87"/>
                  </a:lnTo>
                  <a:lnTo>
                    <a:pt x="83" y="0"/>
                  </a:lnTo>
                  <a:lnTo>
                    <a:pt x="57" y="0"/>
                  </a:lnTo>
                  <a:lnTo>
                    <a:pt x="24" y="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2" name="Freeform 14"/>
            <p:cNvSpPr>
              <a:spLocks noEditPoints="1"/>
            </p:cNvSpPr>
            <p:nvPr userDrawn="1"/>
          </p:nvSpPr>
          <p:spPr bwMode="auto">
            <a:xfrm>
              <a:off x="515" y="627"/>
              <a:ext cx="68" cy="88"/>
            </a:xfrm>
            <a:custGeom>
              <a:avLst/>
              <a:gdLst/>
              <a:ahLst/>
              <a:cxnLst>
                <a:cxn ang="0">
                  <a:pos x="10" y="8"/>
                </a:cxn>
                <a:cxn ang="0">
                  <a:pos x="13" y="8"/>
                </a:cxn>
                <a:cxn ang="0">
                  <a:pos x="18" y="12"/>
                </a:cxn>
                <a:cxn ang="0">
                  <a:pos x="13" y="16"/>
                </a:cxn>
                <a:cxn ang="0">
                  <a:pos x="10" y="16"/>
                </a:cxn>
                <a:cxn ang="0">
                  <a:pos x="10" y="8"/>
                </a:cxn>
                <a:cxn ang="0">
                  <a:pos x="10" y="8"/>
                </a:cxn>
                <a:cxn ang="0">
                  <a:pos x="0" y="37"/>
                </a:cxn>
                <a:cxn ang="0">
                  <a:pos x="10" y="37"/>
                </a:cxn>
                <a:cxn ang="0">
                  <a:pos x="10" y="24"/>
                </a:cxn>
                <a:cxn ang="0">
                  <a:pos x="16" y="24"/>
                </a:cxn>
                <a:cxn ang="0">
                  <a:pos x="29" y="1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37"/>
                </a:cxn>
                <a:cxn ang="0">
                  <a:pos x="0" y="37"/>
                </a:cxn>
              </a:cxnLst>
              <a:rect l="0" t="0" r="r" b="b"/>
              <a:pathLst>
                <a:path w="29" h="37">
                  <a:moveTo>
                    <a:pt x="10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8" y="8"/>
                    <a:pt x="18" y="10"/>
                    <a:pt x="18" y="12"/>
                  </a:cubicBezTo>
                  <a:cubicBezTo>
                    <a:pt x="18" y="14"/>
                    <a:pt x="18" y="16"/>
                    <a:pt x="13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0" y="37"/>
                  </a:moveTo>
                  <a:cubicBezTo>
                    <a:pt x="10" y="37"/>
                    <a:pt x="10" y="37"/>
                    <a:pt x="10" y="37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6" y="24"/>
                    <a:pt x="29" y="17"/>
                    <a:pt x="29" y="12"/>
                  </a:cubicBezTo>
                  <a:cubicBezTo>
                    <a:pt x="29" y="7"/>
                    <a:pt x="2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3" name="Freeform 15"/>
            <p:cNvSpPr>
              <a:spLocks/>
            </p:cNvSpPr>
            <p:nvPr userDrawn="1"/>
          </p:nvSpPr>
          <p:spPr bwMode="auto">
            <a:xfrm>
              <a:off x="588" y="627"/>
              <a:ext cx="105" cy="88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24" y="87"/>
                </a:cxn>
                <a:cxn ang="0">
                  <a:pos x="31" y="35"/>
                </a:cxn>
                <a:cxn ang="0">
                  <a:pos x="45" y="87"/>
                </a:cxn>
                <a:cxn ang="0">
                  <a:pos x="61" y="87"/>
                </a:cxn>
                <a:cxn ang="0">
                  <a:pos x="76" y="35"/>
                </a:cxn>
                <a:cxn ang="0">
                  <a:pos x="83" y="87"/>
                </a:cxn>
                <a:cxn ang="0">
                  <a:pos x="104" y="87"/>
                </a:cxn>
                <a:cxn ang="0">
                  <a:pos x="92" y="0"/>
                </a:cxn>
                <a:cxn ang="0">
                  <a:pos x="69" y="0"/>
                </a:cxn>
                <a:cxn ang="0">
                  <a:pos x="52" y="52"/>
                </a:cxn>
                <a:cxn ang="0">
                  <a:pos x="38" y="0"/>
                </a:cxn>
                <a:cxn ang="0">
                  <a:pos x="14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104" h="87">
                  <a:moveTo>
                    <a:pt x="0" y="87"/>
                  </a:moveTo>
                  <a:lnTo>
                    <a:pt x="24" y="87"/>
                  </a:lnTo>
                  <a:lnTo>
                    <a:pt x="31" y="35"/>
                  </a:lnTo>
                  <a:lnTo>
                    <a:pt x="45" y="87"/>
                  </a:lnTo>
                  <a:lnTo>
                    <a:pt x="61" y="87"/>
                  </a:lnTo>
                  <a:lnTo>
                    <a:pt x="76" y="35"/>
                  </a:lnTo>
                  <a:lnTo>
                    <a:pt x="83" y="87"/>
                  </a:lnTo>
                  <a:lnTo>
                    <a:pt x="104" y="87"/>
                  </a:lnTo>
                  <a:lnTo>
                    <a:pt x="92" y="0"/>
                  </a:lnTo>
                  <a:lnTo>
                    <a:pt x="69" y="0"/>
                  </a:lnTo>
                  <a:lnTo>
                    <a:pt x="52" y="52"/>
                  </a:lnTo>
                  <a:lnTo>
                    <a:pt x="38" y="0"/>
                  </a:lnTo>
                  <a:lnTo>
                    <a:pt x="14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4" name="Freeform 16"/>
            <p:cNvSpPr>
              <a:spLocks noEditPoints="1"/>
            </p:cNvSpPr>
            <p:nvPr userDrawn="1"/>
          </p:nvSpPr>
          <p:spPr bwMode="auto">
            <a:xfrm>
              <a:off x="695" y="627"/>
              <a:ext cx="89" cy="88"/>
            </a:xfrm>
            <a:custGeom>
              <a:avLst/>
              <a:gdLst/>
              <a:ahLst/>
              <a:cxnLst>
                <a:cxn ang="0">
                  <a:pos x="45" y="21"/>
                </a:cxn>
                <a:cxn ang="0">
                  <a:pos x="55" y="52"/>
                </a:cxn>
                <a:cxn ang="0">
                  <a:pos x="36" y="52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45" y="21"/>
                </a:cxn>
                <a:cxn ang="0">
                  <a:pos x="0" y="87"/>
                </a:cxn>
                <a:cxn ang="0">
                  <a:pos x="26" y="87"/>
                </a:cxn>
                <a:cxn ang="0">
                  <a:pos x="31" y="71"/>
                </a:cxn>
                <a:cxn ang="0">
                  <a:pos x="59" y="71"/>
                </a:cxn>
                <a:cxn ang="0">
                  <a:pos x="64" y="87"/>
                </a:cxn>
                <a:cxn ang="0">
                  <a:pos x="90" y="87"/>
                </a:cxn>
                <a:cxn ang="0">
                  <a:pos x="59" y="0"/>
                </a:cxn>
                <a:cxn ang="0">
                  <a:pos x="31" y="0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0" y="87"/>
                </a:cxn>
              </a:cxnLst>
              <a:rect l="0" t="0" r="r" b="b"/>
              <a:pathLst>
                <a:path w="90" h="87">
                  <a:moveTo>
                    <a:pt x="45" y="21"/>
                  </a:moveTo>
                  <a:lnTo>
                    <a:pt x="55" y="52"/>
                  </a:lnTo>
                  <a:lnTo>
                    <a:pt x="36" y="52"/>
                  </a:lnTo>
                  <a:lnTo>
                    <a:pt x="45" y="21"/>
                  </a:lnTo>
                  <a:lnTo>
                    <a:pt x="45" y="21"/>
                  </a:lnTo>
                  <a:lnTo>
                    <a:pt x="45" y="21"/>
                  </a:lnTo>
                  <a:close/>
                  <a:moveTo>
                    <a:pt x="0" y="87"/>
                  </a:moveTo>
                  <a:lnTo>
                    <a:pt x="26" y="87"/>
                  </a:lnTo>
                  <a:lnTo>
                    <a:pt x="31" y="71"/>
                  </a:lnTo>
                  <a:lnTo>
                    <a:pt x="59" y="71"/>
                  </a:lnTo>
                  <a:lnTo>
                    <a:pt x="64" y="87"/>
                  </a:lnTo>
                  <a:lnTo>
                    <a:pt x="90" y="87"/>
                  </a:lnTo>
                  <a:lnTo>
                    <a:pt x="59" y="0"/>
                  </a:lnTo>
                  <a:lnTo>
                    <a:pt x="31" y="0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5" name="Freeform 17"/>
            <p:cNvSpPr>
              <a:spLocks noEditPoints="1"/>
            </p:cNvSpPr>
            <p:nvPr userDrawn="1"/>
          </p:nvSpPr>
          <p:spPr bwMode="auto">
            <a:xfrm>
              <a:off x="818" y="627"/>
              <a:ext cx="64" cy="3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47" y="0"/>
                </a:cxn>
                <a:cxn ang="0">
                  <a:pos x="28" y="38"/>
                </a:cxn>
                <a:cxn ang="0">
                  <a:pos x="50" y="38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33" y="0"/>
                </a:cxn>
                <a:cxn ang="0">
                  <a:pos x="17" y="0"/>
                </a:cxn>
                <a:cxn ang="0">
                  <a:pos x="0" y="38"/>
                </a:cxn>
                <a:cxn ang="0">
                  <a:pos x="21" y="38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64" h="38">
                  <a:moveTo>
                    <a:pt x="64" y="0"/>
                  </a:moveTo>
                  <a:lnTo>
                    <a:pt x="47" y="0"/>
                  </a:lnTo>
                  <a:lnTo>
                    <a:pt x="28" y="38"/>
                  </a:lnTo>
                  <a:lnTo>
                    <a:pt x="50" y="38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close/>
                  <a:moveTo>
                    <a:pt x="33" y="0"/>
                  </a:moveTo>
                  <a:lnTo>
                    <a:pt x="17" y="0"/>
                  </a:lnTo>
                  <a:lnTo>
                    <a:pt x="0" y="38"/>
                  </a:lnTo>
                  <a:lnTo>
                    <a:pt x="21" y="38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6" name="Freeform 18"/>
            <p:cNvSpPr>
              <a:spLocks/>
            </p:cNvSpPr>
            <p:nvPr userDrawn="1"/>
          </p:nvSpPr>
          <p:spPr bwMode="auto">
            <a:xfrm>
              <a:off x="904" y="627"/>
              <a:ext cx="35" cy="88"/>
            </a:xfrm>
            <a:custGeom>
              <a:avLst/>
              <a:gdLst/>
              <a:ahLst/>
              <a:cxnLst>
                <a:cxn ang="0">
                  <a:pos x="12" y="87"/>
                </a:cxn>
                <a:cxn ang="0">
                  <a:pos x="36" y="87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12" y="19"/>
                </a:cxn>
                <a:cxn ang="0">
                  <a:pos x="12" y="87"/>
                </a:cxn>
                <a:cxn ang="0">
                  <a:pos x="12" y="87"/>
                </a:cxn>
                <a:cxn ang="0">
                  <a:pos x="12" y="87"/>
                </a:cxn>
              </a:cxnLst>
              <a:rect l="0" t="0" r="r" b="b"/>
              <a:pathLst>
                <a:path w="36" h="87">
                  <a:moveTo>
                    <a:pt x="12" y="87"/>
                  </a:moveTo>
                  <a:lnTo>
                    <a:pt x="36" y="87"/>
                  </a:lnTo>
                  <a:lnTo>
                    <a:pt x="3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12" y="19"/>
                  </a:lnTo>
                  <a:lnTo>
                    <a:pt x="12" y="87"/>
                  </a:lnTo>
                  <a:lnTo>
                    <a:pt x="12" y="87"/>
                  </a:lnTo>
                  <a:lnTo>
                    <a:pt x="12" y="87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7" name="Freeform 19"/>
            <p:cNvSpPr>
              <a:spLocks/>
            </p:cNvSpPr>
            <p:nvPr userDrawn="1"/>
          </p:nvSpPr>
          <p:spPr bwMode="auto">
            <a:xfrm>
              <a:off x="963" y="626"/>
              <a:ext cx="68" cy="92"/>
            </a:xfrm>
            <a:custGeom>
              <a:avLst/>
              <a:gdLst/>
              <a:ahLst/>
              <a:cxnLst>
                <a:cxn ang="0">
                  <a:pos x="29" y="25"/>
                </a:cxn>
                <a:cxn ang="0">
                  <a:pos x="20" y="30"/>
                </a:cxn>
                <a:cxn ang="0">
                  <a:pos x="11" y="19"/>
                </a:cxn>
                <a:cxn ang="0">
                  <a:pos x="20" y="9"/>
                </a:cxn>
                <a:cxn ang="0">
                  <a:pos x="29" y="13"/>
                </a:cxn>
                <a:cxn ang="0">
                  <a:pos x="29" y="3"/>
                </a:cxn>
                <a:cxn ang="0">
                  <a:pos x="19" y="0"/>
                </a:cxn>
                <a:cxn ang="0">
                  <a:pos x="0" y="19"/>
                </a:cxn>
                <a:cxn ang="0">
                  <a:pos x="19" y="39"/>
                </a:cxn>
                <a:cxn ang="0">
                  <a:pos x="29" y="36"/>
                </a:cxn>
                <a:cxn ang="0">
                  <a:pos x="29" y="25"/>
                </a:cxn>
                <a:cxn ang="0">
                  <a:pos x="29" y="25"/>
                </a:cxn>
              </a:cxnLst>
              <a:rect l="0" t="0" r="r" b="b"/>
              <a:pathLst>
                <a:path w="29" h="39">
                  <a:moveTo>
                    <a:pt x="29" y="25"/>
                  </a:moveTo>
                  <a:cubicBezTo>
                    <a:pt x="27" y="27"/>
                    <a:pt x="24" y="30"/>
                    <a:pt x="20" y="30"/>
                  </a:cubicBezTo>
                  <a:cubicBezTo>
                    <a:pt x="14" y="30"/>
                    <a:pt x="11" y="25"/>
                    <a:pt x="11" y="19"/>
                  </a:cubicBezTo>
                  <a:cubicBezTo>
                    <a:pt x="11" y="13"/>
                    <a:pt x="14" y="9"/>
                    <a:pt x="20" y="9"/>
                  </a:cubicBezTo>
                  <a:cubicBezTo>
                    <a:pt x="24" y="9"/>
                    <a:pt x="27" y="11"/>
                    <a:pt x="29" y="1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1"/>
                    <a:pt x="22" y="0"/>
                    <a:pt x="19" y="0"/>
                  </a:cubicBezTo>
                  <a:cubicBezTo>
                    <a:pt x="9" y="0"/>
                    <a:pt x="0" y="7"/>
                    <a:pt x="0" y="19"/>
                  </a:cubicBezTo>
                  <a:cubicBezTo>
                    <a:pt x="0" y="31"/>
                    <a:pt x="8" y="39"/>
                    <a:pt x="19" y="39"/>
                  </a:cubicBezTo>
                  <a:cubicBezTo>
                    <a:pt x="22" y="39"/>
                    <a:pt x="26" y="38"/>
                    <a:pt x="29" y="3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25"/>
                    <a:pt x="29" y="25"/>
                    <a:pt x="29" y="25"/>
                  </a:cubicBez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2068" name="Freeform 20"/>
            <p:cNvSpPr>
              <a:spLocks noEditPoints="1"/>
            </p:cNvSpPr>
            <p:nvPr userDrawn="1"/>
          </p:nvSpPr>
          <p:spPr bwMode="auto">
            <a:xfrm>
              <a:off x="1037" y="627"/>
              <a:ext cx="64" cy="38"/>
            </a:xfrm>
            <a:custGeom>
              <a:avLst/>
              <a:gdLst/>
              <a:ahLst/>
              <a:cxnLst>
                <a:cxn ang="0">
                  <a:pos x="28" y="38"/>
                </a:cxn>
                <a:cxn ang="0">
                  <a:pos x="45" y="38"/>
                </a:cxn>
                <a:cxn ang="0">
                  <a:pos x="63" y="0"/>
                </a:cxn>
                <a:cxn ang="0">
                  <a:pos x="42" y="0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28" y="38"/>
                </a:cxn>
                <a:cxn ang="0">
                  <a:pos x="0" y="38"/>
                </a:cxn>
                <a:cxn ang="0">
                  <a:pos x="16" y="38"/>
                </a:cxn>
                <a:cxn ang="0">
                  <a:pos x="35" y="0"/>
                </a:cxn>
                <a:cxn ang="0">
                  <a:pos x="14" y="0"/>
                </a:cxn>
                <a:cxn ang="0">
                  <a:pos x="0" y="38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63" h="38">
                  <a:moveTo>
                    <a:pt x="28" y="38"/>
                  </a:moveTo>
                  <a:lnTo>
                    <a:pt x="45" y="38"/>
                  </a:lnTo>
                  <a:lnTo>
                    <a:pt x="63" y="0"/>
                  </a:lnTo>
                  <a:lnTo>
                    <a:pt x="42" y="0"/>
                  </a:lnTo>
                  <a:lnTo>
                    <a:pt x="28" y="38"/>
                  </a:lnTo>
                  <a:lnTo>
                    <a:pt x="28" y="38"/>
                  </a:lnTo>
                  <a:lnTo>
                    <a:pt x="28" y="38"/>
                  </a:lnTo>
                  <a:close/>
                  <a:moveTo>
                    <a:pt x="0" y="38"/>
                  </a:moveTo>
                  <a:lnTo>
                    <a:pt x="16" y="38"/>
                  </a:lnTo>
                  <a:lnTo>
                    <a:pt x="35" y="0"/>
                  </a:lnTo>
                  <a:lnTo>
                    <a:pt x="14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DC00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7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q"/>
        <a:defRPr sz="2800" b="1">
          <a:solidFill>
            <a:schemeClr val="tx1"/>
          </a:solidFill>
          <a:latin typeface="Calibri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sz="2400" b="1">
          <a:solidFill>
            <a:schemeClr val="tx1"/>
          </a:solidFill>
          <a:latin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Blip>
          <a:blip r:embed="rId15"/>
        </a:buBlip>
        <a:defRPr sz="2000" b="1">
          <a:solidFill>
            <a:schemeClr val="tx1"/>
          </a:solidFill>
          <a:latin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26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76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441A1-FD0D-4EE6-9EE4-4BAFD5382BF4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09.12.2015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491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0A9320-7AC9-494E-A3DF-852DF77E55A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8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://marketplace.1c-bitrix.ru/solutions/bitrix.map/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openxmlformats.org/officeDocument/2006/relationships/hyperlink" Target="http://www.1c-bitrix.ru/download/doc/1c_bitrix_map-guide_13may2014.docx" TargetMode="Externa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.pn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marketplace.1c-bitrix.ru/solutions/bitrix.sitemedicin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84.png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://www.1c-bitrix.ru/suppor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dev.1c-bitrix.ru/learning/" TargetMode="External"/><Relationship Id="rId5" Type="http://schemas.openxmlformats.org/officeDocument/2006/relationships/hyperlink" Target="http://academy.1c-bitrix.ru/learning/index.php" TargetMode="External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hyperlink" Target="http://www.1c-bitrix.ru/partners/index.php" TargetMode="Externa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hyperlink" Target="http://meddemo.1c-bitrix.ru/" TargetMode="External"/><Relationship Id="rId9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hyperlink" Target="http://marketplace.1c-bitrix.ru/solutions/bitrix.sitemedicine/" TargetMode="External"/><Relationship Id="rId4" Type="http://schemas.microsoft.com/office/2007/relationships/hdphoto" Target="../media/hdphoto2.wd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4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97.png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artem@1c-bitrix.ru" TargetMode="External"/><Relationship Id="rId2" Type="http://schemas.openxmlformats.org/officeDocument/2006/relationships/hyperlink" Target="http://www.1c-bitrix.ru/solutions/med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1772816"/>
            <a:ext cx="9140044" cy="223224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304800" y="2110083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600" dirty="0" smtClean="0"/>
              <a:t>Как </a:t>
            </a:r>
            <a:r>
              <a:rPr lang="ru-RU" sz="3600" dirty="0"/>
              <a:t>повысить эффективность работы медицинского учреждения с помощью </a:t>
            </a:r>
            <a:r>
              <a:rPr lang="ru-RU" sz="3600" dirty="0" smtClean="0"/>
              <a:t>веб-технологий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292080" y="5107240"/>
            <a:ext cx="3857766" cy="1363883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одержимое 1"/>
          <p:cNvSpPr txBox="1">
            <a:spLocks/>
          </p:cNvSpPr>
          <p:nvPr/>
        </p:nvSpPr>
        <p:spPr bwMode="auto">
          <a:xfrm>
            <a:off x="5493876" y="5107240"/>
            <a:ext cx="332967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Надежда Шикина</a:t>
            </a:r>
          </a:p>
          <a:p>
            <a:pPr algn="r"/>
            <a:r>
              <a:rPr lang="ru-RU" sz="2400" dirty="0" smtClean="0">
                <a:latin typeface="Calibri" pitchFamily="34" charset="0"/>
                <a:cs typeface="Calibri" pitchFamily="34" charset="0"/>
              </a:rPr>
              <a:t>менеджер проектов «1С-Битрикс»</a:t>
            </a:r>
            <a:endParaRPr lang="ru-RU" sz="24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62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40" t="1783" r="15136" b="7996"/>
          <a:stretch/>
        </p:blipFill>
        <p:spPr>
          <a:xfrm>
            <a:off x="925010" y="1333126"/>
            <a:ext cx="6669432" cy="4896544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25720" y="221233"/>
            <a:ext cx="5654409" cy="975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719110" y="-10675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14287" t="6179" r="14280" b="10368"/>
          <a:stretch/>
        </p:blipFill>
        <p:spPr>
          <a:xfrm>
            <a:off x="574682" y="1333126"/>
            <a:ext cx="7889574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6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1909065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Что это?</a:t>
            </a:r>
            <a:endParaRPr lang="en-US" sz="3200" b="1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13595" y="1700808"/>
            <a:ext cx="4042381" cy="4499693"/>
          </a:xfrm>
          <a:prstGeom prst="rect">
            <a:avLst/>
          </a:prstGeom>
          <a:solidFill>
            <a:srgbClr val="0066CC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12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Лечение кариеса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>
                <a:latin typeface="Calibri" pitchFamily="34" charset="0"/>
              </a:rPr>
              <a:t>Эндодонтия</a:t>
            </a:r>
            <a:endParaRPr lang="ru-RU" sz="2400" b="1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Прадонтология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Протезирование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Имплантология</a:t>
            </a:r>
            <a:endParaRPr lang="ru-RU" sz="2400" b="1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Хирургия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latin typeface="Calibri" pitchFamily="34" charset="0"/>
              </a:rPr>
              <a:t>Ортодонтия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latin typeface="Calibri" pitchFamily="34" charset="0"/>
              </a:rPr>
              <a:t>Ортопантомограмма</a:t>
            </a:r>
            <a:endParaRPr lang="ru-RU" sz="2400" b="1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2"/>
              </a:buBlip>
              <a:defRPr/>
            </a:pPr>
            <a:endParaRPr lang="ru-RU" sz="2000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33187" y="1670029"/>
            <a:ext cx="3657678" cy="4561249"/>
          </a:xfrm>
          <a:prstGeom prst="rect">
            <a:avLst/>
          </a:prstGeom>
          <a:solidFill>
            <a:srgbClr val="FF6600"/>
          </a:solidFill>
          <a:ln/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Лечение 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зубов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зубных каналов</a:t>
            </a:r>
            <a:endParaRPr lang="ru-RU" sz="2400" b="1" dirty="0">
              <a:solidFill>
                <a:prstClr val="black"/>
              </a:solidFill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Лечение десен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Протезирование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Имплантация 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Удаление зубов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Исправление прикуса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solidFill>
                  <a:prstClr val="black"/>
                </a:solidFill>
                <a:latin typeface="Calibri" pitchFamily="34" charset="0"/>
              </a:rPr>
              <a:t>Ортопантомограмма</a:t>
            </a:r>
            <a:r>
              <a:rPr lang="ru-RU" sz="2400" b="1" dirty="0" smtClean="0">
                <a:solidFill>
                  <a:prstClr val="black"/>
                </a:solidFill>
                <a:latin typeface="Calibri" pitchFamily="34" charset="0"/>
              </a:rPr>
              <a:t> (снимок всех зубов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)</a:t>
            </a:r>
            <a:endParaRPr lang="ru-RU" sz="2000" dirty="0"/>
          </a:p>
        </p:txBody>
      </p:sp>
      <p:pic>
        <p:nvPicPr>
          <p:cNvPr id="2050" name="Picture 2" descr="https://encrypted-tbn2.gstatic.com/images?q=tbn:ANd9GcR4MYlz0WogyhrgEtl3YNUQuYn3bW_LA7aXrgSzjQzIyrzwDpR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85" y="198942"/>
            <a:ext cx="1320080" cy="122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962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7"/>
    </mc:Choice>
    <mc:Fallback xmlns=""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4.bp.blogspot.com/-JOqxgp-ZWe0/U3BtyEQlEiI/AAAAAAAAOfg/Doq6Q2MwIKA/s1600/google-logo-874x2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93" y="1416373"/>
            <a:ext cx="6911355" cy="23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5537" y="403115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Google </a:t>
            </a:r>
            <a:r>
              <a:rPr lang="ru-RU" sz="2000" b="1" dirty="0" err="1" smtClean="0"/>
              <a:t>пессимизирует</a:t>
            </a:r>
            <a:r>
              <a:rPr lang="ru-RU" sz="2000" b="1" dirty="0" smtClean="0"/>
              <a:t> сайты в мобильной выдаче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0675" y="4468487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Обзорная статья</a:t>
            </a:r>
          </a:p>
          <a:p>
            <a:r>
              <a:rPr lang="ru-RU" dirty="0" smtClean="0"/>
              <a:t>http</a:t>
            </a:r>
            <a:r>
              <a:rPr lang="ru-RU" dirty="0"/>
              <a:t>://www.searchengines.ru/seoblog/google_razyasnyaet_osoben.html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684317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Рекомендации</a:t>
            </a:r>
          </a:p>
          <a:p>
            <a:r>
              <a:rPr lang="ru-RU" dirty="0" smtClean="0"/>
              <a:t>https</a:t>
            </a:r>
            <a:r>
              <a:rPr lang="ru-RU" dirty="0"/>
              <a:t>://developers.google.com/speed/docs/insights/mobile#DeferParsingJS</a:t>
            </a:r>
          </a:p>
        </p:txBody>
      </p:sp>
    </p:spTree>
    <p:extLst>
      <p:ext uri="{BB962C8B-B14F-4D97-AF65-F5344CB8AC3E}">
        <p14:creationId xmlns:p14="http://schemas.microsoft.com/office/powerpoint/2010/main" val="20534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</a:t>
            </a:r>
            <a:b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грузится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  <a:p>
            <a:pPr eaLnBrk="1" hangingPunct="1"/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терять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число 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Интернет агентство Ezon - статьи о сео продвижении и оптимизации сай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24" y="3717032"/>
            <a:ext cx="4375161" cy="24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Просмотр изображения 711682 Сервис публикации и хранения изображений : хостинг картинок : размещение фоток : место для фотограф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21337"/>
          <a:stretch/>
        </p:blipFill>
        <p:spPr bwMode="auto">
          <a:xfrm>
            <a:off x="1331640" y="2060848"/>
            <a:ext cx="64473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835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Чего не должно быть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96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volna\Downloads\картинки\5452359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313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5124" name="Прямоугольник 1"/>
          <p:cNvSpPr>
            <a:spLocks noChangeArrowheads="1"/>
          </p:cNvSpPr>
          <p:nvPr/>
        </p:nvSpPr>
        <p:spPr bwMode="auto">
          <a:xfrm>
            <a:off x="4191000" y="0"/>
            <a:ext cx="4953000" cy="6858000"/>
          </a:xfrm>
          <a:prstGeom prst="rect">
            <a:avLst/>
          </a:prstGeom>
          <a:solidFill>
            <a:schemeClr val="bg1">
              <a:alpha val="7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95800" y="44624"/>
            <a:ext cx="4630738" cy="224790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Готовое решение для создание сайта медицинской организации</a:t>
            </a:r>
            <a:endParaRPr lang="en-US" sz="3200" b="1" dirty="0" smtClean="0">
              <a:latin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4415" y="2636912"/>
            <a:ext cx="3826170" cy="39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0426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Интерактивные сервисы для пациента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Интерактивная карта филиалов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Онлайн-запись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 pitchFamily="34" charset="0"/>
              </a:rPr>
              <a:t>Видеоконсультации</a:t>
            </a: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Оплата на сайте</a:t>
            </a:r>
            <a:endParaRPr lang="ru-RU" sz="2400" b="1" baseline="30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/>
              <a:t>Личный кабинет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/>
              <a:t>Мобильное приложение</a:t>
            </a:r>
            <a:r>
              <a:rPr lang="ru-RU" sz="2400" dirty="0"/>
              <a:t> </a:t>
            </a:r>
            <a:r>
              <a:rPr lang="ru-RU" sz="2400" b="1" baseline="30000" dirty="0" smtClean="0">
                <a:solidFill>
                  <a:srgbClr val="C00000"/>
                </a:solidFill>
              </a:rPr>
              <a:t>скоро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548680"/>
            <a:ext cx="5386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Интерактивные сервисы для пациентов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613344" y="1916832"/>
            <a:ext cx="3815977" cy="3168352"/>
            <a:chOff x="6660232" y="1340768"/>
            <a:chExt cx="2375817" cy="187220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871" y="1340768"/>
              <a:ext cx="2166178" cy="1872208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2222132"/>
              <a:ext cx="474764" cy="896776"/>
            </a:xfrm>
            <a:prstGeom prst="rect">
              <a:avLst/>
            </a:prstGeom>
          </p:spPr>
        </p:pic>
      </p:grpSp>
      <p:grpSp>
        <p:nvGrpSpPr>
          <p:cNvPr id="15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00187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338" y="0"/>
            <a:ext cx="9174339" cy="6858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661248"/>
            <a:ext cx="9143999" cy="119675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prstClr val="black"/>
                </a:solidFill>
                <a:ea typeface="+mj-ea"/>
                <a:cs typeface="+mj-cs"/>
              </a:rPr>
              <a:t>Интерактивная карта филиалов</a:t>
            </a:r>
            <a:r>
              <a:rPr lang="en-US" sz="4400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libri" pitchFamily="34" charset="0"/>
                <a:cs typeface="Calibri"/>
              </a:rPr>
              <a:t>new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09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1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5746" y="1439451"/>
            <a:ext cx="383151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738788" cy="4095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62" y="1393731"/>
            <a:ext cx="4974114" cy="4299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5488" y="5836622"/>
            <a:ext cx="8033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решение интегрирован модуль </a:t>
            </a:r>
            <a:r>
              <a:rPr lang="ru-RU" dirty="0" smtClean="0">
                <a:hlinkClick r:id="rId6"/>
              </a:rPr>
              <a:t>«1С-Битрикс: Интерактивная карта объектов»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1200" dirty="0" smtClean="0"/>
              <a:t>(Примечание - отдельно покупать модуль карт не нужно!)</a:t>
            </a:r>
            <a:endParaRPr lang="ru-RU" sz="1200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0593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5028737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10 000+ партнеров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130 000+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66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lvl="0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</a:t>
            </a:r>
            <a:r>
              <a:rPr lang="ru-RU" sz="2400" b="1" dirty="0"/>
              <a:t>Управление картой (</a:t>
            </a:r>
            <a:r>
              <a:rPr lang="en-US" sz="2400" b="1" dirty="0"/>
              <a:t>API)</a:t>
            </a:r>
            <a:r>
              <a:rPr lang="ru-RU" sz="2400" b="1" dirty="0"/>
              <a:t> </a:t>
            </a: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89472" y="1392382"/>
            <a:ext cx="3558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Поддержка  </a:t>
            </a:r>
            <a:r>
              <a:rPr lang="ru-RU" dirty="0" err="1" smtClean="0"/>
              <a:t>Яндекс.Карт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Google</a:t>
            </a:r>
            <a:r>
              <a:rPr lang="ru-RU" dirty="0"/>
              <a:t> </a:t>
            </a:r>
            <a:r>
              <a:rPr lang="ru-RU" dirty="0" err="1"/>
              <a:t>Maps</a:t>
            </a:r>
            <a:r>
              <a:rPr lang="ru-RU" dirty="0"/>
              <a:t> </a:t>
            </a:r>
            <a:endParaRPr lang="en-US" dirty="0" smtClean="0"/>
          </a:p>
          <a:p>
            <a:pPr lvl="0">
              <a:buClr>
                <a:srgbClr val="C00000"/>
              </a:buClr>
            </a:pPr>
            <a:endParaRPr lang="ru-RU" dirty="0" smtClean="0"/>
          </a:p>
          <a:p>
            <a:pPr marL="263525" indent="-26352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err="1" smtClean="0"/>
              <a:t>Кастомизация</a:t>
            </a:r>
            <a:r>
              <a:rPr lang="ru-RU" dirty="0" smtClean="0"/>
              <a:t> внешнего </a:t>
            </a:r>
            <a:r>
              <a:rPr lang="ru-RU" dirty="0"/>
              <a:t>вида </a:t>
            </a:r>
            <a:r>
              <a:rPr lang="ru-RU" dirty="0" smtClean="0"/>
              <a:t>(</a:t>
            </a:r>
            <a:r>
              <a:rPr lang="ru-RU" dirty="0"/>
              <a:t>Задание пользовательских </a:t>
            </a:r>
            <a:r>
              <a:rPr lang="ru-RU" dirty="0" smtClean="0"/>
              <a:t>маркеров, стили </a:t>
            </a:r>
            <a:r>
              <a:rPr lang="ru-RU" dirty="0" err="1" smtClean="0"/>
              <a:t>инфоокон</a:t>
            </a:r>
            <a:r>
              <a:rPr lang="ru-RU" dirty="0" smtClean="0"/>
              <a:t>, текстовые </a:t>
            </a:r>
            <a:r>
              <a:rPr lang="ru-RU" dirty="0"/>
              <a:t>сообщения </a:t>
            </a:r>
            <a:r>
              <a:rPr lang="ru-RU" dirty="0" smtClean="0"/>
              <a:t>, высота карты, цвет линий и </a:t>
            </a:r>
            <a:r>
              <a:rPr lang="ru-RU" dirty="0" err="1" smtClean="0"/>
              <a:t>т.п</a:t>
            </a:r>
            <a:r>
              <a:rPr lang="ru-RU" dirty="0" smtClean="0"/>
              <a:t>):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через </a:t>
            </a:r>
            <a:r>
              <a:rPr lang="ru-RU" dirty="0"/>
              <a:t>интерфейс административной панели </a:t>
            </a:r>
            <a:r>
              <a:rPr lang="ru-RU" dirty="0" smtClean="0"/>
              <a:t>1С-Битрикс;</a:t>
            </a:r>
            <a:endParaRPr lang="ru-RU" dirty="0"/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dirty="0"/>
              <a:t>с  помощью настройки  параметров и </a:t>
            </a:r>
            <a:r>
              <a:rPr lang="en-US" dirty="0"/>
              <a:t>CSS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 smtClean="0"/>
              <a:t> Настройка маршрутов</a:t>
            </a:r>
            <a:endParaRPr lang="ru-RU" dirty="0"/>
          </a:p>
        </p:txBody>
      </p:sp>
      <p:pic>
        <p:nvPicPr>
          <p:cNvPr id="15" name="Picture 4" descr="C:\Users\Надежда\Downloads\ss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7"/>
          <a:stretch/>
        </p:blipFill>
        <p:spPr bwMode="auto">
          <a:xfrm>
            <a:off x="354363" y="1806167"/>
            <a:ext cx="4777598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5877272"/>
            <a:ext cx="443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Подробнее  о настройках карты  читайте в </a:t>
            </a:r>
            <a:r>
              <a:rPr lang="ru-RU" dirty="0" smtClean="0">
                <a:hlinkClick r:id="rId5"/>
              </a:rPr>
              <a:t>документации</a:t>
            </a:r>
            <a:endParaRPr lang="ru-RU" dirty="0"/>
          </a:p>
        </p:txBody>
      </p:sp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3858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52"/>
            <a:ext cx="9144001" cy="68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333" y="5301208"/>
            <a:ext cx="9143999" cy="1556792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prstClr val="black"/>
                </a:solidFill>
                <a:ea typeface="+mj-ea"/>
                <a:cs typeface="+mj-cs"/>
              </a:rPr>
              <a:t>Онлайн-регистратура</a:t>
            </a:r>
            <a:endParaRPr lang="ru-RU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95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lvl="0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</a:t>
            </a:r>
            <a:r>
              <a:rPr lang="ru-RU" sz="2400" b="1" dirty="0" smtClean="0"/>
              <a:t>Ранним утром</a:t>
            </a:r>
            <a:endParaRPr lang="ru-RU" sz="2400" b="1" dirty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Новости деталь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6" y="736398"/>
            <a:ext cx="8028383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95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Выбор клиники на карте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eugenekraft.com/bitrix/clinic/slide/appointments_step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54931"/>
            <a:ext cx="6806679" cy="55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021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6632"/>
            <a:ext cx="6176641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latin typeface="Calibri" pitchFamily="34" charset="0"/>
                <a:cs typeface="Calibri"/>
              </a:rPr>
              <a:t>Запись к специалисту</a:t>
            </a:r>
            <a:endParaRPr lang="ru-RU" sz="2800" b="1" dirty="0"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7111037" y="-994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eugenekraft.com/bitrix/clinic/slide/appointments_step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8" y="726458"/>
            <a:ext cx="7382743" cy="60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546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16632"/>
            <a:ext cx="6176641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 smtClean="0">
                <a:latin typeface="Calibri" pitchFamily="34" charset="0"/>
                <a:cs typeface="Calibri"/>
              </a:rPr>
              <a:t>Запись к конкретному врачу</a:t>
            </a:r>
            <a:endParaRPr lang="ru-RU" sz="2800" b="1" dirty="0">
              <a:latin typeface="Calibri" pitchFamily="34" charset="0"/>
              <a:cs typeface="Calibri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7111037" y="-994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://eugenekraft.com/bitrix/clinic/slide/appointments_step2_tab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3" y="764704"/>
            <a:ext cx="716639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2100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257145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Поиск услуг и запись на услугу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96" y="2239089"/>
            <a:ext cx="2717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Поиск услуг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</a:t>
            </a:r>
            <a:r>
              <a:rPr lang="ru-RU" sz="2400" b="1" dirty="0">
                <a:solidFill>
                  <a:schemeClr val="bg1"/>
                </a:solidFill>
              </a:rPr>
              <a:t>запись на услугу</a:t>
            </a:r>
            <a:endParaRPr lang="en-US" sz="2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7152614" y="-6865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http://eugenekraft.com/bitrix/clinic/slide/appointments_step2_tab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33422"/>
            <a:ext cx="7262415" cy="591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506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74664" y="70520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Удобное и наглядное расписание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6372200" y="1556792"/>
            <a:ext cx="2627784" cy="460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/>
              <a:t>Все расписание на неделю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Расписание нескольких врачей на одном экране</a:t>
            </a:r>
          </a:p>
          <a:p>
            <a:endParaRPr lang="ru-RU" sz="2000" b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/>
              <a:t>Типы записи</a:t>
            </a:r>
            <a:endParaRPr lang="ru-RU" sz="2000" b="1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по талонам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Живая очередь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ru-RU" sz="1900" dirty="0" smtClean="0"/>
              <a:t>Запись на период (утро, день, вечер)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ru-RU" sz="1900" dirty="0"/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-13213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http://eugenekraft.com/bitrix/clinic/slide/appointments_step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6518516" cy="53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143" y="80131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4723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257145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Завершение онлайн-записи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28102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96" y="2239089"/>
            <a:ext cx="2717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</a:rPr>
              <a:t>Поиск услуг </a:t>
            </a:r>
            <a:r>
              <a:rPr lang="en-US" sz="2400" b="1" dirty="0" smtClean="0">
                <a:solidFill>
                  <a:schemeClr val="bg1"/>
                </a:solidFill>
              </a:rPr>
              <a:t/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</a:t>
            </a:r>
            <a:r>
              <a:rPr lang="ru-RU" sz="2400" b="1" dirty="0">
                <a:solidFill>
                  <a:schemeClr val="bg1"/>
                </a:solidFill>
              </a:rPr>
              <a:t>запись на услугу</a:t>
            </a:r>
            <a:endParaRPr lang="en-US" sz="24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7152614" y="-6865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http://eugenekraft.com/bitrix/clinic/slide/appointments_step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7245308" cy="58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54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Личный кабинет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41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Управление талонами (просмотр, отмена, возможность вернуть запись, если она свободна)</a:t>
            </a:r>
            <a:endParaRPr lang="ru-RU" sz="2400" dirty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b="0" dirty="0" smtClean="0">
                <a:latin typeface="Calibri" pitchFamily="34" charset="0"/>
              </a:rPr>
              <a:t>Сервис обращений: задать вопрос, статусы, просмотр вопросов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Перечень услуг (заказанных и тех, что уже оказывались)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latin typeface="Calibri" pitchFamily="34" charset="0"/>
              </a:rPr>
              <a:t>Мобильная версия</a:t>
            </a:r>
            <a:endParaRPr lang="ru-RU" sz="2400" b="1" dirty="0">
              <a:latin typeface="Calibri" pitchFamily="34" charset="0"/>
            </a:endParaRPr>
          </a:p>
        </p:txBody>
      </p:sp>
      <p:pic>
        <p:nvPicPr>
          <p:cNvPr id="2054" name="Picture 6" descr="C:\Users\Надежда\AppData\Local\Microsoft\Windows\Temporary Internet Files\Content.IE5\C2A9H3I5\MC90035906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547254" cy="303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16"/>
          <p:cNvGrpSpPr/>
          <p:nvPr/>
        </p:nvGrpSpPr>
        <p:grpSpPr>
          <a:xfrm>
            <a:off x="5724128" y="11273"/>
            <a:ext cx="2032963" cy="583549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90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Надежда\Downloads\Снимок экрана 2014-11-05 в 10.21.06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/>
          <a:stretch/>
        </p:blipFill>
        <p:spPr bwMode="auto">
          <a:xfrm>
            <a:off x="348580" y="1340768"/>
            <a:ext cx="8460432" cy="48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29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60766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Видео-консультации пациента на сайте с помощью протокола </a:t>
            </a:r>
            <a:r>
              <a:rPr lang="en-US" sz="4400" dirty="0" err="1" smtClean="0">
                <a:latin typeface="Calibri" pitchFamily="34" charset="0"/>
                <a:cs typeface="Calibri" pitchFamily="34" charset="0"/>
              </a:rPr>
              <a:t>WebRTC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300192" y="147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Видео-консультация</a:t>
            </a:r>
            <a:endParaRPr lang="en-US" sz="3000" b="1" dirty="0">
              <a:latin typeface="Verdana" pitchFamily="34" charset="0"/>
            </a:endParaRPr>
          </a:p>
        </p:txBody>
      </p:sp>
      <p:pic>
        <p:nvPicPr>
          <p:cNvPr id="5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038448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52588" y="1507635"/>
            <a:ext cx="29232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400" dirty="0" err="1" smtClean="0"/>
              <a:t>Видеозвонки</a:t>
            </a:r>
            <a:r>
              <a:rPr lang="ru-RU" sz="2400" dirty="0" smtClean="0"/>
              <a:t> и мгновенные сообщения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Обмен файлами в чате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Видео-консультация из 4-х участников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История звонков</a:t>
            </a:r>
            <a:endParaRPr lang="ru-RU" sz="2400" dirty="0"/>
          </a:p>
        </p:txBody>
      </p:sp>
      <p:grpSp>
        <p:nvGrpSpPr>
          <p:cNvPr id="1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84" y="1296580"/>
            <a:ext cx="5852786" cy="42776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84" y="4869160"/>
            <a:ext cx="2199704" cy="164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19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2" descr="978624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070" b="-1"/>
          <a:stretch/>
        </p:blipFill>
        <p:spPr bwMode="auto">
          <a:xfrm>
            <a:off x="3957" y="-91181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1599556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Оплата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услуг на сайте</a:t>
            </a:r>
          </a:p>
          <a:p>
            <a:pPr algn="r"/>
            <a:endParaRPr lang="en-US" sz="4400" dirty="0"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4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547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83165"/>
            <a:ext cx="5112568" cy="594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102" y="1659853"/>
            <a:ext cx="36181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Обновленный каталог услуг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Выбор способа оплаты: </a:t>
            </a:r>
          </a:p>
          <a:p>
            <a:pPr marL="273050"/>
            <a:r>
              <a:rPr lang="ru-RU" sz="2000" dirty="0"/>
              <a:t>кредитная карта (VISA, MASTER CARD и другие); </a:t>
            </a:r>
            <a:br>
              <a:rPr lang="ru-RU" sz="2000" dirty="0"/>
            </a:br>
            <a:r>
              <a:rPr lang="ru-RU" sz="2000" dirty="0" err="1" smtClean="0"/>
              <a:t>Яндекс.Деньги</a:t>
            </a:r>
            <a:r>
              <a:rPr lang="ru-RU" sz="2000" dirty="0" smtClean="0"/>
              <a:t>; </a:t>
            </a:r>
            <a:r>
              <a:rPr lang="ru-RU" sz="2000" dirty="0" err="1" smtClean="0"/>
              <a:t>Web</a:t>
            </a:r>
            <a:r>
              <a:rPr lang="ru-RU" sz="2000" dirty="0" smtClean="0"/>
              <a:t> </a:t>
            </a:r>
            <a:r>
              <a:rPr lang="ru-RU" sz="2000" dirty="0" err="1"/>
              <a:t>Money</a:t>
            </a:r>
            <a:r>
              <a:rPr lang="ru-RU" sz="2000" dirty="0"/>
              <a:t>; </a:t>
            </a:r>
            <a:br>
              <a:rPr lang="ru-RU" sz="2000" dirty="0"/>
            </a:br>
            <a:r>
              <a:rPr lang="ru-RU" sz="2000" dirty="0" smtClean="0"/>
              <a:t>ROBOKASSA, </a:t>
            </a:r>
            <a:r>
              <a:rPr lang="ru-RU" sz="2000" dirty="0"/>
              <a:t>QIWI </a:t>
            </a:r>
            <a:r>
              <a:rPr lang="ru-RU" sz="2000" dirty="0" smtClean="0"/>
              <a:t>Кошелек и др.;</a:t>
            </a:r>
            <a:r>
              <a:rPr lang="ru-RU" sz="2000" dirty="0"/>
              <a:t> 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Управление заказами услуг в личном кабинете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Быстрые и безопасные </a:t>
            </a:r>
            <a:r>
              <a:rPr lang="ru-RU" sz="2000" dirty="0" smtClean="0"/>
              <a:t>платежи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3102" y="283165"/>
            <a:ext cx="5158680" cy="457745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latin typeface="Calibri" pitchFamily="34" charset="0"/>
              </a:rPr>
              <a:t>Оплата услуг на сайте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355330" name="AutoShape 2" descr="https://cp.bitrix.ru/bitrix/tools/disk/uf.php?attachedId=88596&amp;action=show&amp;ncc=1&amp;"/>
          <p:cNvSpPr>
            <a:spLocks noChangeAspect="1" noChangeArrowheads="1"/>
          </p:cNvSpPr>
          <p:nvPr/>
        </p:nvSpPr>
        <p:spPr bwMode="auto">
          <a:xfrm>
            <a:off x="155575" y="-3001963"/>
            <a:ext cx="6477000" cy="6257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" name="Группа 16"/>
          <p:cNvGrpSpPr/>
          <p:nvPr/>
        </p:nvGrpSpPr>
        <p:grpSpPr>
          <a:xfrm>
            <a:off x="449999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&amp;Ocy;&amp;pcy;&amp;lcy;&amp;acy;&amp;tcy;&amp;acy;. &amp;Ucy;&amp;scy;&amp;lcy;&amp;ocy;&amp;vcy;&amp;icy;&amp;yacy; &amp;ocy;&amp;pcy;&amp;lcy;&amp;acy;&amp;tcy;&amp;ycy;.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940152" y="2060848"/>
            <a:ext cx="24384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8981780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Доступность сайта с любых устройств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281912_pri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567101"/>
            <a:ext cx="9107388" cy="62908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836712"/>
            <a:ext cx="9144000" cy="1584176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980728"/>
            <a:ext cx="8307387" cy="128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400" b="1" dirty="0">
                <a:solidFill>
                  <a:srgbClr val="000000"/>
                </a:solidFill>
                <a:latin typeface="Calibri"/>
                <a:cs typeface="Calibri"/>
              </a:rPr>
              <a:t>Мобильная </a:t>
            </a:r>
            <a:r>
              <a:rPr lang="ru-RU" sz="4400" b="1" dirty="0" smtClean="0">
                <a:solidFill>
                  <a:srgbClr val="000000"/>
                </a:solidFill>
                <a:latin typeface="Calibri"/>
                <a:cs typeface="Calibri"/>
              </a:rPr>
              <a:t>версия и мобильное приложение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06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-16048" y="0"/>
            <a:ext cx="4804072" cy="6741368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7504" y="1628800"/>
            <a:ext cx="4112603" cy="427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Об учреждении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Услуги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Специалисты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Расписание врачей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Онлайн-запись </a:t>
            </a:r>
            <a:r>
              <a:rPr lang="ru-RU" sz="2000" dirty="0">
                <a:cs typeface="Calibri" pitchFamily="34" charset="0"/>
              </a:rPr>
              <a:t>на прием к врачу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Личный кабинет </a:t>
            </a:r>
            <a:r>
              <a:rPr lang="ru-RU" sz="2000" dirty="0" smtClean="0">
                <a:cs typeface="Calibri" pitchFamily="34" charset="0"/>
              </a:rPr>
              <a:t>пациента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Интерактивная карта филиалов</a:t>
            </a:r>
            <a:endParaRPr lang="ru-RU" sz="2000" dirty="0">
              <a:cs typeface="Calibri" pitchFamily="34" charset="0"/>
            </a:endParaRP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 smtClean="0">
                <a:cs typeface="Calibri" pitchFamily="34" charset="0"/>
              </a:rPr>
              <a:t>Новости и объявления</a:t>
            </a:r>
          </a:p>
          <a:p>
            <a:pPr marL="447675" indent="-2667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00000"/>
              <a:buFont typeface="Arial"/>
              <a:buChar char="•"/>
              <a:defRPr/>
            </a:pPr>
            <a:r>
              <a:rPr lang="ru-RU" sz="2000" dirty="0">
                <a:cs typeface="Calibri" pitchFamily="34" charset="0"/>
              </a:rPr>
              <a:t>Контакты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4"/>
              </a:buBlip>
              <a:defRPr/>
            </a:pPr>
            <a:endParaRPr lang="ru-RU" dirty="0">
              <a:cs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64420" y="304862"/>
            <a:ext cx="5853113" cy="1058863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Мобильная версия: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algn="l">
              <a:defRPr/>
            </a:pPr>
            <a:r>
              <a:rPr lang="ru-RU" sz="2800" b="1" dirty="0" smtClean="0">
                <a:solidFill>
                  <a:srgbClr val="000000"/>
                </a:solidFill>
              </a:rPr>
              <a:t>структура и сервисы</a:t>
            </a:r>
            <a:endParaRPr lang="en-US" sz="2800" b="1" dirty="0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682734"/>
            <a:ext cx="464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Дизайн разработан компанией «АИС Медиа»</a:t>
            </a:r>
            <a:endParaRPr lang="ru-RU" dirty="0"/>
          </a:p>
        </p:txBody>
      </p:sp>
      <p:pic>
        <p:nvPicPr>
          <p:cNvPr id="307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5867400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6"/>
          <p:cNvGrpSpPr/>
          <p:nvPr/>
        </p:nvGrpSpPr>
        <p:grpSpPr>
          <a:xfrm>
            <a:off x="3707904" y="0"/>
            <a:ext cx="1888947" cy="476672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790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738" y="1819728"/>
            <a:ext cx="2788533" cy="4938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2" y="1773526"/>
            <a:ext cx="2801209" cy="49606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40" y="1819728"/>
            <a:ext cx="2845043" cy="50382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367789"/>
            <a:ext cx="5416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8287">
              <a:buClr>
                <a:srgbClr val="C00000"/>
              </a:buClr>
              <a:tabLst>
                <a:tab pos="442913" algn="l"/>
              </a:tabLst>
            </a:pPr>
            <a:r>
              <a:rPr lang="ru-RU" sz="2800" b="1" dirty="0">
                <a:solidFill>
                  <a:srgbClr val="000000"/>
                </a:solidFill>
                <a:latin typeface="Calibri" pitchFamily="34" charset="0"/>
                <a:cs typeface="Calibri"/>
              </a:rPr>
              <a:t>Интерактивная карта филиалов</a:t>
            </a:r>
            <a:endParaRPr lang="ru-RU" sz="2800" b="1" dirty="0">
              <a:solidFill>
                <a:srgbClr val="C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982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94236" cy="6857999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Запись на прием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271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91550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Личный кабинет</a:t>
            </a:r>
            <a:endParaRPr lang="ru-RU" sz="2400" dirty="0">
              <a:solidFill>
                <a:srgbClr val="000000"/>
              </a:solidFill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50590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20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5198" t="7478" r="18345" b="5783"/>
          <a:stretch/>
        </p:blipFill>
        <p:spPr>
          <a:xfrm>
            <a:off x="-1" y="-28362"/>
            <a:ext cx="9053235" cy="6646678"/>
          </a:xfrm>
          <a:prstGeom prst="rect">
            <a:avLst/>
          </a:prstGeom>
        </p:spPr>
      </p:pic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3347864" y="61291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https://www.google.com/webmasters/tools/mobile-friendly/</a:t>
            </a:r>
          </a:p>
        </p:txBody>
      </p:sp>
    </p:spTree>
    <p:extLst>
      <p:ext uri="{BB962C8B-B14F-4D97-AF65-F5344CB8AC3E}">
        <p14:creationId xmlns:p14="http://schemas.microsoft.com/office/powerpoint/2010/main" val="8001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2312876"/>
            <a:ext cx="9144000" cy="2232248"/>
          </a:xfrm>
          <a:prstGeom prst="rect">
            <a:avLst/>
          </a:prstGeom>
          <a:solidFill>
            <a:srgbClr val="FFFFF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2465876"/>
            <a:ext cx="91440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4800" b="1" dirty="0" smtClean="0">
                <a:solidFill>
                  <a:srgbClr val="000000"/>
                </a:solidFill>
                <a:latin typeface="Calibri"/>
                <a:cs typeface="Calibri"/>
              </a:rPr>
              <a:t>Интерфейс для </a:t>
            </a:r>
            <a:r>
              <a:rPr lang="ru-RU" sz="4800" b="1" dirty="0" err="1" smtClean="0">
                <a:solidFill>
                  <a:srgbClr val="000000"/>
                </a:solidFill>
                <a:latin typeface="Calibri"/>
                <a:cs typeface="Calibri"/>
              </a:rPr>
              <a:t>инфоматов</a:t>
            </a:r>
            <a:endParaRPr lang="ru-RU" sz="48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83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2" descr="1413479_print.jp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687187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5112568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Запись на прием через </a:t>
            </a:r>
            <a:r>
              <a:rPr lang="ru-RU" sz="2800" b="1" dirty="0" err="1" smtClean="0">
                <a:solidFill>
                  <a:srgbClr val="000000"/>
                </a:solidFill>
                <a:latin typeface="Calibri"/>
              </a:rPr>
              <a:t>Инфомат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514942"/>
            <a:ext cx="5328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Понятный пошаговый интерфейс записи на прием</a:t>
            </a:r>
          </a:p>
          <a:p>
            <a:pPr marL="342900" lvl="0" indent="-250825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Два основных сценария записи: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</a:t>
            </a:r>
            <a:r>
              <a:rPr lang="ru-RU" sz="2400" dirty="0" smtClean="0"/>
              <a:t>запись  </a:t>
            </a:r>
            <a:r>
              <a:rPr lang="ru-RU" sz="2400" dirty="0"/>
              <a:t>на желаемую дату и время к специалисту или на услугу</a:t>
            </a:r>
          </a:p>
          <a:p>
            <a:pPr marL="803275" lvl="0" indent="-173038">
              <a:buFont typeface="Symbol" pitchFamily="18" charset="2"/>
              <a:buChar char="-"/>
            </a:pPr>
            <a:r>
              <a:rPr lang="ru-RU" sz="2400" dirty="0"/>
              <a:t> запись к конкретному врачу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 smtClean="0"/>
              <a:t>Поиск </a:t>
            </a:r>
            <a:r>
              <a:rPr lang="ru-RU" sz="2400" dirty="0"/>
              <a:t>данных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Печать талонов</a:t>
            </a:r>
          </a:p>
          <a:p>
            <a:pPr marL="342900" lvl="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400" dirty="0"/>
              <a:t>Управление шагами записи и расписанием врачей через  панель </a:t>
            </a:r>
            <a:r>
              <a:rPr lang="ru-RU" sz="2400" dirty="0" smtClean="0"/>
              <a:t>администрирования</a:t>
            </a:r>
            <a:endParaRPr lang="ru-RU" sz="2400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7" y="4005064"/>
            <a:ext cx="2442775" cy="19542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78" y="1514942"/>
            <a:ext cx="2409944" cy="1927955"/>
          </a:xfrm>
          <a:prstGeom prst="rect">
            <a:avLst/>
          </a:prstGeom>
        </p:spPr>
      </p:pic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7293017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026" name="Picture 2" descr="http://damage.myjino.ru/01_clinics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7" y="1124744"/>
            <a:ext cx="6598963" cy="52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8774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1" y="1052736"/>
            <a:ext cx="6717109" cy="5373687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2224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Полнофункциональная запись к врачу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627980" cy="5302384"/>
          </a:xfrm>
          <a:prstGeom prst="rect">
            <a:avLst/>
          </a:prstGeom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9260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Изображение 12" descr="9018971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r="6225"/>
          <a:stretch/>
        </p:blipFill>
        <p:spPr>
          <a:xfrm>
            <a:off x="-5039" y="0"/>
            <a:ext cx="914904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3957" y="2480950"/>
            <a:ext cx="9140044" cy="2057400"/>
          </a:xfrm>
          <a:prstGeom prst="rect">
            <a:avLst/>
          </a:prstGeom>
          <a:solidFill>
            <a:srgbClr val="FFFFFF">
              <a:alpha val="89804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2743200"/>
            <a:ext cx="868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ru-RU" dirty="0" smtClean="0">
                <a:latin typeface="Calibri" pitchFamily="34" charset="0"/>
                <a:cs typeface="Calibri" pitchFamily="34" charset="0"/>
              </a:rPr>
              <a:t>Автоматизация работы администратора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357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899592" y="1556792"/>
            <a:ext cx="3612881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Настройка расписания  врачей на несколько недель вперед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Автоматическое проставление интервал приема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Привязка врача к разным подразделениям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20000"/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Arial" charset="0"/>
              </a:rPr>
              <a:t>Отправка врачу  на почту его расписания</a:t>
            </a:r>
            <a:endParaRPr lang="ru-RU" sz="2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Управление загрузкой врачей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290" name="Picture 2" descr="http://eugenekraft.com/bitrix/clinic/slide/appointments_step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120" y="1844824"/>
            <a:ext cx="4574431" cy="372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Интеграция с МИС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3"/>
            <a:ext cx="2944794" cy="312445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377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>
                <a:latin typeface="Calibri" pitchFamily="34" charset="0"/>
              </a:rPr>
              <a:t>Единая база клиники или филиалов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Готовая интеграция с решениями  фирмы </a:t>
            </a:r>
            <a:r>
              <a:rPr lang="en-US" sz="2600" dirty="0" smtClean="0">
                <a:latin typeface="Calibri" pitchFamily="34" charset="0"/>
              </a:rPr>
              <a:t>   </a:t>
            </a:r>
            <a:r>
              <a:rPr lang="ru-RU" sz="2600" dirty="0" smtClean="0">
                <a:latin typeface="Calibri" pitchFamily="34" charset="0"/>
              </a:rPr>
              <a:t>«1С»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Документированный </a:t>
            </a:r>
            <a:r>
              <a:rPr lang="en-US" sz="2600" dirty="0" smtClean="0">
                <a:latin typeface="Calibri" pitchFamily="34" charset="0"/>
              </a:rPr>
              <a:t>API</a:t>
            </a:r>
            <a:endParaRPr lang="ru-RU" sz="2600" dirty="0" smtClean="0">
              <a:latin typeface="Calibri" pitchFamily="34" charset="0"/>
            </a:endParaRP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600" dirty="0" smtClean="0">
                <a:latin typeface="Calibri" pitchFamily="34" charset="0"/>
              </a:rPr>
              <a:t>Мгновенный обмен данными в формате </a:t>
            </a:r>
            <a:r>
              <a:rPr lang="en-US" sz="2600" dirty="0" err="1" smtClean="0">
                <a:latin typeface="Calibri" pitchFamily="34" charset="0"/>
              </a:rPr>
              <a:t>MedML</a:t>
            </a:r>
            <a:endParaRPr lang="ru-RU" sz="2600" dirty="0">
              <a:latin typeface="Calibri" pitchFamily="34" charset="0"/>
            </a:endParaRPr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148064" y="4653136"/>
            <a:ext cx="3240360" cy="1273175"/>
          </a:xfrm>
          <a:prstGeom prst="roundRect">
            <a:avLst>
              <a:gd name="adj" fmla="val 11042"/>
            </a:avLst>
          </a:prstGeom>
          <a:solidFill>
            <a:srgbClr val="FFFF99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blurRad="190500" dist="127001" dir="2700000" algn="tl" rotWithShape="0">
              <a:srgbClr val="000000">
                <a:alpha val="39999"/>
              </a:srgbClr>
            </a:outerShdw>
          </a:effectLst>
        </p:spPr>
        <p:txBody>
          <a:bodyPr lIns="180000" tIns="180000" rIns="180000" bIns="180000" anchor="ctr"/>
          <a:lstStyle/>
          <a:p>
            <a:pPr algn="ctr"/>
            <a:r>
              <a:rPr lang="ru-RU" dirty="0" smtClean="0">
                <a:solidFill>
                  <a:srgbClr val="CC3300"/>
                </a:solidFill>
                <a:latin typeface="Calibri" charset="0"/>
              </a:rPr>
              <a:t>Интеграция «из коробки» с 1С:Медицина. Поликлиника и 1С:Медицина.Больница</a:t>
            </a:r>
            <a:endParaRPr lang="ru-RU" dirty="0">
              <a:solidFill>
                <a:srgbClr val="CC3300"/>
              </a:solidFill>
              <a:latin typeface="Calibri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296" y="5733256"/>
            <a:ext cx="1663080" cy="769945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33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-14236" y="-2748"/>
            <a:ext cx="4730251" cy="6860748"/>
          </a:xfrm>
          <a:prstGeom prst="roundRect">
            <a:avLst>
              <a:gd name="adj" fmla="val 0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04905" y="11273"/>
            <a:ext cx="4211111" cy="1048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Управление оплатой</a:t>
            </a:r>
            <a:endParaRPr lang="en-US" sz="2400" b="1" dirty="0" smtClean="0">
              <a:latin typeface="Verdana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04801" y="1393825"/>
            <a:ext cx="4699247" cy="544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Простое подключение платежных систем</a:t>
            </a:r>
          </a:p>
          <a:p>
            <a:pPr marL="457200" indent="-4572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Автоматическое отслеживание платежей</a:t>
            </a:r>
          </a:p>
          <a:p>
            <a:pPr marL="457200" indent="-4572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Маркетинговые инструменты: скидки, акции, подарки</a:t>
            </a:r>
          </a:p>
          <a:p>
            <a:pPr marL="457200" indent="-4572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и др. функционал интернет-магазина</a:t>
            </a:r>
          </a:p>
          <a:p>
            <a:pPr marL="457200" indent="-4572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lang="ru-RU" sz="28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600" dirty="0" smtClean="0">
              <a:latin typeface="Calibri" pitchFamily="34" charset="0"/>
            </a:endParaRPr>
          </a:p>
        </p:txBody>
      </p:sp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0994" name="Picture 2" descr="&amp;Ocy;&amp;pcy;&amp;lcy;&amp;acy;&amp;tcy;&amp;acy;. &amp;Ucy;&amp;scy;&amp;lcy;&amp;ocy;&amp;vcy;&amp;icy;&amp;yacy; &amp;ocy;&amp;pcy;&amp;lcy;&amp;acy;&amp;tcy;&amp;ycy;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060848"/>
            <a:ext cx="24384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3" descr="5831609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884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3874"/>
            <a:ext cx="4355976" cy="6858000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79512" y="5562129"/>
            <a:ext cx="4545956" cy="81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000000"/>
                </a:solidFill>
                <a:latin typeface="Calibri"/>
                <a:cs typeface="Calibri"/>
              </a:rPr>
              <a:t>и еще более 700 медицинских организаций</a:t>
            </a:r>
            <a:endParaRPr lang="ru-RU" sz="2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79512" y="377553"/>
            <a:ext cx="4176464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000000"/>
                </a:solidFill>
                <a:latin typeface="Calibri"/>
              </a:rPr>
              <a:t>Платформу «1С-Битрикс» выбрали:</a:t>
            </a:r>
            <a:endParaRPr lang="ru-RU" sz="28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78810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Ригла</a:t>
            </a:r>
            <a:endParaRPr lang="ru-RU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>
                <a:solidFill>
                  <a:prstClr val="black"/>
                </a:solidFill>
                <a:latin typeface="Calibri"/>
              </a:rPr>
              <a:t>РКПБ </a:t>
            </a:r>
            <a:r>
              <a:rPr lang="ru-RU" sz="2200" dirty="0" err="1">
                <a:solidFill>
                  <a:prstClr val="black"/>
                </a:solidFill>
                <a:latin typeface="Calibri"/>
              </a:rPr>
              <a:t>им.Бехтерева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ИНВИТРО 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Нормадент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ОАО 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«Медицина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»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err="1" smtClean="0">
                <a:solidFill>
                  <a:prstClr val="black"/>
                </a:solidFill>
                <a:latin typeface="Calibri"/>
              </a:rPr>
              <a:t>МедСи</a:t>
            </a:r>
            <a:endParaRPr lang="en-US" sz="2200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Будь здоров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СМ-Клиника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</a:rPr>
              <a:t>КБ МГМУ им. Сеченова</a:t>
            </a:r>
            <a:endParaRPr lang="ru-RU" sz="2200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НИИ неотложной детской хирургии и травматологии </a:t>
            </a:r>
          </a:p>
          <a:p>
            <a:pPr marL="342900" indent="-342900">
              <a:buClr>
                <a:srgbClr val="C00000"/>
              </a:buClr>
              <a:buFont typeface="Arial"/>
              <a:buChar char="•"/>
            </a:pP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Уро</a:t>
            </a:r>
            <a:r>
              <a:rPr lang="ru-RU" sz="2200" dirty="0">
                <a:solidFill>
                  <a:prstClr val="black"/>
                </a:solidFill>
                <a:latin typeface="Calibri"/>
              </a:rPr>
              <a:t>-</a:t>
            </a:r>
            <a:r>
              <a:rPr lang="ru-RU" sz="2200" dirty="0" smtClean="0">
                <a:solidFill>
                  <a:prstClr val="black"/>
                </a:solidFill>
                <a:latin typeface="Calibri"/>
              </a:rPr>
              <a:t>Про</a:t>
            </a:r>
          </a:p>
          <a:p>
            <a:pPr marL="342900" indent="-342900">
              <a:buFont typeface="Arial"/>
              <a:buChar char="•"/>
            </a:pPr>
            <a:endParaRPr lang="ru-RU" sz="2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696029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956" y="2286001"/>
            <a:ext cx="9166917" cy="2438400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304800" y="2850075"/>
            <a:ext cx="86868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6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Простое управление сайтом</a:t>
            </a: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1926947"/>
      </p:ext>
    </p:extLst>
  </p:cSld>
  <p:clrMapOvr>
    <a:masterClrMapping/>
  </p:clrMapOvr>
  <p:transition spd="med" advTm="6278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Мастер создания сайта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" y="1249173"/>
            <a:ext cx="7162071" cy="46338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2" y="1284209"/>
            <a:ext cx="6948264" cy="44419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" y="1283687"/>
            <a:ext cx="6855165" cy="50013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" y="1246968"/>
            <a:ext cx="7256151" cy="5374927"/>
          </a:xfrm>
          <a:prstGeom prst="rect">
            <a:avLst/>
          </a:prstGeom>
        </p:spPr>
      </p:pic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903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1"/>
    </mc:Choice>
    <mc:Fallback xmlns="">
      <p:transition spd="slow" advTm="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33752" y="221233"/>
            <a:ext cx="6758528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prstClr val="black"/>
                </a:solidFill>
                <a:latin typeface="Calibri"/>
              </a:rPr>
              <a:t>Результат</a:t>
            </a:r>
            <a:endParaRPr lang="ru-RU" sz="3200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 descr="http://eugenekraft.com/bitrix/clinic/slide/m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33858"/>
            <a:ext cx="6840760" cy="556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6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6" name="Picture 4" descr="http://eugenekraft.com/bitrix/clinic/slide/mai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54928"/>
            <a:ext cx="7428729" cy="604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4" name="Picture 2" descr="http://eugenekraft.com/bitrix/clinic/slide/add_blo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1774"/>
            <a:ext cx="7742783" cy="63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5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ttp://eugenekraft.com/bitrix/clinic/pr/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01098"/>
            <a:ext cx="7261494" cy="59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http://eugenekraft.com/bitrix/clinic/slide/doctor_des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36923"/>
            <a:ext cx="7486553" cy="609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45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01" name="Rectangle 33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1100">
                <a:solidFill>
                  <a:srgbClr val="FFFFFF"/>
                </a:solidFill>
                <a:latin typeface="Comic Sans MS" pitchFamily="66" charset="0"/>
                <a:cs typeface="Calibri" pitchFamily="34" charset="0"/>
              </a:rPr>
              <a:t>Новости</a:t>
            </a: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467544" y="116632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6" name="Picture 2" descr="http://eugenekraft.com/bitrix/clinic/slide/services_des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0701"/>
            <a:ext cx="7886799" cy="64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20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eugenekraft.com/bitrix/clinic/pr/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"/>
          <a:stretch/>
        </p:blipFill>
        <p:spPr bwMode="auto">
          <a:xfrm>
            <a:off x="319306" y="24337"/>
            <a:ext cx="8383938" cy="666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0650" y="234951"/>
            <a:ext cx="6839470" cy="6286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latin typeface="Calibri" pitchFamily="34" charset="0"/>
              </a:rPr>
              <a:t>Новая версия ноябрь-декабрь 2015</a:t>
            </a:r>
            <a:endParaRPr lang="en-US" sz="2400" b="1" baseline="30000" dirty="0">
              <a:solidFill>
                <a:srgbClr val="C00000"/>
              </a:solidFill>
              <a:latin typeface="Verdana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617749" y="2996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2"/>
          <p:cNvSpPr>
            <a:spLocks noChangeArrowheads="1"/>
          </p:cNvSpPr>
          <p:nvPr/>
        </p:nvSpPr>
        <p:spPr bwMode="auto">
          <a:xfrm>
            <a:off x="179512" y="1916960"/>
            <a:ext cx="4162442" cy="281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>
                <a:solidFill>
                  <a:sysClr val="windowText" lastClr="000000"/>
                </a:solidFill>
              </a:rPr>
              <a:t>Новый шаблон дизайна</a:t>
            </a: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 smtClean="0">
                <a:solidFill>
                  <a:sysClr val="windowText" lastClr="000000"/>
                </a:solidFill>
              </a:rPr>
              <a:t>Версия </a:t>
            </a:r>
            <a:r>
              <a:rPr lang="ru-RU" sz="2100" kern="0" dirty="0">
                <a:solidFill>
                  <a:sysClr val="windowText" lastClr="000000"/>
                </a:solidFill>
              </a:rPr>
              <a:t>для лиц </a:t>
            </a:r>
            <a:r>
              <a:rPr lang="en-US" sz="2100" kern="0" dirty="0">
                <a:solidFill>
                  <a:sysClr val="windowText" lastClr="000000"/>
                </a:solidFill>
              </a:rPr>
              <a:t/>
            </a:r>
            <a:br>
              <a:rPr lang="en-US" sz="2100" kern="0" dirty="0">
                <a:solidFill>
                  <a:sysClr val="windowText" lastClr="000000"/>
                </a:solidFill>
              </a:rPr>
            </a:br>
            <a:r>
              <a:rPr lang="ru-RU" sz="2100" kern="0" dirty="0">
                <a:solidFill>
                  <a:sysClr val="windowText" lastClr="000000"/>
                </a:solidFill>
              </a:rPr>
              <a:t>с ограниченными </a:t>
            </a:r>
            <a:r>
              <a:rPr lang="en-US" sz="2100" kern="0" dirty="0">
                <a:solidFill>
                  <a:sysClr val="windowText" lastClr="000000"/>
                </a:solidFill>
              </a:rPr>
              <a:t/>
            </a:r>
            <a:br>
              <a:rPr lang="en-US" sz="2100" kern="0" dirty="0">
                <a:solidFill>
                  <a:sysClr val="windowText" lastClr="000000"/>
                </a:solidFill>
              </a:rPr>
            </a:br>
            <a:r>
              <a:rPr lang="ru-RU" sz="2100" kern="0" dirty="0">
                <a:solidFill>
                  <a:sysClr val="windowText" lastClr="000000"/>
                </a:solidFill>
              </a:rPr>
              <a:t>возможностями</a:t>
            </a: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>
                <a:solidFill>
                  <a:sysClr val="windowText" lastClr="000000"/>
                </a:solidFill>
              </a:rPr>
              <a:t>Цветовые схемы оформления</a:t>
            </a:r>
          </a:p>
          <a:p>
            <a:pPr marL="344488" lvl="1" indent="-342900">
              <a:spcBef>
                <a:spcPts val="1200"/>
              </a:spcBef>
              <a:buFont typeface="Arial"/>
              <a:buChar char="•"/>
              <a:defRPr/>
            </a:pPr>
            <a:r>
              <a:rPr lang="ru-RU" sz="2100" kern="0" dirty="0">
                <a:solidFill>
                  <a:sysClr val="windowText" lastClr="000000"/>
                </a:solidFill>
              </a:rPr>
              <a:t>Мобильное приложение «Моя клиника</a:t>
            </a:r>
            <a:r>
              <a:rPr lang="ru-RU" sz="2100" kern="0" dirty="0" smtClean="0">
                <a:solidFill>
                  <a:sysClr val="windowText" lastClr="000000"/>
                </a:solidFill>
              </a:rPr>
              <a:t>»</a:t>
            </a:r>
            <a:endParaRPr lang="ru-RU" sz="21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 descr="http://eugenekraft.com/bitrix/clinic/pr/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20" y="1556792"/>
            <a:ext cx="5065478" cy="41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567952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hlinkClick r:id="rId4"/>
              </a:rPr>
              <a:t>http://marketplace.1c-bitrix.ru/solutions/bitrix.sitemedicine</a:t>
            </a:r>
            <a:r>
              <a:rPr lang="ru-RU" dirty="0" smtClean="0">
                <a:hlinkClick r:id="rId4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1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8024" y="-1"/>
            <a:ext cx="4355976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38951" y="1124744"/>
            <a:ext cx="4429334" cy="472514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Что такое</a:t>
            </a:r>
          </a:p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эффективный </a:t>
            </a:r>
          </a:p>
          <a:p>
            <a:pPr>
              <a:spcAft>
                <a:spcPts val="1800"/>
              </a:spcAft>
              <a:defRPr/>
            </a:pPr>
            <a:r>
              <a:rPr lang="ru-RU" sz="4400" b="1" dirty="0" smtClean="0"/>
              <a:t>сайт</a:t>
            </a:r>
            <a:endParaRPr lang="ru-RU" sz="4400" b="1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6300192" y="-1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3434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79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89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1038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21742" t="484" r="5787" b="2614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05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b="66374"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6501" t="28396" r="2686" b="25184"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3009" t="877" r="93125" b="4953"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67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302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514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00" y="2405044"/>
            <a:ext cx="7239000" cy="4452957"/>
          </a:xfrm>
          <a:prstGeom prst="rect">
            <a:avLst/>
          </a:prstGeom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2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</a:t>
            </a:r>
            <a:r>
              <a:rPr lang="ru-RU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3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17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Монитор качества</a:t>
            </a:r>
            <a:endParaRPr lang="en-US" sz="2800" b="1" dirty="0" smtClean="0">
              <a:solidFill>
                <a:schemeClr val="accent4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2"/>
            <a:ext cx="794817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/>
              <a:t>Монитор качества</a:t>
            </a:r>
            <a:r>
              <a:rPr lang="ru-RU" sz="2400" dirty="0"/>
              <a:t> - инструмент для проверки качества выполненного проекта перед сдачей его заказчику.</a:t>
            </a:r>
          </a:p>
          <a:p>
            <a:r>
              <a:rPr lang="ru-RU" sz="2400" dirty="0"/>
              <a:t>Монитор качества это:</a:t>
            </a:r>
          </a:p>
          <a:p>
            <a:r>
              <a:rPr lang="ru-RU" sz="2400" dirty="0"/>
              <a:t>Структурированная методика управления качеством внедрения;</a:t>
            </a:r>
          </a:p>
          <a:p>
            <a:r>
              <a:rPr lang="ru-RU" sz="2400" dirty="0"/>
              <a:t>Система тестов для веб-разработчиков, набор рекомендаций для клиентов;</a:t>
            </a:r>
          </a:p>
          <a:p>
            <a:r>
              <a:rPr lang="ru-RU" sz="2400" dirty="0"/>
              <a:t>Состоит из 26 обязательных тестов и 39 необязательных;</a:t>
            </a:r>
          </a:p>
          <a:p>
            <a:r>
              <a:rPr lang="ru-RU" sz="2400" dirty="0"/>
              <a:t>Включает 12 автоматических проверок.</a:t>
            </a:r>
          </a:p>
        </p:txBody>
      </p:sp>
      <p:grpSp>
        <p:nvGrpSpPr>
          <p:cNvPr id="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s://dev.1c-bitrix.ru/images/dev_full/checklist/checklist_2_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6" y="1143449"/>
            <a:ext cx="7865826" cy="560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http://www.1c-bitrix.ru/support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4"/>
              </a:rPr>
              <a:t>/</a:t>
            </a:r>
            <a:endParaRPr lang="ru-RU" sz="2400" b="1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53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0966" y="2875834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3450" y="1988840"/>
            <a:ext cx="41764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Эффективный сайт решает конкретные задачи организации </a:t>
            </a:r>
          </a:p>
        </p:txBody>
      </p:sp>
      <p:pic>
        <p:nvPicPr>
          <p:cNvPr id="10" name="Изображение 8" descr="1104939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9915" y="1323136"/>
            <a:ext cx="4373498" cy="4193729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grpSp>
        <p:nvGrpSpPr>
          <p:cNvPr id="11" name="Группа 16"/>
          <p:cNvGrpSpPr/>
          <p:nvPr/>
        </p:nvGrpSpPr>
        <p:grpSpPr>
          <a:xfrm>
            <a:off x="6444208" y="-45667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8477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11560" y="1729205"/>
            <a:ext cx="381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ru-RU" sz="28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ные</a:t>
            </a:r>
            <a:r>
              <a:rPr lang="ru-RU" sz="2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центры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501981" y="5661248"/>
            <a:ext cx="5982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5"/>
              </a:rPr>
              <a:t>http://</a:t>
            </a:r>
            <a:r>
              <a:rPr lang="ru-RU" dirty="0" smtClean="0">
                <a:hlinkClick r:id="rId5"/>
              </a:rPr>
              <a:t>academy.1c-bitrix.ru/learning/index.php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4244" y="3324614"/>
            <a:ext cx="32068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http://dev.1c-bitrix.ru/learning</a:t>
            </a:r>
            <a:r>
              <a:rPr lang="ru-RU" dirty="0" smtClean="0">
                <a:hlinkClick r:id="rId6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38" y="1988021"/>
            <a:ext cx="4565126" cy="30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68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1500628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</a:t>
            </a:r>
            <a:r>
              <a:rPr lang="ru-RU" sz="2800" smtClean="0">
                <a:latin typeface="Calibri"/>
                <a:cs typeface="Calibri"/>
              </a:rPr>
              <a:t>сайта и </a:t>
            </a:r>
            <a:r>
              <a:rPr lang="ru-RU" sz="2800" dirty="0" smtClean="0">
                <a:latin typeface="Calibri"/>
                <a:cs typeface="Calibri"/>
              </a:rPr>
              <a:t>доработки у партнеров «1С-Битрикс»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  <a:hlinkClick r:id="rId4"/>
              </a:rPr>
              <a:t>Список партнеров</a:t>
            </a:r>
            <a:r>
              <a:rPr lang="ru-RU" sz="2800" dirty="0" smtClean="0">
                <a:latin typeface="Calibri"/>
                <a:cs typeface="Calibri"/>
              </a:rPr>
              <a:t> 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508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7466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prstClr val="black"/>
                </a:solidFill>
              </a:rPr>
              <a:t> «1С-Битрикс</a:t>
            </a:r>
            <a:r>
              <a:rPr lang="ru-RU" sz="2000" b="1" dirty="0">
                <a:solidFill>
                  <a:prstClr val="black"/>
                </a:solidFill>
              </a:rPr>
              <a:t>: Сайт медицинской организации»</a:t>
            </a:r>
            <a:endParaRPr lang="en-US" sz="2000" b="1" dirty="0">
              <a:solidFill>
                <a:prstClr val="black"/>
              </a:solidFill>
              <a:latin typeface="Verdana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13594" y="1482716"/>
            <a:ext cx="5698565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b="1" dirty="0" smtClean="0">
                <a:solidFill>
                  <a:prstClr val="black"/>
                </a:solidFill>
              </a:rPr>
              <a:t>Преимущества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Готовые </a:t>
            </a:r>
            <a:r>
              <a:rPr lang="ru-RU" sz="2000" dirty="0" err="1" smtClean="0"/>
              <a:t>онлайн-сервисы</a:t>
            </a:r>
            <a:r>
              <a:rPr lang="ru-RU" sz="2000" dirty="0" smtClean="0"/>
              <a:t> для врача и пациента «из </a:t>
            </a:r>
            <a:r>
              <a:rPr lang="ru-RU" sz="2000" dirty="0"/>
              <a:t>коробки</a:t>
            </a:r>
            <a:r>
              <a:rPr lang="ru-RU" sz="2000" dirty="0" smtClean="0"/>
              <a:t>»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Соответствие требованиям Законодательства РФ, Сертификат ФСТЭК РФ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Доступность с любых устройств (мобильная версия и версия для </a:t>
            </a:r>
            <a:r>
              <a:rPr lang="ru-RU" sz="2000" dirty="0" err="1" smtClean="0"/>
              <a:t>инфомата</a:t>
            </a:r>
            <a:r>
              <a:rPr lang="ru-RU" sz="2000" dirty="0" smtClean="0"/>
              <a:t>)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Простое управление сайтом</a:t>
            </a:r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/>
          </a:p>
          <a:p>
            <a:pPr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000" dirty="0" smtClean="0"/>
              <a:t>Тестовая версия </a:t>
            </a:r>
            <a:r>
              <a:rPr lang="en-US" sz="2000" dirty="0">
                <a:hlinkClick r:id="rId4"/>
              </a:rPr>
              <a:t>http://meddemo.1c-bitrix.ru</a:t>
            </a:r>
            <a:r>
              <a:rPr lang="en-US" sz="2000" dirty="0" smtClean="0">
                <a:hlinkClick r:id="rId4"/>
              </a:rPr>
              <a:t>/</a:t>
            </a:r>
            <a:endParaRPr lang="ru-RU" sz="2000" dirty="0" smtClean="0"/>
          </a:p>
          <a:p>
            <a:pPr marL="531813" indent="-531813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buBlip>
                <a:blip r:embed="rId5"/>
              </a:buBlip>
              <a:defRPr/>
            </a:pP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56" y="1340768"/>
            <a:ext cx="2249493" cy="19442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222132"/>
            <a:ext cx="474764" cy="8967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257" y="3861048"/>
            <a:ext cx="3630743" cy="2176264"/>
          </a:xfrm>
          <a:prstGeom prst="rect">
            <a:avLst/>
          </a:prstGeom>
        </p:spPr>
      </p:pic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9114043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755576" y="1667206"/>
          <a:ext cx="6552727" cy="32308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800589"/>
                <a:gridCol w="2376069"/>
                <a:gridCol w="23760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Редакция  БУС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Цена,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222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Базовый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21 900</a:t>
                      </a:r>
                      <a:endParaRPr lang="ru-RU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Стандарт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31 900</a:t>
                      </a:r>
                      <a:endParaRPr lang="ru-RU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ru-RU" b="1" dirty="0" smtClean="0"/>
                        <a:t>Расширенный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Эксперт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64 900</a:t>
                      </a:r>
                      <a:endParaRPr lang="ru-RU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Бизнес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83 900</a:t>
                      </a:r>
                      <a:endParaRPr lang="ru-RU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err="1" smtClean="0"/>
                        <a:t>Веб-кластер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Редакция доступна в </a:t>
                      </a:r>
                      <a:r>
                        <a:rPr lang="en-US" b="0" dirty="0" err="1" smtClean="0"/>
                        <a:t>Enterprize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/>
                        <a:t>http://www.1c-bitrix.ru/products/enterprise/</a:t>
                      </a:r>
                      <a:endParaRPr lang="ru-RU" sz="1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7544" y="6265193"/>
            <a:ext cx="593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kern="0" dirty="0" smtClean="0">
                <a:solidFill>
                  <a:sysClr val="windowText" lastClr="000000"/>
                </a:solidFill>
                <a:hlinkClick r:id="rId5"/>
              </a:rPr>
              <a:t>http://marketplace.1c-bitrix.ru/solutions/bitrix.sitemedicine/</a:t>
            </a:r>
            <a:endParaRPr lang="ru-RU" dirty="0"/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971600" y="430701"/>
            <a:ext cx="329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Цены с 01.03.2015г.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741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0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" y="2146759"/>
            <a:ext cx="9143999" cy="1930313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65254" y="0"/>
            <a:ext cx="1527941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248894" y="2146759"/>
            <a:ext cx="7963981" cy="1754326"/>
            <a:chOff x="520011" y="1656764"/>
            <a:chExt cx="7963981" cy="1315744"/>
          </a:xfrm>
        </p:grpSpPr>
        <p:pic>
          <p:nvPicPr>
            <p:cNvPr id="11" name="Изображение 10" descr="b24_объединяет компанию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229" y="1798118"/>
              <a:ext cx="2632763" cy="906866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520011" y="1656764"/>
              <a:ext cx="5475234" cy="1315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3600" dirty="0" smtClean="0">
                  <a:latin typeface="Calibri"/>
                  <a:ea typeface="Calibri"/>
                  <a:cs typeface="Calibri"/>
                </a:rPr>
                <a:t>Создайте внутренний портал медицинской организации с помощью</a:t>
              </a:r>
              <a:endParaRPr lang="ru-RU" sz="3600" dirty="0">
                <a:latin typeface="Calibri"/>
                <a:ea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77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/>
          <a:srcRect l="1" r="-3534"/>
          <a:stretch/>
        </p:blipFill>
        <p:spPr>
          <a:xfrm>
            <a:off x="104555" y="377477"/>
            <a:ext cx="9144000" cy="58231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54971" y="1942530"/>
            <a:ext cx="2567883" cy="14319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"/>
            </a:endParaRPr>
          </a:p>
        </p:txBody>
      </p:sp>
      <p:pic>
        <p:nvPicPr>
          <p:cNvPr id="8" name="Изображение 7" descr="b24_объединяет компанию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25" y="2104406"/>
            <a:ext cx="2901060" cy="133237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115616" y="6015979"/>
            <a:ext cx="3358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</a:rPr>
              <a:t>Начать бесплатно bitrix24.ru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5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37312"/>
            <a:ext cx="4608512" cy="41706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 smtClean="0">
                <a:hlinkClick r:id="rId2"/>
              </a:rPr>
              <a:t>www.1c-bitrix.ru/solutions/med/</a:t>
            </a:r>
            <a:r>
              <a:rPr lang="ru-RU" sz="2400" dirty="0" smtClean="0"/>
              <a:t> 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pPr>
              <a:buNone/>
            </a:pPr>
            <a:endParaRPr lang="ru-RU" sz="2400" dirty="0"/>
          </a:p>
          <a:p>
            <a:pPr>
              <a:buNone/>
            </a:pPr>
            <a:r>
              <a:rPr lang="ru-RU" sz="2400" dirty="0" smtClean="0"/>
              <a:t>     </a:t>
            </a:r>
            <a:endParaRPr lang="en-US" sz="2400" dirty="0" smtClean="0"/>
          </a:p>
          <a:p>
            <a:pPr>
              <a:buNone/>
            </a:pPr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78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882539"/>
            <a:ext cx="30780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600" dirty="0" smtClean="0">
                <a:hlinkClick r:id="rId3"/>
              </a:rPr>
              <a:t>ns@1c-bitrix.ru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556792"/>
            <a:ext cx="60468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/>
              <a:t>Спасибо за внимание!</a:t>
            </a:r>
          </a:p>
          <a:p>
            <a:r>
              <a:rPr lang="ru-RU" sz="4800" dirty="0" smtClean="0"/>
              <a:t>Вопросы?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539551" y="3212976"/>
            <a:ext cx="3653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Надежда Шикина</a:t>
            </a:r>
            <a:endParaRPr lang="ru-RU" sz="36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3418960" y="9875"/>
            <a:ext cx="2411760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1С-Битрикс: Сайт медицинской организац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31" y="2539890"/>
            <a:ext cx="1346169" cy="134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Увеличить кол-во новых посетителей, которым можно предложить услуги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Повысить престиж клиники (стоимость бренда)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Соответствовать требованиям законодательства во избежание проверок прокуратуры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Снизить затраты административного персонала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/>
        </p:nvSpPr>
        <p:spPr>
          <a:xfrm>
            <a:off x="323528" y="548680"/>
            <a:ext cx="5711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Бизнес-задачи медицинской организации</a:t>
            </a:r>
          </a:p>
        </p:txBody>
      </p:sp>
      <p:pic>
        <p:nvPicPr>
          <p:cNvPr id="3074" name="Picture 2" descr="http://orl.ec/images/Botk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11" y="2060848"/>
            <a:ext cx="4028455" cy="269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280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79512" y="1768616"/>
            <a:ext cx="3816424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Комфортные условия для доступа </a:t>
            </a:r>
            <a:r>
              <a:rPr lang="ru-RU" sz="3600" dirty="0">
                <a:solidFill>
                  <a:prstClr val="black"/>
                </a:solidFill>
                <a:latin typeface="Calibri" pitchFamily="34" charset="0"/>
              </a:rPr>
              <a:t>к </a:t>
            </a: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информации</a:t>
            </a: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ru-RU" sz="3600" dirty="0" smtClean="0">
                <a:solidFill>
                  <a:prstClr val="black"/>
                </a:solidFill>
                <a:latin typeface="Calibri" pitchFamily="34" charset="0"/>
              </a:rPr>
              <a:t>Экономия времени на решение вопросов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5473" y="283467"/>
            <a:ext cx="62642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  <a:t>Сайт – инструмент решения</a:t>
            </a:r>
            <a:b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ru-RU" sz="4000" dirty="0" smtClean="0">
                <a:solidFill>
                  <a:prstClr val="black"/>
                </a:solidFill>
                <a:latin typeface="Calibri" pitchFamily="34" charset="0"/>
              </a:rPr>
              <a:t> проблем пользователя  </a:t>
            </a: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://53news.ru/images/stories/medical/pisareva120213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822" y="2132856"/>
            <a:ext cx="4816152" cy="361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723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7|3.5|3.2"/>
</p:tagLst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одуль Планирование и бюджетирование для ББУ">
  <a:themeElements>
    <a:clrScheme name="Модуль Планирование и бюджетирование для ББУ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Модуль Планирование и бюджетирование для ББУ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Модуль Планирование и бюджетирование для ББУ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Модуль Планирование и бюджетирование для ББУ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11031</TotalTime>
  <Words>1647</Words>
  <Application>Microsoft Office PowerPoint</Application>
  <PresentationFormat>Экран (4:3)</PresentationFormat>
  <Paragraphs>418</Paragraphs>
  <Slides>78</Slides>
  <Notes>65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78</vt:i4>
      </vt:variant>
    </vt:vector>
  </HeadingPairs>
  <TitlesOfParts>
    <vt:vector size="93" baseType="lpstr">
      <vt:lpstr>Arial Unicode MS</vt:lpstr>
      <vt:lpstr>Arial</vt:lpstr>
      <vt:lpstr>Arial Black</vt:lpstr>
      <vt:lpstr>Calibri</vt:lpstr>
      <vt:lpstr>Comic Sans MS</vt:lpstr>
      <vt:lpstr>Symbol</vt:lpstr>
      <vt:lpstr>Times New Roman</vt:lpstr>
      <vt:lpstr>Verdana</vt:lpstr>
      <vt:lpstr>Wingdings</vt:lpstr>
      <vt:lpstr>Тема1</vt:lpstr>
      <vt:lpstr>Модуль Планирование и бюджетирование для ББУ</vt:lpstr>
      <vt:lpstr>6_Тема1</vt:lpstr>
      <vt:lpstr>9_Тема1</vt:lpstr>
      <vt:lpstr>10_Тема1</vt:lpstr>
      <vt:lpstr>10_Default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Простое управление сайтом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Монитор качества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для государственных организаций</dc:title>
  <dc:creator>goover</dc:creator>
  <cp:lastModifiedBy>Надежда</cp:lastModifiedBy>
  <cp:revision>814</cp:revision>
  <dcterms:created xsi:type="dcterms:W3CDTF">2010-07-29T09:25:57Z</dcterms:created>
  <dcterms:modified xsi:type="dcterms:W3CDTF">2015-12-09T14:03:25Z</dcterms:modified>
</cp:coreProperties>
</file>