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08" r:id="rId2"/>
    <p:sldId id="409" r:id="rId3"/>
    <p:sldId id="403" r:id="rId4"/>
    <p:sldId id="404" r:id="rId5"/>
    <p:sldId id="402" r:id="rId6"/>
    <p:sldId id="410" r:id="rId7"/>
    <p:sldId id="411" r:id="rId8"/>
    <p:sldId id="257" r:id="rId9"/>
    <p:sldId id="41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C7CB6"/>
    <a:srgbClr val="9BBEDD"/>
    <a:srgbClr val="3C7AB2"/>
    <a:srgbClr val="316493"/>
    <a:srgbClr val="DDDDDD"/>
    <a:srgbClr val="264F74"/>
    <a:srgbClr val="111111"/>
    <a:srgbClr val="356E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4" autoAdjust="0"/>
    <p:restoredTop sz="86333" autoAdjust="0"/>
  </p:normalViewPr>
  <p:slideViewPr>
    <p:cSldViewPr>
      <p:cViewPr varScale="1">
        <p:scale>
          <a:sx n="107" d="100"/>
          <a:sy n="107" d="100"/>
        </p:scale>
        <p:origin x="-283" y="-8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fld id="{570305F9-2A89-4696-A314-A2C40DABD7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B94E9-D331-4BA5-B72E-395444E301B9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330A2-D7C1-4CC5-9FE5-21C4564DBE7B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CB2D5-6264-4453-A9F7-5CECD6145AE6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B688ED-D4A0-44B1-9A6D-711F3B57FC62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330A2-D7C1-4CC5-9FE5-21C4564DBE7B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330A2-D7C1-4CC5-9FE5-21C4564DBE7B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330A2-D7C1-4CC5-9FE5-21C4564DBE7B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18AD23-FAC8-4697-B360-4D537F57CEE2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A3CD36-C433-4574-8FE9-A102E4278C8D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19D93-06E9-4DAC-8E63-A234B3530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53B4D-9676-415A-933C-B382C28F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704BD-3FC5-41F4-BF51-8EEB079DCE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2EC2-0F1E-49E9-97B8-7A833C0DE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CBA6C-CBEA-4BB4-B496-2177A0725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73F23-E86D-41F7-93E1-309BC0B6E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308BB-9436-4786-A3FF-72C3B313A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BB56C-DF02-4CFE-A8DA-9C2826776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4254A-ADDC-4FBC-A329-99D26B67E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33BAA-5254-4450-84DF-2121E6195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EBD3F-D1B8-4204-8773-A9D8059DF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9C874E6-E8C8-42D8-BF70-569F07D2D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>
            <a:spLocks noGrp="1"/>
          </p:cNvSpPr>
          <p:nvPr>
            <p:ph type="ctrTitle"/>
          </p:nvPr>
        </p:nvSpPr>
        <p:spPr>
          <a:xfrm>
            <a:off x="214282" y="2816231"/>
            <a:ext cx="8715436" cy="147002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Эволюция </a:t>
            </a:r>
            <a:r>
              <a:rPr lang="ru-RU" sz="4000" b="1" dirty="0" err="1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сайтостроения</a:t>
            </a:r>
            <a:r>
              <a:rPr lang="ru-RU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</a:br>
            <a:r>
              <a:rPr lang="ru-RU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куда </a:t>
            </a:r>
            <a:r>
              <a:rPr lang="ru-RU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идем</a:t>
            </a:r>
            <a:r>
              <a:rPr lang="ru-RU" sz="4000" b="1" dirty="0" smtClean="0">
                <a:solidFill>
                  <a:srgbClr val="264F74"/>
                </a:solidFill>
                <a:latin typeface="Calibri" pitchFamily="34" charset="0"/>
                <a:ea typeface="Verdana" pitchFamily="34" charset="0"/>
                <a:cs typeface="Verdana" pitchFamily="34" charset="0"/>
              </a:rPr>
              <a:t>?</a:t>
            </a:r>
            <a:endParaRPr lang="ru-RU" sz="4000" b="1" dirty="0">
              <a:solidFill>
                <a:srgbClr val="264F74"/>
              </a:solidFill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71607" y="4699353"/>
            <a:ext cx="28151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000" b="1" dirty="0" smtClean="0">
                <a:latin typeface="Calibri" pitchFamily="34" charset="0"/>
                <a:ea typeface="Verdana" pitchFamily="34" charset="0"/>
                <a:cs typeface="Verdana" pitchFamily="34" charset="0"/>
              </a:rPr>
              <a:t>Алексей Сидоренко</a:t>
            </a:r>
          </a:p>
          <a:p>
            <a:pPr algn="r"/>
            <a:r>
              <a:rPr lang="ru-RU" sz="2000" b="0" dirty="0" smtClean="0">
                <a:latin typeface="Calibri" pitchFamily="34" charset="0"/>
                <a:ea typeface="Verdana" pitchFamily="34" charset="0"/>
                <a:cs typeface="Verdana" pitchFamily="34" charset="0"/>
              </a:rPr>
              <a:t>директор по развитию</a:t>
            </a:r>
          </a:p>
          <a:p>
            <a:pPr algn="r"/>
            <a:r>
              <a:rPr lang="ru-RU" sz="2000" b="0" dirty="0" smtClean="0">
                <a:latin typeface="Calibri" pitchFamily="34" charset="0"/>
                <a:ea typeface="Verdana" pitchFamily="34" charset="0"/>
                <a:cs typeface="Verdana" pitchFamily="34" charset="0"/>
              </a:rPr>
              <a:t>компании «1С-Битрикс»</a:t>
            </a:r>
            <a:endParaRPr lang="ru-RU" sz="2000" b="0" dirty="0">
              <a:latin typeface="Calibri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214422"/>
            <a:ext cx="167318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79500"/>
            <a:ext cx="8458200" cy="11303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Типичные проблемы </a:t>
            </a:r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при заказе </a:t>
            </a:r>
            <a:r>
              <a:rPr lang="ru-RU" sz="2800" b="1" dirty="0" err="1" smtClean="0">
                <a:solidFill>
                  <a:srgbClr val="3C7AB2"/>
                </a:solidFill>
                <a:latin typeface="Calibri" pitchFamily="34" charset="0"/>
              </a:rPr>
              <a:t>интернет-проектов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3075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Calibri" pitchFamily="34" charset="0"/>
            </a:endParaRPr>
          </a:p>
        </p:txBody>
      </p:sp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338554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Calibri" pitchFamily="34" charset="0"/>
              </a:rPr>
              <a:t>Сайт №1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 ответили на вопрос «Зачем?». Недостаточно </a:t>
            </a:r>
            <a:r>
              <a:rPr lang="ru-RU" sz="1600" b="0" dirty="0">
                <a:latin typeface="Calibri" pitchFamily="34" charset="0"/>
              </a:rPr>
              <a:t>осознаны цели создания </a:t>
            </a:r>
            <a:r>
              <a:rPr lang="ru-RU" sz="1600" b="0" dirty="0" smtClean="0">
                <a:latin typeface="Calibri" pitchFamily="34" charset="0"/>
              </a:rPr>
              <a:t>проекта.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 ответили на вопрос «Для кого делаем?». При </a:t>
            </a:r>
            <a:r>
              <a:rPr lang="ru-RU" sz="1600" b="0" dirty="0">
                <a:latin typeface="Calibri" pitchFamily="34" charset="0"/>
              </a:rPr>
              <a:t>разработке не учитываются интересы </a:t>
            </a:r>
            <a:r>
              <a:rPr lang="ru-RU" sz="1600" b="0" dirty="0" smtClean="0">
                <a:latin typeface="Calibri" pitchFamily="34" charset="0"/>
              </a:rPr>
              <a:t>посетителей. Делаем для себя.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 уверены в результате, на всякий случай экономим на всем. Разрабатывается студентом.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 знаем, что должно быть в итоге – творим по ходу. Много </a:t>
            </a:r>
            <a:r>
              <a:rPr lang="ru-RU" sz="1600" b="0" dirty="0">
                <a:latin typeface="Calibri" pitchFamily="34" charset="0"/>
              </a:rPr>
              <a:t>излишнего </a:t>
            </a:r>
            <a:r>
              <a:rPr lang="ru-RU" sz="1600" b="0" dirty="0" err="1" smtClean="0">
                <a:latin typeface="Calibri" pitchFamily="34" charset="0"/>
              </a:rPr>
              <a:t>креатива</a:t>
            </a:r>
            <a:r>
              <a:rPr lang="ru-RU" sz="1600" b="0" dirty="0" smtClean="0">
                <a:latin typeface="Calibri" pitchFamily="34" charset="0"/>
              </a:rPr>
              <a:t>.</a:t>
            </a: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endParaRPr lang="ru-RU" sz="1400" b="0" dirty="0">
              <a:latin typeface="Calibri" pitchFamily="34" charset="0"/>
            </a:endParaRPr>
          </a:p>
          <a:p>
            <a:pPr>
              <a:defRPr/>
            </a:pPr>
            <a:r>
              <a:rPr lang="ru-RU" sz="2000" dirty="0">
                <a:latin typeface="Calibri" pitchFamily="34" charset="0"/>
              </a:rPr>
              <a:t>Результат: 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Сайт реально не работает (не выполняет свою функцию, может приносить вред заказчику</a:t>
            </a:r>
            <a:r>
              <a:rPr lang="ru-RU" sz="1600" b="0" dirty="0" smtClean="0">
                <a:latin typeface="Calibri" pitchFamily="34" charset="0"/>
              </a:rPr>
              <a:t>)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</a:t>
            </a:r>
            <a:r>
              <a:rPr lang="ru-RU" sz="1600" b="0" dirty="0" smtClean="0">
                <a:latin typeface="Calibri" pitchFamily="34" charset="0"/>
              </a:rPr>
              <a:t>недоволен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Отношения с разработчиком </a:t>
            </a:r>
            <a:r>
              <a:rPr lang="ru-RU" sz="1600" b="0" dirty="0" smtClean="0">
                <a:latin typeface="Calibri" pitchFamily="34" charset="0"/>
              </a:rPr>
              <a:t>испорчены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Сайт не </a:t>
            </a:r>
            <a:r>
              <a:rPr lang="ru-RU" sz="1600" b="0" dirty="0" smtClean="0">
                <a:latin typeface="Calibri" pitchFamily="34" charset="0"/>
              </a:rPr>
              <a:t>управляется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Результат можно </a:t>
            </a:r>
            <a:r>
              <a:rPr lang="ru-RU" sz="1600" b="0" dirty="0" smtClean="0">
                <a:latin typeface="Calibri" pitchFamily="34" charset="0"/>
              </a:rPr>
              <a:t>выкидывать</a:t>
            </a:r>
            <a:endParaRPr lang="ru-RU" sz="1600" b="0" dirty="0">
              <a:latin typeface="Calibri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52400" y="1295400"/>
            <a:ext cx="8763000" cy="4953000"/>
            <a:chOff x="152400" y="1295400"/>
            <a:chExt cx="8763000" cy="4953000"/>
          </a:xfrm>
        </p:grpSpPr>
        <p:sp>
          <p:nvSpPr>
            <p:cNvPr id="8" name="Прямоугольник 7"/>
            <p:cNvSpPr/>
            <p:nvPr/>
          </p:nvSpPr>
          <p:spPr bwMode="auto">
            <a:xfrm>
              <a:off x="152400" y="1295400"/>
              <a:ext cx="8763000" cy="4953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0854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706" t="5294" r="5294" b="4706"/>
            <a:stretch>
              <a:fillRect/>
            </a:stretch>
          </p:blipFill>
          <p:spPr bwMode="auto">
            <a:xfrm>
              <a:off x="2628900" y="1828800"/>
              <a:ext cx="3886200" cy="3886200"/>
            </a:xfrm>
            <a:prstGeom prst="rect">
              <a:avLst/>
            </a:prstGeom>
            <a:noFill/>
            <a:ln w="25400" cap="flat" cmpd="sng">
              <a:noFill/>
              <a:prstDash val="solid"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066800"/>
            <a:ext cx="8382000" cy="11430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Типичные проблемы при заказе </a:t>
            </a:r>
            <a:r>
              <a:rPr lang="ru-RU" sz="2800" b="1" dirty="0" err="1" smtClean="0">
                <a:solidFill>
                  <a:srgbClr val="3C7AB2"/>
                </a:solidFill>
                <a:latin typeface="Calibri" pitchFamily="34" charset="0"/>
              </a:rPr>
              <a:t>интернет-проектов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4099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Verdana" pitchFamily="34" charset="0"/>
            </a:endParaRPr>
          </a:p>
        </p:txBody>
      </p:sp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412420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Calibri" pitchFamily="34" charset="0"/>
              </a:rPr>
              <a:t>Сайт №2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Нет критериев оценки ожидаемого </a:t>
            </a:r>
            <a:r>
              <a:rPr lang="ru-RU" sz="1600" b="0" dirty="0" smtClean="0">
                <a:latin typeface="Calibri" pitchFamily="34" charset="0"/>
              </a:rPr>
              <a:t>результата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Задачи сформулированы, но представлены в виде конкретных указаний.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вооружен опытом первого сайта, поэтому диктует свою волю </a:t>
            </a:r>
            <a:r>
              <a:rPr lang="ru-RU" sz="1600" b="0" dirty="0" smtClean="0">
                <a:latin typeface="Calibri" pitchFamily="34" charset="0"/>
              </a:rPr>
              <a:t>разработчику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Нет </a:t>
            </a:r>
            <a:r>
              <a:rPr lang="ru-RU" sz="1600" b="0" dirty="0">
                <a:latin typeface="Calibri" pitchFamily="34" charset="0"/>
              </a:rPr>
              <a:t>четкого представления о предстоящем развитии проекта</a:t>
            </a:r>
            <a:r>
              <a:rPr lang="ru-RU" sz="1600" b="0" dirty="0" smtClean="0">
                <a:latin typeface="Calibri" pitchFamily="34" charset="0"/>
              </a:rPr>
              <a:t>. Делается «сайт-результат», а не «сайт-процесс»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Неудачи предыдущего подхода списываются на «разработчика-студента»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Нанимается команда (часто – «студентов»)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Минимальный бюджет (жалко денег, потраченных на предыдущем подходе)</a:t>
            </a: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endParaRPr lang="ru-RU" sz="1400" b="0" dirty="0">
              <a:latin typeface="Calibri" pitchFamily="34" charset="0"/>
            </a:endParaRPr>
          </a:p>
          <a:p>
            <a:pPr>
              <a:defRPr/>
            </a:pPr>
            <a:r>
              <a:rPr lang="ru-RU" sz="2000" dirty="0">
                <a:latin typeface="Calibri" pitchFamily="34" charset="0"/>
              </a:rPr>
              <a:t>Результат: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Проект </a:t>
            </a:r>
            <a:r>
              <a:rPr lang="ru-RU" sz="1600" b="0" dirty="0" smtClean="0">
                <a:latin typeface="Calibri" pitchFamily="34" charset="0"/>
              </a:rPr>
              <a:t>нестабилен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Разработанный проект не соответствует потребностям его </a:t>
            </a:r>
            <a:r>
              <a:rPr lang="ru-RU" sz="1600" b="0" dirty="0" smtClean="0">
                <a:latin typeface="Calibri" pitchFamily="34" charset="0"/>
              </a:rPr>
              <a:t>посетителей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Сайт сложно развивать и </a:t>
            </a:r>
            <a:r>
              <a:rPr lang="ru-RU" sz="1600" b="0" dirty="0" smtClean="0">
                <a:latin typeface="Calibri" pitchFamily="34" charset="0"/>
              </a:rPr>
              <a:t>поддерживать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попадает в зависимость от </a:t>
            </a:r>
            <a:r>
              <a:rPr lang="ru-RU" sz="1600" b="0" dirty="0" smtClean="0">
                <a:latin typeface="Calibri" pitchFamily="34" charset="0"/>
              </a:rPr>
              <a:t>разработчика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Проект не достигает запланированного </a:t>
            </a:r>
            <a:r>
              <a:rPr lang="ru-RU" sz="1600" b="0" dirty="0" smtClean="0">
                <a:latin typeface="Calibri" pitchFamily="34" charset="0"/>
              </a:rPr>
              <a:t>эффекта</a:t>
            </a:r>
            <a:endParaRPr lang="ru-RU" sz="1600" b="0" dirty="0">
              <a:latin typeface="Calibri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52400" y="1295400"/>
            <a:ext cx="8763000" cy="4953000"/>
            <a:chOff x="152400" y="1295400"/>
            <a:chExt cx="8763000" cy="4953000"/>
          </a:xfrm>
        </p:grpSpPr>
        <p:sp>
          <p:nvSpPr>
            <p:cNvPr id="6" name="Прямоугольник 5"/>
            <p:cNvSpPr/>
            <p:nvPr/>
          </p:nvSpPr>
          <p:spPr bwMode="auto">
            <a:xfrm>
              <a:off x="152400" y="1295400"/>
              <a:ext cx="8763000" cy="4953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706" t="5294" r="5294" b="4706"/>
            <a:stretch>
              <a:fillRect/>
            </a:stretch>
          </p:blipFill>
          <p:spPr bwMode="auto">
            <a:xfrm>
              <a:off x="2628900" y="1828800"/>
              <a:ext cx="3886200" cy="3886200"/>
            </a:xfrm>
            <a:prstGeom prst="rect">
              <a:avLst/>
            </a:prstGeom>
            <a:noFill/>
            <a:ln w="25400" cap="flat" cmpd="sng">
              <a:noFill/>
              <a:prstDash val="solid"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79500"/>
            <a:ext cx="8458200" cy="11303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Типичные проблемы при заказе </a:t>
            </a:r>
            <a:r>
              <a:rPr lang="ru-RU" sz="2800" b="1" dirty="0" err="1" smtClean="0">
                <a:solidFill>
                  <a:srgbClr val="3C7AB2"/>
                </a:solidFill>
                <a:latin typeface="Calibri" pitchFamily="34" charset="0"/>
              </a:rPr>
              <a:t>интернет-проектов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5123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Verdana" pitchFamily="34" charset="0"/>
            </a:endParaRPr>
          </a:p>
        </p:txBody>
      </p:sp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36317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latin typeface="Calibri" pitchFamily="34" charset="0"/>
              </a:rPr>
              <a:t>Сайт №3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Четко сформулированы задачи к проекту без указания на конкретную </a:t>
            </a:r>
            <a:r>
              <a:rPr lang="ru-RU" sz="1600" b="0" dirty="0" smtClean="0">
                <a:latin typeface="Calibri" pitchFamily="34" charset="0"/>
              </a:rPr>
              <a:t>реализацию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имеет план развития </a:t>
            </a:r>
            <a:r>
              <a:rPr lang="ru-RU" sz="1600" b="0" dirty="0" smtClean="0">
                <a:latin typeface="Calibri" pitchFamily="34" charset="0"/>
              </a:rPr>
              <a:t>проекта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представляет предстоящие риски и заинтересован в их </a:t>
            </a:r>
            <a:r>
              <a:rPr lang="ru-RU" sz="1600" b="0" dirty="0" smtClean="0">
                <a:latin typeface="Calibri" pitchFamily="34" charset="0"/>
              </a:rPr>
              <a:t>снижении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В качестве разработчика выбирается </a:t>
            </a:r>
            <a:r>
              <a:rPr lang="ru-RU" sz="1600" b="0" dirty="0" smtClean="0">
                <a:latin typeface="Calibri" pitchFamily="34" charset="0"/>
              </a:rPr>
              <a:t>профессиональная компания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Разработчик выступает как специалист и эксперт по </a:t>
            </a:r>
            <a:r>
              <a:rPr lang="ru-RU" sz="1600" b="0" dirty="0" smtClean="0">
                <a:latin typeface="Calibri" pitchFamily="34" charset="0"/>
              </a:rPr>
              <a:t>анализу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В качестве платформы выбирается коробочное </a:t>
            </a:r>
            <a:r>
              <a:rPr lang="ru-RU" sz="1600" b="0" dirty="0" smtClean="0">
                <a:latin typeface="Calibri" pitchFamily="34" charset="0"/>
              </a:rPr>
              <a:t>ПО</a:t>
            </a: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endParaRPr lang="ru-RU" sz="1400" b="0" dirty="0">
              <a:latin typeface="Calibri" pitchFamily="34" charset="0"/>
            </a:endParaRPr>
          </a:p>
          <a:p>
            <a:pPr>
              <a:defRPr/>
            </a:pPr>
            <a:r>
              <a:rPr lang="ru-RU" sz="2000" dirty="0">
                <a:latin typeface="Calibri" pitchFamily="34" charset="0"/>
              </a:rPr>
              <a:t>Результат:</a:t>
            </a: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Проект работает и удовлетворяет потребности как своих посетителей, так и </a:t>
            </a:r>
            <a:r>
              <a:rPr lang="ru-RU" sz="1600" b="0" dirty="0" smtClean="0">
                <a:latin typeface="Calibri" pitchFamily="34" charset="0"/>
              </a:rPr>
              <a:t>заказчика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Поставленные перед проектом цели </a:t>
            </a:r>
            <a:r>
              <a:rPr lang="ru-RU" sz="1600" b="0" dirty="0" smtClean="0">
                <a:latin typeface="Calibri" pitchFamily="34" charset="0"/>
              </a:rPr>
              <a:t>достигнуты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имеет поддержку от </a:t>
            </a:r>
            <a:r>
              <a:rPr lang="ru-RU" sz="1600" b="0" dirty="0" err="1" smtClean="0">
                <a:latin typeface="Calibri" pitchFamily="34" charset="0"/>
              </a:rPr>
              <a:t>вендора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Заказчик может сменить разработчика на другого без значительных </a:t>
            </a:r>
            <a:r>
              <a:rPr lang="ru-RU" sz="1600" b="0" dirty="0" smtClean="0">
                <a:latin typeface="Calibri" pitchFamily="34" charset="0"/>
              </a:rPr>
              <a:t>потерь</a:t>
            </a:r>
            <a:endParaRPr lang="ru-RU" sz="1600" b="0" dirty="0">
              <a:latin typeface="Calibri" pitchFamily="34" charset="0"/>
            </a:endParaRPr>
          </a:p>
          <a:p>
            <a:pPr marL="82550" indent="180975"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Интернет-проект не ограничен в своем </a:t>
            </a:r>
            <a:r>
              <a:rPr lang="ru-RU" sz="1600" b="0" dirty="0" smtClean="0">
                <a:latin typeface="Calibri" pitchFamily="34" charset="0"/>
              </a:rPr>
              <a:t>развитии</a:t>
            </a:r>
            <a:endParaRPr lang="ru-RU" sz="1600" b="0" dirty="0">
              <a:latin typeface="Calibri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52400" y="1295400"/>
            <a:ext cx="8763000" cy="4953000"/>
            <a:chOff x="152400" y="1295400"/>
            <a:chExt cx="8763000" cy="4953000"/>
          </a:xfrm>
        </p:grpSpPr>
        <p:sp>
          <p:nvSpPr>
            <p:cNvPr id="6" name="Прямоугольник 5"/>
            <p:cNvSpPr/>
            <p:nvPr/>
          </p:nvSpPr>
          <p:spPr bwMode="auto">
            <a:xfrm>
              <a:off x="152400" y="1295400"/>
              <a:ext cx="8763000" cy="4953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33713" y="2181225"/>
              <a:ext cx="3076575" cy="3076575"/>
            </a:xfrm>
            <a:prstGeom prst="ellipse">
              <a:avLst/>
            </a:prstGeom>
            <a:ln w="0" cap="rnd">
              <a:solidFill>
                <a:srgbClr val="C8C6BD"/>
              </a:solidFill>
              <a:prstDash val="solid"/>
            </a:ln>
            <a:effectLst/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extrusionClr>
                <a:srgbClr val="000000"/>
              </a:extrusionClr>
            </a:sp3d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79500"/>
            <a:ext cx="8458200" cy="11303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Грабли №1, №2, №3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3075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Calibri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1316" y="3962400"/>
            <a:ext cx="4823954" cy="2243138"/>
          </a:xfrm>
          <a:prstGeom prst="rect">
            <a:avLst/>
          </a:prstGeom>
          <a:noFill/>
          <a:ln w="25400" cap="flat" cmpd="sng">
            <a:noFill/>
            <a:prstDash val="solid"/>
            <a:miter lim="800000"/>
            <a:headEnd/>
            <a:tailEnd/>
          </a:ln>
        </p:spPr>
      </p:pic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20621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0" dirty="0" smtClean="0">
                <a:latin typeface="Calibri" pitchFamily="34" charset="0"/>
              </a:rPr>
              <a:t>Обычный «лубок» для заказчика: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Сайт №1 – кошмар полный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Сайт №2 – лучше, но не то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Сайт №3 – счастье</a:t>
            </a:r>
          </a:p>
          <a:p>
            <a:pPr>
              <a:buFont typeface="Arial" pitchFamily="34" charset="0"/>
              <a:buChar char="•"/>
              <a:defRPr/>
            </a:pP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r>
              <a:rPr lang="ru-RU" sz="1600" b="0" dirty="0" smtClean="0">
                <a:latin typeface="Calibri" pitchFamily="34" charset="0"/>
              </a:rPr>
              <a:t>Пять лет назад рассказывали про: «первый сайт», «второй сайт».</a:t>
            </a:r>
          </a:p>
          <a:p>
            <a:pPr>
              <a:defRPr/>
            </a:pP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r>
              <a:rPr lang="ru-RU" sz="1600" b="0" dirty="0" smtClean="0">
                <a:latin typeface="Calibri" pitchFamily="34" charset="0"/>
              </a:rPr>
              <a:t>Через три года будем рассказывать про сайт №4?</a:t>
            </a:r>
            <a:endParaRPr lang="ru-RU" sz="1600" b="0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79500"/>
            <a:ext cx="8458200" cy="11303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Системные сложности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3075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Calibri" pitchFamily="34" charset="0"/>
            </a:endParaRPr>
          </a:p>
        </p:txBody>
      </p:sp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3724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0" dirty="0" smtClean="0">
                <a:latin typeface="Calibri" pitchFamily="34" charset="0"/>
              </a:rPr>
              <a:t>Сегодня заказчик должен: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 до начала проекта четко представлять результат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 уметь сохранить управление проектом (сроки, качество, бюджет) после неизбежного изменения постановки задачи в ходе его реализации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 представлять себе организацию бизнеса разработчика (для управления рисками)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 уметь ставить задачу на дизайн (и особенно – уметь принимать результат)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 smtClean="0">
                <a:latin typeface="Calibri" pitchFamily="34" charset="0"/>
              </a:rPr>
              <a:t> уметь сопротивляться «программистам» («</a:t>
            </a:r>
            <a:r>
              <a:rPr lang="ru-RU" sz="1600" b="0" dirty="0" err="1" smtClean="0">
                <a:latin typeface="Calibri" pitchFamily="34" charset="0"/>
              </a:rPr>
              <a:t>неее</a:t>
            </a:r>
            <a:r>
              <a:rPr lang="ru-RU" sz="1600" b="0" dirty="0" smtClean="0">
                <a:latin typeface="Calibri" pitchFamily="34" charset="0"/>
              </a:rPr>
              <a:t>, тут надо все выкинуть и переписать заново», «</a:t>
            </a:r>
            <a:r>
              <a:rPr lang="en-US" sz="1600" b="0" dirty="0" smtClean="0">
                <a:latin typeface="Calibri" pitchFamily="34" charset="0"/>
              </a:rPr>
              <a:t>&lt;</a:t>
            </a:r>
            <a:r>
              <a:rPr lang="ru-RU" sz="1600" b="0" dirty="0" smtClean="0">
                <a:latin typeface="Calibri" pitchFamily="34" charset="0"/>
              </a:rPr>
              <a:t>впишите по вкусу</a:t>
            </a:r>
            <a:r>
              <a:rPr lang="en-US" sz="1600" b="0" dirty="0" smtClean="0">
                <a:latin typeface="Calibri" pitchFamily="34" charset="0"/>
              </a:rPr>
              <a:t>&gt;</a:t>
            </a:r>
            <a:r>
              <a:rPr lang="ru-RU" sz="1600" b="0" dirty="0" smtClean="0">
                <a:latin typeface="Calibri" pitchFamily="34" charset="0"/>
              </a:rPr>
              <a:t> </a:t>
            </a:r>
            <a:r>
              <a:rPr lang="en-US" sz="1600" b="0" dirty="0" smtClean="0">
                <a:latin typeface="Calibri" pitchFamily="34" charset="0"/>
              </a:rPr>
              <a:t>must die, </a:t>
            </a:r>
            <a:r>
              <a:rPr lang="ru-RU" sz="1600" b="0" dirty="0" smtClean="0">
                <a:latin typeface="Calibri" pitchFamily="34" charset="0"/>
              </a:rPr>
              <a:t>ибо </a:t>
            </a:r>
            <a:r>
              <a:rPr lang="en-US" sz="1600" b="0" dirty="0">
                <a:latin typeface="Calibri" pitchFamily="34" charset="0"/>
              </a:rPr>
              <a:t>&lt;</a:t>
            </a:r>
            <a:r>
              <a:rPr lang="ru-RU" sz="1600" b="0" dirty="0">
                <a:latin typeface="Calibri" pitchFamily="34" charset="0"/>
              </a:rPr>
              <a:t>впишите по вкусу</a:t>
            </a:r>
            <a:r>
              <a:rPr lang="en-US" sz="1600" b="0" dirty="0">
                <a:latin typeface="Calibri" pitchFamily="34" charset="0"/>
              </a:rPr>
              <a:t>&gt;</a:t>
            </a:r>
            <a:r>
              <a:rPr lang="ru-RU" sz="1600" b="0" dirty="0" smtClean="0">
                <a:latin typeface="Calibri" pitchFamily="34" charset="0"/>
              </a:rPr>
              <a:t> </a:t>
            </a:r>
            <a:r>
              <a:rPr lang="en-US" sz="1600" b="0" dirty="0" err="1" smtClean="0">
                <a:latin typeface="Calibri" pitchFamily="34" charset="0"/>
              </a:rPr>
              <a:t>rulez</a:t>
            </a:r>
            <a:r>
              <a:rPr lang="ru-RU" sz="1600" b="0" dirty="0" smtClean="0">
                <a:latin typeface="Calibri" pitchFamily="34" charset="0"/>
              </a:rPr>
              <a:t>») </a:t>
            </a:r>
            <a:endParaRPr lang="en-US" sz="1600" b="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уметь управлять инвестиционными проектами (вкладываем сейчас, что на выходе – не ясно)</a:t>
            </a:r>
            <a:endParaRPr lang="en-US" sz="1600" b="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знать слово «</a:t>
            </a:r>
            <a:r>
              <a:rPr lang="ru-RU" sz="1600" b="0" dirty="0" err="1" smtClean="0">
                <a:latin typeface="Calibri" pitchFamily="34" charset="0"/>
              </a:rPr>
              <a:t>хостинг</a:t>
            </a:r>
            <a:r>
              <a:rPr lang="ru-RU" sz="1600" b="0" dirty="0" smtClean="0">
                <a:latin typeface="Calibri" pitchFamily="34" charset="0"/>
              </a:rPr>
              <a:t>»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600" b="0" dirty="0">
                <a:latin typeface="Calibri" pitchFamily="34" charset="0"/>
              </a:rPr>
              <a:t> </a:t>
            </a:r>
            <a:r>
              <a:rPr lang="ru-RU" sz="1600" b="0" dirty="0" smtClean="0">
                <a:latin typeface="Calibri" pitchFamily="34" charset="0"/>
              </a:rPr>
              <a:t>и т.п.</a:t>
            </a:r>
          </a:p>
          <a:p>
            <a:pPr>
              <a:buFont typeface="Arial" pitchFamily="34" charset="0"/>
              <a:buChar char="•"/>
              <a:defRPr/>
            </a:pPr>
            <a:endParaRPr lang="ru-RU" sz="1600" b="0" dirty="0">
              <a:latin typeface="Calibri" pitchFamily="34" charset="0"/>
            </a:endParaRPr>
          </a:p>
          <a:p>
            <a:pPr>
              <a:defRPr/>
            </a:pPr>
            <a:r>
              <a:rPr lang="ru-RU" sz="2000" b="0" dirty="0" smtClean="0">
                <a:latin typeface="Calibri" pitchFamily="34" charset="0"/>
              </a:rPr>
              <a:t>Заказчик сегодня должен </a:t>
            </a:r>
            <a:r>
              <a:rPr lang="en-US" sz="2000" b="0" dirty="0" smtClean="0">
                <a:latin typeface="Calibri" pitchFamily="34" charset="0"/>
              </a:rPr>
              <a:t/>
            </a:r>
            <a:br>
              <a:rPr lang="en-US" sz="2000" b="0" dirty="0" smtClean="0">
                <a:latin typeface="Calibri" pitchFamily="34" charset="0"/>
              </a:rPr>
            </a:br>
            <a:r>
              <a:rPr lang="ru-RU" sz="2400" b="0" dirty="0" smtClean="0">
                <a:latin typeface="Calibri" pitchFamily="34" charset="0"/>
              </a:rPr>
              <a:t>быть </a:t>
            </a:r>
            <a:r>
              <a:rPr lang="ru-RU" sz="2400" dirty="0" smtClean="0">
                <a:latin typeface="Calibri" pitchFamily="34" charset="0"/>
              </a:rPr>
              <a:t>специалистом</a:t>
            </a:r>
            <a:r>
              <a:rPr lang="ru-RU" sz="2400" b="0" dirty="0" smtClean="0">
                <a:latin typeface="Calibri" pitchFamily="34" charset="0"/>
              </a:rPr>
              <a:t>.</a:t>
            </a:r>
            <a:endParaRPr lang="ru-RU" sz="2400" b="0" dirty="0">
              <a:latin typeface="Calibri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228600" y="1295400"/>
            <a:ext cx="8763000" cy="5021997"/>
            <a:chOff x="228600" y="1295400"/>
            <a:chExt cx="8763000" cy="5021997"/>
          </a:xfrm>
        </p:grpSpPr>
        <p:sp>
          <p:nvSpPr>
            <p:cNvPr id="7" name="Прямоугольник 6"/>
            <p:cNvSpPr/>
            <p:nvPr/>
          </p:nvSpPr>
          <p:spPr bwMode="auto">
            <a:xfrm>
              <a:off x="228600" y="1295400"/>
              <a:ext cx="8763000" cy="4953000"/>
            </a:xfrm>
            <a:prstGeom prst="rect">
              <a:avLst/>
            </a:prstGeom>
            <a:solidFill>
              <a:srgbClr val="FFFFFF">
                <a:alpha val="69804"/>
              </a:srgb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10957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29200" y="2667000"/>
              <a:ext cx="3429000" cy="34290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Прямоугольник 10"/>
            <p:cNvSpPr/>
            <p:nvPr/>
          </p:nvSpPr>
          <p:spPr>
            <a:xfrm>
              <a:off x="228600" y="5486400"/>
              <a:ext cx="4191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800" dirty="0" smtClean="0">
                  <a:solidFill>
                    <a:srgbClr val="FF0000"/>
                  </a:solidFill>
                  <a:latin typeface="Calibri" pitchFamily="34" charset="0"/>
                </a:rPr>
                <a:t>Это непросто!</a:t>
              </a:r>
              <a:endParaRPr lang="ru-RU" sz="4800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79500"/>
            <a:ext cx="8458200" cy="1130300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Тенденции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3075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Calibri" pitchFamily="34" charset="0"/>
            </a:endParaRPr>
          </a:p>
        </p:txBody>
      </p:sp>
      <p:sp>
        <p:nvSpPr>
          <p:cNvPr id="4100" name="Text Box 61"/>
          <p:cNvSpPr txBox="1">
            <a:spLocks noChangeArrowheads="1"/>
          </p:cNvSpPr>
          <p:nvPr/>
        </p:nvSpPr>
        <p:spPr bwMode="auto">
          <a:xfrm>
            <a:off x="228600" y="2057400"/>
            <a:ext cx="8661400" cy="378565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AutoNum type="arabicPeriod"/>
              <a:defRPr/>
            </a:pPr>
            <a:r>
              <a:rPr lang="ru-RU" sz="2400" b="0" dirty="0" smtClean="0">
                <a:latin typeface="Calibri" pitchFamily="34" charset="0"/>
              </a:rPr>
              <a:t>Типизация проектов. Сейчас только рождаются понятия «сайт такого-то типа». Даст возможность:</a:t>
            </a: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Представить результат до начала работы</a:t>
            </a: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Самостоятельно решить 30-70% задач «из коробки»</a:t>
            </a: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Следствие: </a:t>
            </a:r>
            <a:r>
              <a:rPr lang="en-US" sz="2400" b="0" dirty="0" err="1" smtClean="0">
                <a:latin typeface="Calibri" pitchFamily="34" charset="0"/>
              </a:rPr>
              <a:t>SaaS</a:t>
            </a:r>
            <a:r>
              <a:rPr lang="en-US" sz="2400" b="0" dirty="0" smtClean="0">
                <a:latin typeface="Calibri" pitchFamily="34" charset="0"/>
              </a:rPr>
              <a:t> (</a:t>
            </a:r>
            <a:r>
              <a:rPr lang="en-US" sz="2400" b="0" dirty="0" err="1" smtClean="0">
                <a:latin typeface="Calibri" pitchFamily="34" charset="0"/>
              </a:rPr>
              <a:t>Selfservice</a:t>
            </a:r>
            <a:r>
              <a:rPr lang="en-US" sz="2400" b="0" dirty="0" smtClean="0">
                <a:latin typeface="Calibri" pitchFamily="34" charset="0"/>
              </a:rPr>
              <a:t>)</a:t>
            </a: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Побочный результат: унификация интерфейсов (</a:t>
            </a:r>
            <a:r>
              <a:rPr lang="en-US" sz="2400" b="0" dirty="0" smtClean="0">
                <a:latin typeface="Calibri" pitchFamily="34" charset="0"/>
              </a:rPr>
              <a:t>usability</a:t>
            </a:r>
            <a:r>
              <a:rPr lang="ru-RU" sz="2400" b="0" dirty="0" smtClean="0">
                <a:latin typeface="Calibri" pitchFamily="34" charset="0"/>
              </a:rPr>
              <a:t>)</a:t>
            </a:r>
            <a:endParaRPr lang="en-US" sz="2400" b="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b="0" dirty="0" smtClean="0">
                <a:latin typeface="Calibri" pitchFamily="34" charset="0"/>
              </a:rPr>
              <a:t>Виртуализация. Даст возможность:</a:t>
            </a: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Работать в модели </a:t>
            </a:r>
            <a:r>
              <a:rPr lang="en-US" sz="2400" b="0" dirty="0" err="1" smtClean="0">
                <a:latin typeface="Calibri" pitchFamily="34" charset="0"/>
              </a:rPr>
              <a:t>SaaS</a:t>
            </a:r>
            <a:endParaRPr lang="en-US" sz="2400" b="0" dirty="0" smtClean="0">
              <a:latin typeface="Calibri" pitchFamily="34" charset="0"/>
            </a:endParaRPr>
          </a:p>
          <a:p>
            <a:pPr marL="914400" lvl="1" indent="-457200">
              <a:buFont typeface="Arial" pitchFamily="34" charset="0"/>
              <a:buChar char="•"/>
              <a:defRPr/>
            </a:pPr>
            <a:r>
              <a:rPr lang="ru-RU" sz="2400" b="0" dirty="0" smtClean="0">
                <a:latin typeface="Calibri" pitchFamily="34" charset="0"/>
              </a:rPr>
              <a:t>Не знать про сервера, </a:t>
            </a:r>
            <a:r>
              <a:rPr lang="ru-RU" sz="2400" b="0" dirty="0" err="1" smtClean="0">
                <a:latin typeface="Calibri" pitchFamily="34" charset="0"/>
              </a:rPr>
              <a:t>хостинг</a:t>
            </a:r>
            <a:r>
              <a:rPr lang="ru-RU" sz="2400" b="0" dirty="0" smtClean="0">
                <a:latin typeface="Calibri" pitchFamily="34" charset="0"/>
              </a:rPr>
              <a:t> и прочие технические термины</a:t>
            </a:r>
            <a:endParaRPr lang="ru-RU" sz="2400" b="0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13" y="1079500"/>
            <a:ext cx="9043987" cy="642938"/>
          </a:xfrm>
        </p:spPr>
        <p:txBody>
          <a:bodyPr/>
          <a:lstStyle/>
          <a:p>
            <a:pPr eaLnBrk="1" hangingPunct="1"/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Компания «1С-Битрикс</a:t>
            </a:r>
            <a:r>
              <a:rPr lang="ru-RU" sz="2800" b="1" dirty="0" smtClean="0">
                <a:solidFill>
                  <a:srgbClr val="3C7AB2"/>
                </a:solidFill>
                <a:latin typeface="Calibri" pitchFamily="34" charset="0"/>
              </a:rPr>
              <a:t>»</a:t>
            </a:r>
            <a:endParaRPr lang="en-US" sz="2800" b="1" dirty="0" smtClean="0">
              <a:solidFill>
                <a:srgbClr val="3C7AB2"/>
              </a:solidFill>
              <a:latin typeface="Calibri" pitchFamily="34" charset="0"/>
            </a:endParaRPr>
          </a:p>
        </p:txBody>
      </p:sp>
      <p:sp>
        <p:nvSpPr>
          <p:cNvPr id="6147" name="Rectangle 25"/>
          <p:cNvSpPr>
            <a:spLocks noChangeArrowheads="1"/>
          </p:cNvSpPr>
          <p:nvPr/>
        </p:nvSpPr>
        <p:spPr bwMode="auto">
          <a:xfrm>
            <a:off x="254000" y="3025775"/>
            <a:ext cx="34718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ru-RU" b="0">
              <a:latin typeface="Calibri" pitchFamily="34" charset="0"/>
            </a:endParaRPr>
          </a:p>
        </p:txBody>
      </p:sp>
      <p:sp>
        <p:nvSpPr>
          <p:cNvPr id="6148" name="Text Box 61"/>
          <p:cNvSpPr txBox="1">
            <a:spLocks noChangeArrowheads="1"/>
          </p:cNvSpPr>
          <p:nvPr/>
        </p:nvSpPr>
        <p:spPr bwMode="auto">
          <a:xfrm>
            <a:off x="177800" y="2209800"/>
            <a:ext cx="5003800" cy="310854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0">
                <a:latin typeface="Calibri" pitchFamily="34" charset="0"/>
              </a:rPr>
              <a:t>«1С-Битрикс» - совместное предприятие, созданное фирмой «1С» и ООО «Битрикс». </a:t>
            </a:r>
          </a:p>
          <a:p>
            <a:endParaRPr lang="ru-RU" sz="1400" b="0">
              <a:latin typeface="Calibri" pitchFamily="34" charset="0"/>
            </a:endParaRPr>
          </a:p>
          <a:p>
            <a:r>
              <a:rPr lang="ru-RU" sz="1400" b="0">
                <a:latin typeface="Calibri" pitchFamily="34" charset="0"/>
              </a:rPr>
              <a:t>«1С-Битрикс» обладает правами продажи продукта «1С-Битрикс: Управление сайтом» на территории стран бывшего СССР, занимается развитием и продвижением продукта, а также построением партнерской сети для его распространения, внедрения и поддержки.</a:t>
            </a:r>
          </a:p>
          <a:p>
            <a:endParaRPr lang="ru-RU" sz="1400" b="0">
              <a:latin typeface="Calibri" pitchFamily="34" charset="0"/>
            </a:endParaRPr>
          </a:p>
          <a:p>
            <a:r>
              <a:rPr lang="ru-RU" sz="1400" b="0">
                <a:latin typeface="Calibri" pitchFamily="34" charset="0"/>
              </a:rPr>
              <a:t>Партнерская сеть «1С-Битрикс»</a:t>
            </a:r>
            <a:r>
              <a:rPr lang="ru-RU" sz="1400">
                <a:latin typeface="Calibri" pitchFamily="34" charset="0"/>
              </a:rPr>
              <a:t> </a:t>
            </a:r>
            <a:r>
              <a:rPr lang="ru-RU" sz="1400" b="0">
                <a:latin typeface="Calibri" pitchFamily="34" charset="0"/>
              </a:rPr>
              <a:t>насчитывает более </a:t>
            </a:r>
            <a:r>
              <a:rPr lang="en-US" sz="1400" b="0">
                <a:latin typeface="Calibri" pitchFamily="34" charset="0"/>
              </a:rPr>
              <a:t>30</a:t>
            </a:r>
            <a:r>
              <a:rPr lang="ru-RU" sz="1400" b="0">
                <a:latin typeface="Calibri" pitchFamily="34" charset="0"/>
              </a:rPr>
              <a:t>00 компаний. </a:t>
            </a:r>
          </a:p>
          <a:p>
            <a:endParaRPr lang="ru-RU" sz="1400" b="0">
              <a:latin typeface="Calibri" pitchFamily="34" charset="0"/>
            </a:endParaRPr>
          </a:p>
          <a:p>
            <a:r>
              <a:rPr lang="ru-RU" sz="1400" b="0">
                <a:latin typeface="Calibri" pitchFamily="34" charset="0"/>
              </a:rPr>
              <a:t>Общее число активных лицензий «1С-Битрикс: Управление сайтом»</a:t>
            </a:r>
            <a:r>
              <a:rPr lang="ru-RU" sz="1400">
                <a:latin typeface="Calibri" pitchFamily="34" charset="0"/>
              </a:rPr>
              <a:t> </a:t>
            </a:r>
            <a:r>
              <a:rPr lang="ru-RU" sz="1400" b="0">
                <a:latin typeface="Calibri" pitchFamily="34" charset="0"/>
              </a:rPr>
              <a:t>превышает </a:t>
            </a:r>
            <a:r>
              <a:rPr lang="en-US" sz="1400" b="0">
                <a:latin typeface="Calibri" pitchFamily="34" charset="0"/>
              </a:rPr>
              <a:t>28</a:t>
            </a:r>
            <a:r>
              <a:rPr lang="ru-RU" sz="1400" b="0">
                <a:latin typeface="Calibri" pitchFamily="34" charset="0"/>
              </a:rPr>
              <a:t>000.</a:t>
            </a:r>
          </a:p>
        </p:txBody>
      </p:sp>
      <p:pic>
        <p:nvPicPr>
          <p:cNvPr id="6149" name="Picture 76" descr="1c-bitrix-logo-ve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30480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1828800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alibri" pitchFamily="34" charset="0"/>
              </a:rPr>
              <a:t/>
            </a:r>
            <a:br>
              <a:rPr lang="ru-RU" sz="2400" dirty="0" smtClean="0">
                <a:latin typeface="Calibri" pitchFamily="34" charset="0"/>
              </a:rPr>
            </a:br>
            <a:r>
              <a:rPr lang="ru-RU" sz="2400" dirty="0" smtClean="0">
                <a:latin typeface="Calibri" pitchFamily="34" charset="0"/>
              </a:rPr>
              <a:t>Спасибо за внимание!</a:t>
            </a:r>
            <a:r>
              <a:rPr lang="en-US" sz="2400" dirty="0" smtClean="0">
                <a:latin typeface="Calibri" pitchFamily="34" charset="0"/>
              </a:rPr>
              <a:t>  </a:t>
            </a:r>
            <a:r>
              <a:rPr lang="ru-RU" sz="2400" dirty="0" smtClean="0">
                <a:latin typeface="Calibri" pitchFamily="34" charset="0"/>
              </a:rPr>
              <a:t>Вопросы?</a:t>
            </a:r>
            <a:endParaRPr lang="en-US" sz="2400" dirty="0" smtClean="0">
              <a:latin typeface="Calibri" pitchFamily="34" charset="0"/>
            </a:endParaRPr>
          </a:p>
          <a:p>
            <a:pPr algn="ctr"/>
            <a:endParaRPr lang="en-US" sz="2400" dirty="0" smtClean="0">
              <a:latin typeface="Calibri" pitchFamily="34" charset="0"/>
            </a:endParaRPr>
          </a:p>
          <a:p>
            <a:pPr algn="ctr"/>
            <a:r>
              <a:rPr lang="ru-RU" sz="2400" dirty="0" smtClean="0">
                <a:latin typeface="Calibri" pitchFamily="34" charset="0"/>
              </a:rPr>
              <a:t>Алексей Сидоренко</a:t>
            </a:r>
          </a:p>
          <a:p>
            <a:pPr algn="ctr"/>
            <a:r>
              <a:rPr lang="en-US" sz="2400" dirty="0" smtClean="0">
                <a:solidFill>
                  <a:srgbClr val="063F94"/>
                </a:solidFill>
                <a:latin typeface="Calibri" pitchFamily="34" charset="0"/>
              </a:rPr>
              <a:t>avs@1c-bitrix.ru</a:t>
            </a:r>
          </a:p>
          <a:p>
            <a:pPr algn="ctr"/>
            <a:endParaRPr lang="en-US" sz="2400" dirty="0" smtClean="0">
              <a:latin typeface="Calibri" pitchFamily="34" charset="0"/>
            </a:endParaRPr>
          </a:p>
          <a:p>
            <a:pPr algn="ctr"/>
            <a:endParaRPr lang="en-US" sz="2400" dirty="0" smtClean="0">
              <a:latin typeface="Calibri" pitchFamily="34" charset="0"/>
            </a:endParaRPr>
          </a:p>
          <a:p>
            <a:pPr algn="ctr"/>
            <a:r>
              <a:rPr lang="en-US" sz="2400" u="sng" smtClean="0">
                <a:solidFill>
                  <a:srgbClr val="063F94"/>
                </a:solidFill>
                <a:latin typeface="Calibri" pitchFamily="34" charset="0"/>
              </a:rPr>
              <a:t>www.1c-bitrix.ru</a:t>
            </a:r>
            <a:endParaRPr lang="ru-RU" sz="2400" u="sng" dirty="0">
              <a:solidFill>
                <a:srgbClr val="063F94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6393</TotalTime>
  <Words>654</Words>
  <Application>Microsoft Office PowerPoint</Application>
  <PresentationFormat>Экран (4:3)</PresentationFormat>
  <Paragraphs>103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Verdana</vt:lpstr>
      <vt:lpstr>Arial Black</vt:lpstr>
      <vt:lpstr>Default Design</vt:lpstr>
      <vt:lpstr>Эволюция сайтостроения:  куда идем?</vt:lpstr>
      <vt:lpstr>Типичные проблемы при заказе интернет-проектов</vt:lpstr>
      <vt:lpstr>Типичные проблемы при заказе интернет-проектов</vt:lpstr>
      <vt:lpstr>Типичные проблемы при заказе интернет-проектов</vt:lpstr>
      <vt:lpstr>Грабли №1, №2, №3</vt:lpstr>
      <vt:lpstr>Системные сложности</vt:lpstr>
      <vt:lpstr>Тенденции</vt:lpstr>
      <vt:lpstr>Компания «1С-Битрикс»</vt:lpstr>
      <vt:lpstr>Слайд 9</vt:lpstr>
    </vt:vector>
  </TitlesOfParts>
  <Company>Bitrix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Битрикс: Управление сайтом</dc:title>
  <dc:creator>Natalia Grikhina</dc:creator>
  <cp:lastModifiedBy>avs</cp:lastModifiedBy>
  <cp:revision>843</cp:revision>
  <dcterms:created xsi:type="dcterms:W3CDTF">2004-09-13T11:38:15Z</dcterms:created>
  <dcterms:modified xsi:type="dcterms:W3CDTF">2009-06-19T07:12:16Z</dcterms:modified>
</cp:coreProperties>
</file>