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handoutMasterIdLst>
    <p:handoutMasterId r:id="rId30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80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autoTitleDeleted val="1"/>
    <c:plotArea>
      <c:layout>
        <c:manualLayout>
          <c:xMode val="edge"/>
          <c:yMode val="edge"/>
          <c:x val="0.02"/>
          <c:y val="0.02"/>
          <c:w val="0.90618749999999992"/>
          <c:h val="0.95999969135802465"/>
        </c:manualLayout>
      </c:layout>
      <c:barChart>
        <c:barDir val="col"/>
        <c:grouping val="clustered"/>
        <c:varyColors val="0"/>
        <c:ser>
          <c:idx val="0"/>
          <c:order val="0"/>
          <c:tx>
            <c:v/>
          </c:tx>
          <c:spPr>
            <a:solidFill>
              <a:srgbClr val="579D1C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2 кв 2014</c:v>
              </c:pt>
              <c:pt idx="1">
                <c:v>3 кв 2014</c:v>
              </c:pt>
              <c:pt idx="2">
                <c:v>4 кв 2014</c:v>
              </c:pt>
              <c:pt idx="3">
                <c:v>1 кв 2015</c:v>
              </c:pt>
            </c:strLit>
          </c:cat>
          <c:val>
            <c:numLit>
              <c:formatCode>General</c:formatCode>
              <c:ptCount val="4"/>
              <c:pt idx="0">
                <c:v>0.67</c:v>
              </c:pt>
              <c:pt idx="1">
                <c:v>0.64</c:v>
              </c:pt>
              <c:pt idx="2">
                <c:v>0.69</c:v>
              </c:pt>
              <c:pt idx="3">
                <c:v>0.74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076672"/>
        <c:axId val="166429824"/>
      </c:barChart>
      <c:valAx>
        <c:axId val="166429824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ru-RU"/>
          </a:p>
        </c:txPr>
        <c:crossAx val="138076672"/>
        <c:crosses val="autoZero"/>
        <c:crossBetween val="between"/>
      </c:valAx>
      <c:catAx>
        <c:axId val="138076672"/>
        <c:scaling>
          <c:orientation val="minMax"/>
        </c:scaling>
        <c:delete val="0"/>
        <c:axPos val="b"/>
        <c:numFmt formatCode="[$-1000419]dd&quot;.&quot;mm&quot;.&quot;yyyy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ru-RU"/>
          </a:p>
        </c:txPr>
        <c:crossAx val="166429824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DFA6A51-E8D2-4EC5-9BCC-66A68F4AA0A7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52360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F715C2E-A55F-4194-A4D1-F0CF1C9FF98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33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5762E0-09CF-484D-97E1-407F2482934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02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2ED79E-AF55-4967-841B-3C481472145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B1051F-7208-4514-9364-98FB4B432D4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8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FB8D26-A00A-44AB-BD91-7D482EF5C8A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88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60B458-0BB4-4CA2-A199-995B05E4C86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4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CEC3F2-69CB-4694-9E91-AAD4B76C8BA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59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E23012-0718-41C7-A0D8-AFEBD100DEC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9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B6386A-CD9F-4EE2-86FF-714EDBCD742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3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03D303-26D5-4C49-A1AB-E61C0AA4778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5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5F35FB-3165-4A98-A354-121D33A0A6F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7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EC5F5A-B875-4AE9-9AB3-BE7157E8560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18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A8EA2-C2B9-4948-A2D5-86591A5A9BB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23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976E45-D250-4C30-A398-81F87BD3C55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18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6F2DB5-F2C5-4416-A238-4690ED385E8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3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E103E6-3C7F-42EC-B4CB-84DC8A43EC3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1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545E63-2574-492F-A837-FD2E30DA106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6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6D1339-EC3B-440B-B1F5-26E227B11F8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37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940ED8-14AF-425F-9252-3A5286D529F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61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41A3D1-D288-4947-9A9D-D272D5C5D8C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0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E1DD21-3022-49C8-AB64-7A9B82864ED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7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8E6B09-C497-493C-9B3B-0D945E835D6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83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0BD6C4-F44A-45B4-B2ED-23ED967FA30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68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E076F8-8B16-4054-A3A2-C0FB29674C0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1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5D8C04-89B6-4E39-A80D-CBF4508CFFF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60F03D-A9C9-46D2-BDF0-75995D3B73E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98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184C1E-9EF6-4161-8049-11BD9393992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42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B9DEE8-614A-463E-85CE-83AB61422E9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43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6EC0CF-D5E1-4615-9328-35CA8EEFE11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52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28F7E1-3B24-4CF4-AFC3-DC66D0C0027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8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0BA443-548C-4866-BC6D-65E9F177B9C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8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2FDBD1-FD5B-4D19-8D4A-6B17CD2CE39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6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9EE74B-98AB-49EF-9D56-4331BB5A3DA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52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C29764-248B-44E1-BF11-114DB0D73CB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1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EE67B67-876C-474D-AED4-ADC6B2C180D3}" type="slidenum">
              <a:t>‹#›</a:t>
            </a:fld>
            <a:endParaRPr lang="ru-RU"/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252000" y="730799"/>
            <a:ext cx="9360000" cy="6469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E7A905C-13E0-4BCC-AB25-DE7CF27A0065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ru-RU" sz="3200" b="0" i="0" u="none" strike="noStrike" kern="1200">
          <a:ln>
            <a:noFill/>
          </a:ln>
          <a:latin typeface="Liberation Sans" pitchFamily="18"/>
          <a:ea typeface="Microsoft YaHei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087E79B-7205-4288-92B6-1EEC946BB5E6}" type="slidenum">
              <a:t>‹#›</a:t>
            </a:fld>
            <a:endParaRPr lang="ru-RU"/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20" y="360"/>
            <a:ext cx="10078560" cy="75596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4104000" y="5580000"/>
            <a:ext cx="5475600" cy="109188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i="1">
                <a:solidFill>
                  <a:srgbClr val="FFFFFF"/>
                </a:solidFill>
              </a:rPr>
              <a:t>Процент выкупа -</a:t>
            </a:r>
          </a:p>
          <a:p>
            <a:pPr lvl="0">
              <a:buNone/>
            </a:pPr>
            <a:r>
              <a:rPr lang="ru-RU" i="1">
                <a:solidFill>
                  <a:srgbClr val="FFFFFF"/>
                </a:solidFill>
              </a:rPr>
              <a:t>Повышаем вместе!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400" b="1" i="1">
                <a:solidFill>
                  <a:srgbClr val="009933"/>
                </a:solidFill>
                <a:latin typeface="Arial" pitchFamily="2"/>
                <a:cs typeface="Arial" pitchFamily="2"/>
              </a:rPr>
              <a:t>Управление возвратами</a:t>
            </a:r>
          </a:p>
          <a:p>
            <a:pPr lvl="0">
              <a:buNone/>
            </a:pPr>
            <a:endParaRPr lang="ru-RU" sz="2400">
              <a:solidFill>
                <a:srgbClr val="000000"/>
              </a:solidFill>
              <a:cs typeface="Arial" pitchFamily="2"/>
            </a:endParaRPr>
          </a:p>
          <a:p>
            <a:pPr lvl="0">
              <a:buNone/>
            </a:pPr>
            <a:r>
              <a:rPr lang="ru-RU" sz="2400">
                <a:solidFill>
                  <a:srgbClr val="000000"/>
                </a:solidFill>
                <a:cs typeface="Arial" pitchFamily="2"/>
              </a:rPr>
              <a:t>Технологии максимального вручения;</a:t>
            </a:r>
          </a:p>
          <a:p>
            <a:pPr lvl="0">
              <a:buNone/>
            </a:pPr>
            <a:r>
              <a:rPr lang="ru-RU" sz="2400">
                <a:solidFill>
                  <a:srgbClr val="000000"/>
                </a:solidFill>
                <a:cs typeface="Arial" pitchFamily="2"/>
              </a:rPr>
              <a:t>Полнота возвратов ( в т.ч. при частичной доставке);</a:t>
            </a:r>
          </a:p>
          <a:p>
            <a:pPr lvl="0">
              <a:buNone/>
            </a:pPr>
            <a:r>
              <a:rPr lang="ru-RU" sz="2400">
                <a:solidFill>
                  <a:srgbClr val="000000"/>
                </a:solidFill>
                <a:cs typeface="Arial" pitchFamily="2"/>
              </a:rPr>
              <a:t>Сроки возврата.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95040" y="2015999"/>
            <a:ext cx="4080960" cy="408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</a:rPr>
              <a:t>Управление % выкупа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3240000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92000" y="3168000"/>
            <a:ext cx="1800000" cy="17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208000" y="3171600"/>
            <a:ext cx="1800000" cy="17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76000" y="5125319"/>
            <a:ext cx="209952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Интернет-магазин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4560" y="5053320"/>
            <a:ext cx="79344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СДЭК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12000" y="4977720"/>
            <a:ext cx="936000" cy="42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Клиент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2664000" y="3311999"/>
            <a:ext cx="1655999" cy="1655999"/>
          </a:xfrm>
          <a:custGeom>
            <a:avLst>
              <a:gd name="f0" fmla="val 16200"/>
            </a:avLst>
            <a:gdLst>
              <a:gd name="f1" fmla="val w"/>
              <a:gd name="f2" fmla="val h"/>
              <a:gd name="f3" fmla="val 0"/>
              <a:gd name="f4" fmla="val 21600"/>
              <a:gd name="f5" fmla="val -2147483647"/>
              <a:gd name="f6" fmla="val 2147483647"/>
              <a:gd name="f7" fmla="val 10800"/>
              <a:gd name="f8" fmla="*/ f1 1 21600"/>
              <a:gd name="f9" fmla="*/ f2 1 21600"/>
              <a:gd name="f10" fmla="pin 0 f0 21600"/>
              <a:gd name="f11" fmla="val f10"/>
              <a:gd name="f12" fmla="*/ f10 f8 1"/>
              <a:gd name="f13" fmla="*/ f3 f9 1"/>
              <a:gd name="f14" fmla="*/ 0 f8 1"/>
              <a:gd name="f15" fmla="*/ 21600 f8 1"/>
              <a:gd name="f16" fmla="*/ 21600 f9 1"/>
              <a:gd name="f17" fmla="*/ 0 f9 1"/>
            </a:gdLst>
            <a:ahLst>
              <a:ahXY gdRefX="f0" minX="f3" maxX="f4">
                <a:pos x="f12" y="f1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21600" h="21600">
                <a:moveTo>
                  <a:pt x="f3" y="f3"/>
                </a:moveTo>
                <a:lnTo>
                  <a:pt x="f11" y="f3"/>
                </a:lnTo>
                <a:lnTo>
                  <a:pt x="f4" y="f7"/>
                </a:lnTo>
                <a:lnTo>
                  <a:pt x="f11" y="f4"/>
                </a:lnTo>
                <a:lnTo>
                  <a:pt x="f3" y="f4"/>
                </a:lnTo>
                <a:close/>
              </a:path>
            </a:pathLst>
          </a:custGeom>
          <a:solidFill>
            <a:srgbClr val="FF3333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3680" y="3897000"/>
            <a:ext cx="1732319" cy="603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«Конструктор»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услуг СДЭК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6412320" y="3240000"/>
            <a:ext cx="1655999" cy="1655999"/>
          </a:xfrm>
          <a:custGeom>
            <a:avLst>
              <a:gd name="f0" fmla="val 16200"/>
            </a:avLst>
            <a:gdLst>
              <a:gd name="f1" fmla="val w"/>
              <a:gd name="f2" fmla="val h"/>
              <a:gd name="f3" fmla="val 0"/>
              <a:gd name="f4" fmla="val 21600"/>
              <a:gd name="f5" fmla="val -2147483647"/>
              <a:gd name="f6" fmla="val 2147483647"/>
              <a:gd name="f7" fmla="val 10800"/>
              <a:gd name="f8" fmla="*/ f1 1 21600"/>
              <a:gd name="f9" fmla="*/ f2 1 21600"/>
              <a:gd name="f10" fmla="pin 0 f0 21600"/>
              <a:gd name="f11" fmla="val f10"/>
              <a:gd name="f12" fmla="*/ f10 f8 1"/>
              <a:gd name="f13" fmla="*/ f3 f9 1"/>
              <a:gd name="f14" fmla="*/ 0 f8 1"/>
              <a:gd name="f15" fmla="*/ 21600 f8 1"/>
              <a:gd name="f16" fmla="*/ 21600 f9 1"/>
              <a:gd name="f17" fmla="*/ 0 f9 1"/>
            </a:gdLst>
            <a:ahLst>
              <a:ahXY gdRefX="f0" minX="f3" maxX="f4">
                <a:pos x="f12" y="f1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21600" h="21600">
                <a:moveTo>
                  <a:pt x="f3" y="f3"/>
                </a:moveTo>
                <a:lnTo>
                  <a:pt x="f11" y="f3"/>
                </a:lnTo>
                <a:lnTo>
                  <a:pt x="f4" y="f7"/>
                </a:lnTo>
                <a:lnTo>
                  <a:pt x="f11" y="f4"/>
                </a:lnTo>
                <a:lnTo>
                  <a:pt x="f3" y="f4"/>
                </a:lnTo>
                <a:close/>
              </a:path>
            </a:pathLst>
          </a:custGeom>
          <a:solidFill>
            <a:srgbClr val="00CC00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000" y="3600000"/>
            <a:ext cx="1675799" cy="1352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Мероприятия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СДЭК по повышению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Symbol" pitchFamily="18"/>
                <a:ea typeface="Microsoft YaHei" pitchFamily="2"/>
                <a:cs typeface="Mangal" pitchFamily="2"/>
              </a:rPr>
              <a:t>%</a:t>
            </a: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Symbol" pitchFamily="2"/>
                <a:cs typeface="Symbol" pitchFamily="2"/>
              </a:rPr>
              <a:t> выкупа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024360" y="3060360"/>
            <a:ext cx="4392000" cy="3564000"/>
          </a:xfrm>
          <a:custGeom>
            <a:avLst>
              <a:gd name="f0" fmla="val 16200"/>
            </a:avLst>
            <a:gdLst>
              <a:gd name="f1" fmla="val w"/>
              <a:gd name="f2" fmla="val h"/>
              <a:gd name="f3" fmla="val 0"/>
              <a:gd name="f4" fmla="val 21600"/>
              <a:gd name="f5" fmla="val -2147483647"/>
              <a:gd name="f6" fmla="val 2147483647"/>
              <a:gd name="f7" fmla="val 10800"/>
              <a:gd name="f8" fmla="*/ f1 1 21600"/>
              <a:gd name="f9" fmla="*/ f2 1 21600"/>
              <a:gd name="f10" fmla="pin 0 f0 21600"/>
              <a:gd name="f11" fmla="val f10"/>
              <a:gd name="f12" fmla="*/ f10 f8 1"/>
              <a:gd name="f13" fmla="*/ f3 f9 1"/>
              <a:gd name="f14" fmla="*/ 0 f8 1"/>
              <a:gd name="f15" fmla="*/ 21600 f8 1"/>
              <a:gd name="f16" fmla="*/ 21600 f9 1"/>
              <a:gd name="f17" fmla="*/ 0 f9 1"/>
            </a:gdLst>
            <a:ahLst>
              <a:ahXY gdRefX="f0" minX="f3" maxX="f4">
                <a:pos x="f12" y="f1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21600" h="21600">
                <a:moveTo>
                  <a:pt x="f3" y="f3"/>
                </a:moveTo>
                <a:lnTo>
                  <a:pt x="f11" y="f3"/>
                </a:lnTo>
                <a:lnTo>
                  <a:pt x="f4" y="f7"/>
                </a:lnTo>
                <a:lnTo>
                  <a:pt x="f11" y="f4"/>
                </a:lnTo>
                <a:lnTo>
                  <a:pt x="f3" y="f4"/>
                </a:lnTo>
                <a:close/>
              </a:path>
            </a:pathLst>
          </a:custGeom>
          <a:solidFill>
            <a:srgbClr val="FF3333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3600000"/>
            <a:ext cx="252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52000" y="3491999"/>
            <a:ext cx="2520000" cy="25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48000" y="2605320"/>
            <a:ext cx="209952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Интернет-магазин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36000" y="2605320"/>
            <a:ext cx="79344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СДЭК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8000" y="2664000"/>
            <a:ext cx="3024360" cy="901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«Конструктор» услуг СДЭК</a:t>
            </a:r>
          </a:p>
        </p:txBody>
      </p:sp>
      <p:sp>
        <p:nvSpPr>
          <p:cNvPr id="8" name="Текст 7"/>
          <p:cNvSpPr txBox="1">
            <a:spLocks noGrp="1"/>
          </p:cNvSpPr>
          <p:nvPr>
            <p:ph type="body" idx="4294967295"/>
          </p:nvPr>
        </p:nvSpPr>
        <p:spPr>
          <a:xfrm>
            <a:off x="503999" y="1769400"/>
            <a:ext cx="4426560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</a:rPr>
              <a:t>Управление % выкупа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6000" y="3384000"/>
            <a:ext cx="2349000" cy="2816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Наложенный платеж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6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Режимы доставки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(до двери или ПВЗ)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6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Прозвон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6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Осмотр вложения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6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Частичная доставка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6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Примерка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1769400"/>
            <a:ext cx="4426560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</a:rPr>
              <a:t>Пример  выкупа интернет магазина,  </a:t>
            </a:r>
          </a:p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</a:rPr>
              <a:t>товары импульсного спроса;</a:t>
            </a:r>
          </a:p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</a:rPr>
              <a:t>Санкт-Петербург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0560" y="5040000"/>
            <a:ext cx="4021200" cy="1655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В сентябре — октябре 2014: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Добавлена услуга «прозвон»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Запрет вскрытия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Минимизирована доставка до ПВЗ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392000" y="1656360"/>
          <a:ext cx="5759640" cy="3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3603600"/>
            <a:ext cx="2520000" cy="25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24000" y="2605320"/>
            <a:ext cx="79344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СДЭК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3024000" y="3060000"/>
            <a:ext cx="4392000" cy="3564000"/>
          </a:xfrm>
          <a:custGeom>
            <a:avLst>
              <a:gd name="f0" fmla="val 16200"/>
            </a:avLst>
            <a:gdLst>
              <a:gd name="f1" fmla="val w"/>
              <a:gd name="f2" fmla="val h"/>
              <a:gd name="f3" fmla="val 0"/>
              <a:gd name="f4" fmla="val 21600"/>
              <a:gd name="f5" fmla="val -2147483647"/>
              <a:gd name="f6" fmla="val 2147483647"/>
              <a:gd name="f7" fmla="val 10800"/>
              <a:gd name="f8" fmla="*/ f1 1 21600"/>
              <a:gd name="f9" fmla="*/ f2 1 21600"/>
              <a:gd name="f10" fmla="pin 0 f0 21600"/>
              <a:gd name="f11" fmla="val f10"/>
              <a:gd name="f12" fmla="*/ f10 f8 1"/>
              <a:gd name="f13" fmla="*/ f3 f9 1"/>
              <a:gd name="f14" fmla="*/ 0 f8 1"/>
              <a:gd name="f15" fmla="*/ 21600 f8 1"/>
              <a:gd name="f16" fmla="*/ 21600 f9 1"/>
              <a:gd name="f17" fmla="*/ 0 f9 1"/>
            </a:gdLst>
            <a:ahLst>
              <a:ahXY gdRefX="f0" minX="f3" maxX="f4">
                <a:pos x="f12" y="f1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21600" h="21600">
                <a:moveTo>
                  <a:pt x="f3" y="f3"/>
                </a:moveTo>
                <a:lnTo>
                  <a:pt x="f11" y="f3"/>
                </a:lnTo>
                <a:lnTo>
                  <a:pt x="f4" y="f7"/>
                </a:lnTo>
                <a:lnTo>
                  <a:pt x="f11" y="f4"/>
                </a:lnTo>
                <a:lnTo>
                  <a:pt x="f3" y="f4"/>
                </a:lnTo>
                <a:close/>
              </a:path>
            </a:pathLst>
          </a:custGeom>
          <a:solidFill>
            <a:srgbClr val="00CC00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8000" y="2664000"/>
            <a:ext cx="3024360" cy="901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«Конструктор» услуг СДЭК</a:t>
            </a:r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503999" y="1769400"/>
            <a:ext cx="4426560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</a:rPr>
              <a:t>Управление % выкупа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9400" y="3168000"/>
            <a:ext cx="4170600" cy="3270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Предварительный прозвон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(в т.ч. грузов «в пути»)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Разработка скриптов,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контроль качества прозвона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Уведомления отправителя и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получателя при неудачной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попытке дозвона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Оповещения в день доставки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Решения проблем на доставке онлайн!!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Ожидание на адресе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Повторные прозвоны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Повторные доставки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Управление возвратами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Круглосуточные онлайн сервисы</a:t>
            </a:r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52000" y="3600000"/>
            <a:ext cx="2520000" cy="25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208000" y="2601720"/>
            <a:ext cx="936000" cy="42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Клиент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1769400"/>
            <a:ext cx="4426560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</a:rPr>
              <a:t>Основные причины</a:t>
            </a:r>
          </a:p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</a:rPr>
              <a:t>отказа от выкупа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52" y="2339677"/>
            <a:ext cx="6361113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1769400"/>
            <a:ext cx="4426560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</a:rPr>
              <a:t>Основные причины</a:t>
            </a:r>
          </a:p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</a:rPr>
              <a:t>отказа от выкупа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12" y="2915741"/>
            <a:ext cx="67373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1769400"/>
            <a:ext cx="4426560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400" b="1" i="1" dirty="0">
                <a:solidFill>
                  <a:srgbClr val="009900"/>
                </a:solidFill>
              </a:rPr>
              <a:t>Примеры % выкупа</a:t>
            </a:r>
          </a:p>
          <a:p>
            <a:pPr lvl="0">
              <a:buNone/>
            </a:pPr>
            <a:r>
              <a:rPr lang="ru-RU" sz="2400" b="1" i="1" dirty="0">
                <a:solidFill>
                  <a:srgbClr val="009900"/>
                </a:solidFill>
              </a:rPr>
              <a:t>отдельных ИМ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246" y="902741"/>
            <a:ext cx="6032500" cy="58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  <a:latin typeface="Arial" pitchFamily="2"/>
                <a:cs typeface="Arial" pitchFamily="2"/>
              </a:rPr>
              <a:t>Бесшовные технологии</a:t>
            </a:r>
          </a:p>
          <a:p>
            <a:pPr lvl="0">
              <a:buNone/>
            </a:pPr>
            <a:endParaRPr lang="ru-RU" sz="2400">
              <a:solidFill>
                <a:srgbClr val="000000"/>
              </a:solidFill>
              <a:cs typeface="Arial" pitchFamily="2"/>
            </a:endParaRPr>
          </a:p>
          <a:p>
            <a:pPr lvl="0">
              <a:buNone/>
            </a:pPr>
            <a:r>
              <a:rPr lang="ru-RU" sz="2400">
                <a:solidFill>
                  <a:srgbClr val="000000"/>
                </a:solidFill>
                <a:cs typeface="Arial" pitchFamily="2"/>
              </a:rPr>
              <a:t>Личный кабинет;</a:t>
            </a:r>
          </a:p>
          <a:p>
            <a:pPr lvl="0">
              <a:buNone/>
            </a:pPr>
            <a:r>
              <a:rPr lang="ru-RU" sz="2400">
                <a:solidFill>
                  <a:srgbClr val="000000"/>
                </a:solidFill>
                <a:cs typeface="Arial" pitchFamily="2"/>
              </a:rPr>
              <a:t>Модуль доставки («мини интеграция»);</a:t>
            </a:r>
          </a:p>
          <a:p>
            <a:pPr lvl="0">
              <a:buNone/>
            </a:pPr>
            <a:r>
              <a:rPr lang="ru-RU" sz="2400">
                <a:solidFill>
                  <a:srgbClr val="000000"/>
                </a:solidFill>
                <a:cs typeface="Arial" pitchFamily="2"/>
              </a:rPr>
              <a:t>Интеграция баз.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23040" y="2255039"/>
            <a:ext cx="4080960" cy="408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503352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  <a:latin typeface="Arial" pitchFamily="2"/>
              </a:rPr>
              <a:t>Что надо решать вместе логистическим компаниям и операторам дт или зачем нужна интеграция ?</a:t>
            </a:r>
          </a:p>
          <a:p>
            <a:pPr lvl="0">
              <a:buNone/>
            </a:pPr>
            <a:r>
              <a:rPr lang="ru-RU" sz="1800" b="1">
                <a:solidFill>
                  <a:srgbClr val="000000"/>
                </a:solidFill>
                <a:cs typeface="Arial" pitchFamily="2"/>
              </a:rPr>
              <a:t>ИНТЕГРАЦИЯ БАЗ ДАННЫХ ПОЗВОЛЯЕТ КОМПАНИИ ДТ:</a:t>
            </a:r>
          </a:p>
          <a:p>
            <a:pPr lvl="0">
              <a:buNone/>
            </a:pPr>
            <a:r>
              <a:rPr lang="ru-RU" sz="1800">
                <a:solidFill>
                  <a:srgbClr val="000000"/>
                </a:solidFill>
              </a:rPr>
              <a:t>   Добавлять заказы на доставку и отслеживать движение и местонахождение груза в своей собственной программе;</a:t>
            </a:r>
          </a:p>
          <a:p>
            <a:pPr lvl="0">
              <a:buNone/>
            </a:pPr>
            <a:r>
              <a:rPr lang="ru-RU" sz="1800">
                <a:solidFill>
                  <a:srgbClr val="000000"/>
                </a:solidFill>
              </a:rPr>
              <a:t>   Интеграция обеспечивает информированность всех участников процесса доставки.</a:t>
            </a:r>
          </a:p>
          <a:p>
            <a:pPr lvl="0">
              <a:buNone/>
            </a:pPr>
            <a:endParaRPr lang="ru-RU" sz="1800">
              <a:solidFill>
                <a:srgbClr val="000000"/>
              </a:solidFill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23760" y="1944000"/>
            <a:ext cx="4080240" cy="408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6677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 algn="l">
              <a:lnSpc>
                <a:spcPct val="93000"/>
              </a:lnSpc>
              <a:buNone/>
              <a:tabLst>
                <a:tab pos="433079" algn="l"/>
                <a:tab pos="882359" algn="l"/>
                <a:tab pos="1331640" algn="l"/>
                <a:tab pos="1780920" algn="l"/>
                <a:tab pos="2230200" algn="l"/>
                <a:tab pos="2679480" algn="l"/>
                <a:tab pos="3128759" algn="l"/>
                <a:tab pos="3578040" algn="l"/>
                <a:tab pos="4027320" algn="l"/>
                <a:tab pos="4476600" algn="l"/>
                <a:tab pos="4925880" algn="l"/>
                <a:tab pos="5389560" algn="l"/>
                <a:tab pos="5824440" algn="l"/>
                <a:tab pos="6273720" algn="l"/>
                <a:tab pos="6723000" algn="l"/>
                <a:tab pos="7172279" algn="l"/>
                <a:tab pos="7621560" algn="l"/>
                <a:tab pos="8070840" algn="l"/>
                <a:tab pos="8519760" algn="l"/>
                <a:tab pos="8969040" algn="l"/>
                <a:tab pos="8970840" algn="l"/>
                <a:tab pos="9420120" algn="l"/>
                <a:tab pos="9869400" algn="l"/>
                <a:tab pos="10321920" algn="l"/>
                <a:tab pos="10779119" algn="l"/>
                <a:tab pos="10780560" algn="l"/>
                <a:tab pos="10782000" algn="l"/>
              </a:tabLst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Arial" pitchFamily="2"/>
              </a:rPr>
              <a:t>          Компания СДЭК работает на рынке курьерских услуг и логистики с 2000 года;</a:t>
            </a:r>
          </a:p>
          <a:p>
            <a:pPr lvl="0" algn="l">
              <a:lnSpc>
                <a:spcPct val="93000"/>
              </a:lnSpc>
              <a:buNone/>
              <a:tabLst>
                <a:tab pos="433079" algn="l"/>
                <a:tab pos="882359" algn="l"/>
                <a:tab pos="1331640" algn="l"/>
                <a:tab pos="1780920" algn="l"/>
                <a:tab pos="2230200" algn="l"/>
                <a:tab pos="2679480" algn="l"/>
                <a:tab pos="3128759" algn="l"/>
                <a:tab pos="3578040" algn="l"/>
                <a:tab pos="4027320" algn="l"/>
                <a:tab pos="4476600" algn="l"/>
                <a:tab pos="4925880" algn="l"/>
                <a:tab pos="5389560" algn="l"/>
                <a:tab pos="5824440" algn="l"/>
                <a:tab pos="6273720" algn="l"/>
                <a:tab pos="6723000" algn="l"/>
                <a:tab pos="7172279" algn="l"/>
                <a:tab pos="7621560" algn="l"/>
                <a:tab pos="8070840" algn="l"/>
                <a:tab pos="8519760" algn="l"/>
                <a:tab pos="8969040" algn="l"/>
                <a:tab pos="8970840" algn="l"/>
                <a:tab pos="9420120" algn="l"/>
                <a:tab pos="9869400" algn="l"/>
                <a:tab pos="10321920" algn="l"/>
                <a:tab pos="10779119" algn="l"/>
                <a:tab pos="10780560" algn="l"/>
                <a:tab pos="10782000" algn="l"/>
              </a:tabLst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Arial" pitchFamily="2"/>
              </a:rPr>
              <a:t> 		Более 350 подразделений и представительств в России и Казахстане, Армении, Беларусии, Китае;</a:t>
            </a:r>
          </a:p>
          <a:p>
            <a:pPr lvl="0" algn="l">
              <a:lnSpc>
                <a:spcPct val="93000"/>
              </a:lnSpc>
              <a:buNone/>
              <a:tabLst>
                <a:tab pos="433079" algn="l"/>
                <a:tab pos="882359" algn="l"/>
                <a:tab pos="1331640" algn="l"/>
                <a:tab pos="1780920" algn="l"/>
                <a:tab pos="2230200" algn="l"/>
                <a:tab pos="2679480" algn="l"/>
                <a:tab pos="3128759" algn="l"/>
                <a:tab pos="3578040" algn="l"/>
                <a:tab pos="4027320" algn="l"/>
                <a:tab pos="4476600" algn="l"/>
                <a:tab pos="4925880" algn="l"/>
                <a:tab pos="5389560" algn="l"/>
                <a:tab pos="5824440" algn="l"/>
                <a:tab pos="6273720" algn="l"/>
                <a:tab pos="6723000" algn="l"/>
                <a:tab pos="7172279" algn="l"/>
                <a:tab pos="7621560" algn="l"/>
                <a:tab pos="8070840" algn="l"/>
                <a:tab pos="8519760" algn="l"/>
                <a:tab pos="8969040" algn="l"/>
                <a:tab pos="8970840" algn="l"/>
                <a:tab pos="9420120" algn="l"/>
                <a:tab pos="9869400" algn="l"/>
                <a:tab pos="10321920" algn="l"/>
                <a:tab pos="10779119" algn="l"/>
                <a:tab pos="10780560" algn="l"/>
                <a:tab pos="10782000" algn="l"/>
              </a:tabLst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Arial" pitchFamily="2"/>
              </a:rPr>
              <a:t> 		7 лет опыт работы с интернет-магазинами;</a:t>
            </a:r>
          </a:p>
          <a:p>
            <a:pPr lvl="0" algn="l">
              <a:lnSpc>
                <a:spcPct val="93000"/>
              </a:lnSpc>
              <a:buNone/>
              <a:tabLst>
                <a:tab pos="433079" algn="l"/>
                <a:tab pos="882359" algn="l"/>
                <a:tab pos="1331640" algn="l"/>
                <a:tab pos="1780920" algn="l"/>
                <a:tab pos="2230200" algn="l"/>
                <a:tab pos="2679480" algn="l"/>
                <a:tab pos="3128759" algn="l"/>
                <a:tab pos="3578040" algn="l"/>
                <a:tab pos="4027320" algn="l"/>
                <a:tab pos="4476600" algn="l"/>
                <a:tab pos="4925880" algn="l"/>
                <a:tab pos="5389560" algn="l"/>
                <a:tab pos="5824440" algn="l"/>
                <a:tab pos="6273720" algn="l"/>
                <a:tab pos="6723000" algn="l"/>
                <a:tab pos="7172279" algn="l"/>
                <a:tab pos="7621560" algn="l"/>
                <a:tab pos="8070840" algn="l"/>
                <a:tab pos="8519760" algn="l"/>
                <a:tab pos="8969040" algn="l"/>
                <a:tab pos="8970840" algn="l"/>
                <a:tab pos="9420120" algn="l"/>
                <a:tab pos="9869400" algn="l"/>
                <a:tab pos="10321920" algn="l"/>
                <a:tab pos="10779119" algn="l"/>
                <a:tab pos="10780560" algn="l"/>
                <a:tab pos="10782000" algn="l"/>
              </a:tabLst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Arial" pitchFamily="2"/>
              </a:rPr>
              <a:t> 		Более 2000 интернет-магазинов на обслуживании в России.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03999" y="2160000"/>
            <a:ext cx="3671999" cy="36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9269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  <a:latin typeface="Arial" pitchFamily="2"/>
              </a:rPr>
              <a:t>Такие разные клиенты</a:t>
            </a:r>
          </a:p>
          <a:p>
            <a:pPr lvl="0">
              <a:buNone/>
            </a:pPr>
            <a:r>
              <a:rPr lang="ru-RU" sz="1800" b="1">
                <a:solidFill>
                  <a:srgbClr val="000000"/>
                </a:solidFill>
                <a:cs typeface="Arial" pitchFamily="2"/>
              </a:rPr>
              <a:t>ИНТЕГРАЦИЯ БАЗ ДАННЫХ ПОЗВОЛЯЕТ КОМПАНИИ ДТ:</a:t>
            </a:r>
          </a:p>
          <a:p>
            <a:pPr lvl="0">
              <a:buNone/>
            </a:pPr>
            <a:r>
              <a:rPr lang="ru-RU" sz="1800">
                <a:solidFill>
                  <a:srgbClr val="000000"/>
                </a:solidFill>
              </a:rPr>
              <a:t>   </a:t>
            </a:r>
            <a:r>
              <a:rPr lang="ru-RU" sz="1800" b="1">
                <a:solidFill>
                  <a:srgbClr val="000000"/>
                </a:solidFill>
              </a:rPr>
              <a:t>Как учитывать индивидуальный сервисный пакет для ИМ:</a:t>
            </a:r>
          </a:p>
          <a:p>
            <a:pPr lvl="0">
              <a:buNone/>
            </a:pPr>
            <a:endParaRPr lang="ru-RU" sz="1800" b="1">
              <a:solidFill>
                <a:srgbClr val="000000"/>
              </a:solidFill>
            </a:endParaRPr>
          </a:p>
          <a:p>
            <a:pPr lvl="0" algn="l">
              <a:lnSpc>
                <a:spcPct val="93000"/>
              </a:lnSpc>
              <a:buNone/>
            </a:pPr>
            <a:r>
              <a:rPr lang="ru-RU" sz="1800"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rPr>
              <a:t>Частичная доставка?</a:t>
            </a:r>
          </a:p>
          <a:p>
            <a:pPr lvl="0" algn="l">
              <a:lnSpc>
                <a:spcPct val="93000"/>
              </a:lnSpc>
              <a:buNone/>
            </a:pPr>
            <a:r>
              <a:rPr lang="ru-RU" sz="1800"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rPr>
              <a:t>Возврат?</a:t>
            </a:r>
          </a:p>
          <a:p>
            <a:pPr lvl="0" algn="l">
              <a:lnSpc>
                <a:spcPct val="93000"/>
              </a:lnSpc>
              <a:buNone/>
            </a:pPr>
            <a:r>
              <a:rPr lang="ru-RU" sz="1800"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rPr>
              <a:t>Примерка?</a:t>
            </a:r>
          </a:p>
          <a:p>
            <a:pPr lvl="0" algn="l">
              <a:lnSpc>
                <a:spcPct val="93000"/>
              </a:lnSpc>
              <a:buNone/>
            </a:pPr>
            <a:r>
              <a:rPr lang="ru-RU" sz="1800"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rPr>
              <a:t>Оригиналы, копии документов?</a:t>
            </a:r>
          </a:p>
          <a:p>
            <a:pPr lvl="0" algn="l">
              <a:lnSpc>
                <a:spcPct val="93000"/>
              </a:lnSpc>
              <a:buNone/>
            </a:pPr>
            <a:r>
              <a:rPr lang="ru-RU" sz="1800"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rPr>
              <a:t>и. т.д.</a:t>
            </a:r>
          </a:p>
          <a:p>
            <a:pPr lvl="0">
              <a:lnSpc>
                <a:spcPct val="93000"/>
              </a:lnSpc>
              <a:buNone/>
            </a:pPr>
            <a:endParaRPr lang="ru-RU" sz="1800">
              <a:solidFill>
                <a:srgbClr val="000000"/>
              </a:solidFill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51040" y="1823039"/>
            <a:ext cx="4080960" cy="408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1697039"/>
            <a:ext cx="4426920" cy="49269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  <a:latin typeface="Arial" pitchFamily="2"/>
              </a:rPr>
              <a:t>Общая схема работы API</a:t>
            </a:r>
          </a:p>
          <a:p>
            <a:pPr lvl="0">
              <a:buNone/>
            </a:pPr>
            <a:endParaRPr lang="ru-RU" sz="1800" b="1">
              <a:solidFill>
                <a:srgbClr val="000000"/>
              </a:solidFill>
              <a:cs typeface="Arial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8218800" y="2599200"/>
            <a:ext cx="1177200" cy="3952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*/ f8 f0 1"/>
              <a:gd name="f17" fmla="*/ f13 f9 1"/>
              <a:gd name="f18" fmla="*/ f14 f9 1"/>
              <a:gd name="f19" fmla="*/ f14 f10 1"/>
              <a:gd name="f20" fmla="*/ f13 f10 1"/>
              <a:gd name="f21" fmla="+- f11 0 f6"/>
              <a:gd name="f22" fmla="+- 0 0 f11"/>
              <a:gd name="f23" fmla="+- 21600 0 f12"/>
              <a:gd name="f24" fmla="+- f12 0 f7"/>
              <a:gd name="f25" fmla="*/ 10800 f9 1"/>
              <a:gd name="f26" fmla="*/ 0 f10 1"/>
              <a:gd name="f27" fmla="*/ f16 1 f3"/>
              <a:gd name="f28" fmla="*/ 0 f9 1"/>
              <a:gd name="f29" fmla="*/ 10800 f10 1"/>
              <a:gd name="f30" fmla="*/ 21600 f10 1"/>
              <a:gd name="f31" fmla="*/ 21600 f9 1"/>
              <a:gd name="f32" fmla="abs f21"/>
              <a:gd name="f33" fmla="abs f22"/>
              <a:gd name="f34" fmla="?: f21 f15 f1"/>
              <a:gd name="f35" fmla="?: f21 f1 f15"/>
              <a:gd name="f36" fmla="?: f22 0 f0"/>
              <a:gd name="f37" fmla="?: f22 f0 0"/>
              <a:gd name="f38" fmla="abs f23"/>
              <a:gd name="f39" fmla="?: f23 f15 f1"/>
              <a:gd name="f40" fmla="?: f23 f1 f15"/>
              <a:gd name="f41" fmla="?: f23 f2 f1"/>
              <a:gd name="f42" fmla="?: f23 f1 f2"/>
              <a:gd name="f43" fmla="abs f24"/>
              <a:gd name="f44" fmla="?: f24 f15 f1"/>
              <a:gd name="f45" fmla="?: f24 f1 f15"/>
              <a:gd name="f46" fmla="?: f23 0 f0"/>
              <a:gd name="f47" fmla="?: f23 f0 0"/>
              <a:gd name="f48" fmla="?: f22 f15 f1"/>
              <a:gd name="f49" fmla="?: f22 f1 f15"/>
              <a:gd name="f50" fmla="?: f22 f2 f1"/>
              <a:gd name="f51" fmla="?: f22 f1 f2"/>
              <a:gd name="f52" fmla="+- f27 0 f1"/>
              <a:gd name="f53" fmla="?: f21 f37 f36"/>
              <a:gd name="f54" fmla="?: f21 f36 f37"/>
              <a:gd name="f55" fmla="?: f22 f34 f35"/>
              <a:gd name="f56" fmla="?: f23 f42 f41"/>
              <a:gd name="f57" fmla="?: f23 f41 f42"/>
              <a:gd name="f58" fmla="?: f21 f40 f39"/>
              <a:gd name="f59" fmla="?: f24 f47 f46"/>
              <a:gd name="f60" fmla="?: f24 f46 f47"/>
              <a:gd name="f61" fmla="?: f23 f44 f45"/>
              <a:gd name="f62" fmla="?: f22 f51 f50"/>
              <a:gd name="f63" fmla="?: f22 f50 f51"/>
              <a:gd name="f64" fmla="?: f24 f49 f48"/>
              <a:gd name="f65" fmla="?: f22 f53 f54"/>
              <a:gd name="f66" fmla="?: f21 f57 f56"/>
              <a:gd name="f67" fmla="?: f23 f59 f60"/>
              <a:gd name="f68" fmla="?: f24 f63 f6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25" y="f26"/>
              </a:cxn>
              <a:cxn ang="f52">
                <a:pos x="f28" y="f29"/>
              </a:cxn>
              <a:cxn ang="f52">
                <a:pos x="f25" y="f30"/>
              </a:cxn>
              <a:cxn ang="f52">
                <a:pos x="f31" y="f29"/>
              </a:cxn>
            </a:cxnLst>
            <a:rect l="f17" t="f20" r="f18" b="f19"/>
            <a:pathLst>
              <a:path w="21600" h="21600">
                <a:moveTo>
                  <a:pt x="f6" y="f11"/>
                </a:moveTo>
                <a:arcTo wR="f32" hR="f33" stAng="f65" swAng="f55"/>
                <a:lnTo>
                  <a:pt x="f12" y="f6"/>
                </a:lnTo>
                <a:arcTo wR="f38" hR="f32" stAng="f66" swAng="f58"/>
                <a:lnTo>
                  <a:pt x="f7" y="f12"/>
                </a:lnTo>
                <a:arcTo wR="f43" hR="f38" stAng="f67" swAng="f61"/>
                <a:lnTo>
                  <a:pt x="f11" y="f7"/>
                </a:lnTo>
                <a:arcTo wR="f33" hR="f43" stAng="f68" swAng="f64"/>
                <a:close/>
              </a:path>
            </a:pathLst>
          </a:custGeom>
          <a:solidFill>
            <a:srgbClr val="579D1C"/>
          </a:solidFill>
          <a:ln w="9360">
            <a:solidFill>
              <a:srgbClr val="3465AF"/>
            </a:solidFill>
            <a:prstDash val="solid"/>
            <a:round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СЕРВЕР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СДЭК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3816000" y="2599200"/>
            <a:ext cx="1177200" cy="10537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*/ f8 f0 1"/>
              <a:gd name="f17" fmla="*/ f13 f9 1"/>
              <a:gd name="f18" fmla="*/ f14 f9 1"/>
              <a:gd name="f19" fmla="*/ f14 f10 1"/>
              <a:gd name="f20" fmla="*/ f13 f10 1"/>
              <a:gd name="f21" fmla="+- f11 0 f6"/>
              <a:gd name="f22" fmla="+- 0 0 f11"/>
              <a:gd name="f23" fmla="+- 21600 0 f12"/>
              <a:gd name="f24" fmla="+- f12 0 f7"/>
              <a:gd name="f25" fmla="*/ 10800 f9 1"/>
              <a:gd name="f26" fmla="*/ 0 f10 1"/>
              <a:gd name="f27" fmla="*/ f16 1 f3"/>
              <a:gd name="f28" fmla="*/ 0 f9 1"/>
              <a:gd name="f29" fmla="*/ 10800 f10 1"/>
              <a:gd name="f30" fmla="*/ 21600 f10 1"/>
              <a:gd name="f31" fmla="*/ 21600 f9 1"/>
              <a:gd name="f32" fmla="abs f21"/>
              <a:gd name="f33" fmla="abs f22"/>
              <a:gd name="f34" fmla="?: f21 f15 f1"/>
              <a:gd name="f35" fmla="?: f21 f1 f15"/>
              <a:gd name="f36" fmla="?: f22 0 f0"/>
              <a:gd name="f37" fmla="?: f22 f0 0"/>
              <a:gd name="f38" fmla="abs f23"/>
              <a:gd name="f39" fmla="?: f23 f15 f1"/>
              <a:gd name="f40" fmla="?: f23 f1 f15"/>
              <a:gd name="f41" fmla="?: f23 f2 f1"/>
              <a:gd name="f42" fmla="?: f23 f1 f2"/>
              <a:gd name="f43" fmla="abs f24"/>
              <a:gd name="f44" fmla="?: f24 f15 f1"/>
              <a:gd name="f45" fmla="?: f24 f1 f15"/>
              <a:gd name="f46" fmla="?: f23 0 f0"/>
              <a:gd name="f47" fmla="?: f23 f0 0"/>
              <a:gd name="f48" fmla="?: f22 f15 f1"/>
              <a:gd name="f49" fmla="?: f22 f1 f15"/>
              <a:gd name="f50" fmla="?: f22 f2 f1"/>
              <a:gd name="f51" fmla="?: f22 f1 f2"/>
              <a:gd name="f52" fmla="+- f27 0 f1"/>
              <a:gd name="f53" fmla="?: f21 f37 f36"/>
              <a:gd name="f54" fmla="?: f21 f36 f37"/>
              <a:gd name="f55" fmla="?: f22 f34 f35"/>
              <a:gd name="f56" fmla="?: f23 f42 f41"/>
              <a:gd name="f57" fmla="?: f23 f41 f42"/>
              <a:gd name="f58" fmla="?: f21 f40 f39"/>
              <a:gd name="f59" fmla="?: f24 f47 f46"/>
              <a:gd name="f60" fmla="?: f24 f46 f47"/>
              <a:gd name="f61" fmla="?: f23 f44 f45"/>
              <a:gd name="f62" fmla="?: f22 f51 f50"/>
              <a:gd name="f63" fmla="?: f22 f50 f51"/>
              <a:gd name="f64" fmla="?: f24 f49 f48"/>
              <a:gd name="f65" fmla="?: f22 f53 f54"/>
              <a:gd name="f66" fmla="?: f21 f57 f56"/>
              <a:gd name="f67" fmla="?: f23 f59 f60"/>
              <a:gd name="f68" fmla="?: f24 f63 f6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25" y="f26"/>
              </a:cxn>
              <a:cxn ang="f52">
                <a:pos x="f28" y="f29"/>
              </a:cxn>
              <a:cxn ang="f52">
                <a:pos x="f25" y="f30"/>
              </a:cxn>
              <a:cxn ang="f52">
                <a:pos x="f31" y="f29"/>
              </a:cxn>
            </a:cxnLst>
            <a:rect l="f17" t="f20" r="f18" b="f19"/>
            <a:pathLst>
              <a:path w="21600" h="21600">
                <a:moveTo>
                  <a:pt x="f6" y="f11"/>
                </a:moveTo>
                <a:arcTo wR="f32" hR="f33" stAng="f65" swAng="f55"/>
                <a:lnTo>
                  <a:pt x="f12" y="f6"/>
                </a:lnTo>
                <a:arcTo wR="f38" hR="f32" stAng="f66" swAng="f58"/>
                <a:lnTo>
                  <a:pt x="f7" y="f12"/>
                </a:lnTo>
                <a:arcTo wR="f43" hR="f38" stAng="f67" swAng="f61"/>
                <a:lnTo>
                  <a:pt x="f11" y="f7"/>
                </a:lnTo>
                <a:arcTo wR="f33" hR="f43" stAng="f68" swAng="f64"/>
                <a:close/>
              </a:path>
            </a:pathLst>
          </a:custGeom>
          <a:solidFill>
            <a:srgbClr val="C5000B"/>
          </a:solidFill>
          <a:ln w="9360">
            <a:solidFill>
              <a:srgbClr val="3465AF"/>
            </a:solidFill>
            <a:prstDash val="solid"/>
            <a:round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ИМ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3843360" y="3995640"/>
            <a:ext cx="1121759" cy="110628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*/ f8 f0 1"/>
              <a:gd name="f17" fmla="*/ f13 f9 1"/>
              <a:gd name="f18" fmla="*/ f14 f9 1"/>
              <a:gd name="f19" fmla="*/ f14 f10 1"/>
              <a:gd name="f20" fmla="*/ f13 f10 1"/>
              <a:gd name="f21" fmla="+- f11 0 f6"/>
              <a:gd name="f22" fmla="+- 0 0 f11"/>
              <a:gd name="f23" fmla="+- 21600 0 f12"/>
              <a:gd name="f24" fmla="+- f12 0 f7"/>
              <a:gd name="f25" fmla="*/ 10800 f9 1"/>
              <a:gd name="f26" fmla="*/ 0 f10 1"/>
              <a:gd name="f27" fmla="*/ f16 1 f3"/>
              <a:gd name="f28" fmla="*/ 0 f9 1"/>
              <a:gd name="f29" fmla="*/ 10800 f10 1"/>
              <a:gd name="f30" fmla="*/ 21600 f10 1"/>
              <a:gd name="f31" fmla="*/ 21600 f9 1"/>
              <a:gd name="f32" fmla="abs f21"/>
              <a:gd name="f33" fmla="abs f22"/>
              <a:gd name="f34" fmla="?: f21 f15 f1"/>
              <a:gd name="f35" fmla="?: f21 f1 f15"/>
              <a:gd name="f36" fmla="?: f22 0 f0"/>
              <a:gd name="f37" fmla="?: f22 f0 0"/>
              <a:gd name="f38" fmla="abs f23"/>
              <a:gd name="f39" fmla="?: f23 f15 f1"/>
              <a:gd name="f40" fmla="?: f23 f1 f15"/>
              <a:gd name="f41" fmla="?: f23 f2 f1"/>
              <a:gd name="f42" fmla="?: f23 f1 f2"/>
              <a:gd name="f43" fmla="abs f24"/>
              <a:gd name="f44" fmla="?: f24 f15 f1"/>
              <a:gd name="f45" fmla="?: f24 f1 f15"/>
              <a:gd name="f46" fmla="?: f23 0 f0"/>
              <a:gd name="f47" fmla="?: f23 f0 0"/>
              <a:gd name="f48" fmla="?: f22 f15 f1"/>
              <a:gd name="f49" fmla="?: f22 f1 f15"/>
              <a:gd name="f50" fmla="?: f22 f2 f1"/>
              <a:gd name="f51" fmla="?: f22 f1 f2"/>
              <a:gd name="f52" fmla="+- f27 0 f1"/>
              <a:gd name="f53" fmla="?: f21 f37 f36"/>
              <a:gd name="f54" fmla="?: f21 f36 f37"/>
              <a:gd name="f55" fmla="?: f22 f34 f35"/>
              <a:gd name="f56" fmla="?: f23 f42 f41"/>
              <a:gd name="f57" fmla="?: f23 f41 f42"/>
              <a:gd name="f58" fmla="?: f21 f40 f39"/>
              <a:gd name="f59" fmla="?: f24 f47 f46"/>
              <a:gd name="f60" fmla="?: f24 f46 f47"/>
              <a:gd name="f61" fmla="?: f23 f44 f45"/>
              <a:gd name="f62" fmla="?: f22 f51 f50"/>
              <a:gd name="f63" fmla="?: f22 f50 f51"/>
              <a:gd name="f64" fmla="?: f24 f49 f48"/>
              <a:gd name="f65" fmla="?: f22 f53 f54"/>
              <a:gd name="f66" fmla="?: f21 f57 f56"/>
              <a:gd name="f67" fmla="?: f23 f59 f60"/>
              <a:gd name="f68" fmla="?: f24 f63 f6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25" y="f26"/>
              </a:cxn>
              <a:cxn ang="f52">
                <a:pos x="f28" y="f29"/>
              </a:cxn>
              <a:cxn ang="f52">
                <a:pos x="f25" y="f30"/>
              </a:cxn>
              <a:cxn ang="f52">
                <a:pos x="f31" y="f29"/>
              </a:cxn>
            </a:cxnLst>
            <a:rect l="f17" t="f20" r="f18" b="f19"/>
            <a:pathLst>
              <a:path w="21600" h="21600">
                <a:moveTo>
                  <a:pt x="f6" y="f11"/>
                </a:moveTo>
                <a:arcTo wR="f32" hR="f33" stAng="f65" swAng="f55"/>
                <a:lnTo>
                  <a:pt x="f12" y="f6"/>
                </a:lnTo>
                <a:arcTo wR="f38" hR="f32" stAng="f66" swAng="f58"/>
                <a:lnTo>
                  <a:pt x="f7" y="f12"/>
                </a:lnTo>
                <a:arcTo wR="f43" hR="f38" stAng="f67" swAng="f61"/>
                <a:lnTo>
                  <a:pt x="f11" y="f7"/>
                </a:lnTo>
                <a:arcTo wR="f33" hR="f43" stAng="f68" swAng="f64"/>
                <a:close/>
              </a:path>
            </a:pathLst>
          </a:custGeom>
          <a:solidFill>
            <a:srgbClr val="FFD320"/>
          </a:solidFill>
          <a:ln w="9360">
            <a:solidFill>
              <a:srgbClr val="3465AF"/>
            </a:solidFill>
            <a:prstDash val="solid"/>
            <a:round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ИМ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871440" y="5498280"/>
            <a:ext cx="1121759" cy="10537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*/ f8 f0 1"/>
              <a:gd name="f17" fmla="*/ f13 f9 1"/>
              <a:gd name="f18" fmla="*/ f14 f9 1"/>
              <a:gd name="f19" fmla="*/ f14 f10 1"/>
              <a:gd name="f20" fmla="*/ f13 f10 1"/>
              <a:gd name="f21" fmla="+- f11 0 f6"/>
              <a:gd name="f22" fmla="+- 0 0 f11"/>
              <a:gd name="f23" fmla="+- 21600 0 f12"/>
              <a:gd name="f24" fmla="+- f12 0 f7"/>
              <a:gd name="f25" fmla="*/ 10800 f9 1"/>
              <a:gd name="f26" fmla="*/ 0 f10 1"/>
              <a:gd name="f27" fmla="*/ f16 1 f3"/>
              <a:gd name="f28" fmla="*/ 0 f9 1"/>
              <a:gd name="f29" fmla="*/ 10800 f10 1"/>
              <a:gd name="f30" fmla="*/ 21600 f10 1"/>
              <a:gd name="f31" fmla="*/ 21600 f9 1"/>
              <a:gd name="f32" fmla="abs f21"/>
              <a:gd name="f33" fmla="abs f22"/>
              <a:gd name="f34" fmla="?: f21 f15 f1"/>
              <a:gd name="f35" fmla="?: f21 f1 f15"/>
              <a:gd name="f36" fmla="?: f22 0 f0"/>
              <a:gd name="f37" fmla="?: f22 f0 0"/>
              <a:gd name="f38" fmla="abs f23"/>
              <a:gd name="f39" fmla="?: f23 f15 f1"/>
              <a:gd name="f40" fmla="?: f23 f1 f15"/>
              <a:gd name="f41" fmla="?: f23 f2 f1"/>
              <a:gd name="f42" fmla="?: f23 f1 f2"/>
              <a:gd name="f43" fmla="abs f24"/>
              <a:gd name="f44" fmla="?: f24 f15 f1"/>
              <a:gd name="f45" fmla="?: f24 f1 f15"/>
              <a:gd name="f46" fmla="?: f23 0 f0"/>
              <a:gd name="f47" fmla="?: f23 f0 0"/>
              <a:gd name="f48" fmla="?: f22 f15 f1"/>
              <a:gd name="f49" fmla="?: f22 f1 f15"/>
              <a:gd name="f50" fmla="?: f22 f2 f1"/>
              <a:gd name="f51" fmla="?: f22 f1 f2"/>
              <a:gd name="f52" fmla="+- f27 0 f1"/>
              <a:gd name="f53" fmla="?: f21 f37 f36"/>
              <a:gd name="f54" fmla="?: f21 f36 f37"/>
              <a:gd name="f55" fmla="?: f22 f34 f35"/>
              <a:gd name="f56" fmla="?: f23 f42 f41"/>
              <a:gd name="f57" fmla="?: f23 f41 f42"/>
              <a:gd name="f58" fmla="?: f21 f40 f39"/>
              <a:gd name="f59" fmla="?: f24 f47 f46"/>
              <a:gd name="f60" fmla="?: f24 f46 f47"/>
              <a:gd name="f61" fmla="?: f23 f44 f45"/>
              <a:gd name="f62" fmla="?: f22 f51 f50"/>
              <a:gd name="f63" fmla="?: f22 f50 f51"/>
              <a:gd name="f64" fmla="?: f24 f49 f48"/>
              <a:gd name="f65" fmla="?: f22 f53 f54"/>
              <a:gd name="f66" fmla="?: f21 f57 f56"/>
              <a:gd name="f67" fmla="?: f23 f59 f60"/>
              <a:gd name="f68" fmla="?: f24 f63 f6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25" y="f26"/>
              </a:cxn>
              <a:cxn ang="f52">
                <a:pos x="f28" y="f29"/>
              </a:cxn>
              <a:cxn ang="f52">
                <a:pos x="f25" y="f30"/>
              </a:cxn>
              <a:cxn ang="f52">
                <a:pos x="f31" y="f29"/>
              </a:cxn>
            </a:cxnLst>
            <a:rect l="f17" t="f20" r="f18" b="f19"/>
            <a:pathLst>
              <a:path w="21600" h="21600">
                <a:moveTo>
                  <a:pt x="f6" y="f11"/>
                </a:moveTo>
                <a:arcTo wR="f32" hR="f33" stAng="f65" swAng="f55"/>
                <a:lnTo>
                  <a:pt x="f12" y="f6"/>
                </a:lnTo>
                <a:arcTo wR="f38" hR="f32" stAng="f66" swAng="f58"/>
                <a:lnTo>
                  <a:pt x="f7" y="f12"/>
                </a:lnTo>
                <a:arcTo wR="f43" hR="f38" stAng="f67" swAng="f61"/>
                <a:lnTo>
                  <a:pt x="f11" y="f7"/>
                </a:lnTo>
                <a:arcTo wR="f33" hR="f43" stAng="f68" swAng="f64"/>
                <a:close/>
              </a:path>
            </a:pathLst>
          </a:custGeom>
          <a:solidFill>
            <a:srgbClr val="0000FF"/>
          </a:solidFill>
          <a:ln w="9360">
            <a:solidFill>
              <a:srgbClr val="3465AF"/>
            </a:solidFill>
            <a:prstDash val="solid"/>
            <a:round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ИМ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5245560" y="2520000"/>
            <a:ext cx="2860560" cy="4741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C5000B"/>
          </a:solidFill>
          <a:ln w="9360">
            <a:solidFill>
              <a:srgbClr val="3465AF"/>
            </a:solidFill>
            <a:prstDash val="solid"/>
            <a:round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СКОЛЬКО СТОИТ ДОСТАВКА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5161680" y="3232440"/>
            <a:ext cx="2916000" cy="47376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21600 f7 1"/>
              <a:gd name="f17" fmla="*/ f12 f11 1"/>
              <a:gd name="f18" fmla="*/ f13 f8 1"/>
              <a:gd name="f19" fmla="*/ f11 f8 1"/>
              <a:gd name="f20" fmla="*/ f17 1 10800"/>
              <a:gd name="f21" fmla="+- f12 0 f20"/>
              <a:gd name="f22" fmla="*/ f21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19" r="f16" b="f18"/>
            <a:pathLst>
              <a:path w="21600" h="21600">
                <a:moveTo>
                  <a:pt x="f5" y="f11"/>
                </a:moveTo>
                <a:lnTo>
                  <a:pt x="f12" y="f11"/>
                </a:lnTo>
                <a:lnTo>
                  <a:pt x="f12" y="f4"/>
                </a:lnTo>
                <a:lnTo>
                  <a:pt x="f4" y="f6"/>
                </a:lnTo>
                <a:lnTo>
                  <a:pt x="f12" y="f5"/>
                </a:lnTo>
                <a:lnTo>
                  <a:pt x="f12" y="f13"/>
                </a:lnTo>
                <a:lnTo>
                  <a:pt x="f5" y="f13"/>
                </a:lnTo>
                <a:close/>
              </a:path>
            </a:pathLst>
          </a:custGeom>
          <a:solidFill>
            <a:srgbClr val="008000"/>
          </a:solidFill>
          <a:ln w="9360">
            <a:solidFill>
              <a:srgbClr val="3465AF"/>
            </a:solidFill>
            <a:prstDash val="solid"/>
            <a:round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СТОИМОСТЬ ДОСТАВКИ [XML]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5217120" y="3970079"/>
            <a:ext cx="2860560" cy="4741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D320"/>
          </a:solidFill>
          <a:ln w="9360">
            <a:solidFill>
              <a:srgbClr val="3465AF"/>
            </a:solidFill>
            <a:prstDash val="solid"/>
            <a:round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   ИНФОРМАЦИЯ ПО ЗАКАЗАМ [XML]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5161680" y="5498280"/>
            <a:ext cx="2860200" cy="4741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0047FF"/>
          </a:solidFill>
          <a:ln w="9360">
            <a:solidFill>
              <a:srgbClr val="3465AF"/>
            </a:solidFill>
            <a:prstDash val="solid"/>
            <a:round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СТАТУС ЗАКАЗОВ?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5105880" y="4654440"/>
            <a:ext cx="2916000" cy="47448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21600 f7 1"/>
              <a:gd name="f17" fmla="*/ f12 f11 1"/>
              <a:gd name="f18" fmla="*/ f13 f8 1"/>
              <a:gd name="f19" fmla="*/ f11 f8 1"/>
              <a:gd name="f20" fmla="*/ f17 1 10800"/>
              <a:gd name="f21" fmla="+- f12 0 f20"/>
              <a:gd name="f22" fmla="*/ f21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19" r="f16" b="f18"/>
            <a:pathLst>
              <a:path w="21600" h="21600">
                <a:moveTo>
                  <a:pt x="f5" y="f11"/>
                </a:moveTo>
                <a:lnTo>
                  <a:pt x="f12" y="f11"/>
                </a:lnTo>
                <a:lnTo>
                  <a:pt x="f12" y="f4"/>
                </a:lnTo>
                <a:lnTo>
                  <a:pt x="f4" y="f6"/>
                </a:lnTo>
                <a:lnTo>
                  <a:pt x="f12" y="f5"/>
                </a:lnTo>
                <a:lnTo>
                  <a:pt x="f12" y="f13"/>
                </a:lnTo>
                <a:lnTo>
                  <a:pt x="f5" y="f13"/>
                </a:lnTo>
                <a:close/>
              </a:path>
            </a:pathLst>
          </a:custGeom>
          <a:solidFill>
            <a:srgbClr val="008000"/>
          </a:solidFill>
          <a:ln w="9360">
            <a:solidFill>
              <a:srgbClr val="3465AF"/>
            </a:solidFill>
            <a:prstDash val="solid"/>
            <a:round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OK / ERROR [XML]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5049000" y="6024600"/>
            <a:ext cx="2916000" cy="47412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21600 f7 1"/>
              <a:gd name="f17" fmla="*/ f12 f11 1"/>
              <a:gd name="f18" fmla="*/ f13 f8 1"/>
              <a:gd name="f19" fmla="*/ f11 f8 1"/>
              <a:gd name="f20" fmla="*/ f17 1 10800"/>
              <a:gd name="f21" fmla="+- f12 0 f20"/>
              <a:gd name="f22" fmla="*/ f21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19" r="f16" b="f18"/>
            <a:pathLst>
              <a:path w="21600" h="21600">
                <a:moveTo>
                  <a:pt x="f5" y="f11"/>
                </a:moveTo>
                <a:lnTo>
                  <a:pt x="f12" y="f11"/>
                </a:lnTo>
                <a:lnTo>
                  <a:pt x="f12" y="f4"/>
                </a:lnTo>
                <a:lnTo>
                  <a:pt x="f4" y="f6"/>
                </a:lnTo>
                <a:lnTo>
                  <a:pt x="f12" y="f5"/>
                </a:lnTo>
                <a:lnTo>
                  <a:pt x="f12" y="f13"/>
                </a:lnTo>
                <a:lnTo>
                  <a:pt x="f5" y="f13"/>
                </a:lnTo>
                <a:close/>
              </a:path>
            </a:pathLst>
          </a:custGeom>
          <a:solidFill>
            <a:srgbClr val="008000"/>
          </a:solidFill>
          <a:ln w="9360">
            <a:solidFill>
              <a:srgbClr val="3465AF"/>
            </a:solidFill>
            <a:prstDash val="solid"/>
            <a:round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ВОЗВРАТ СТАТУСОВ [XML]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1697039"/>
            <a:ext cx="4426920" cy="50576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  <a:latin typeface="Arial" pitchFamily="2"/>
              </a:rPr>
              <a:t>Основные возможности интеграции</a:t>
            </a:r>
          </a:p>
          <a:p>
            <a:pPr lvl="0">
              <a:lnSpc>
                <a:spcPct val="93000"/>
              </a:lnSpc>
              <a:buNone/>
            </a:pPr>
            <a:r>
              <a:rPr lang="ru-RU" sz="2400">
                <a:solidFill>
                  <a:srgbClr val="000000"/>
                </a:solidFill>
                <a:latin typeface="Arial" pitchFamily="2"/>
              </a:rPr>
              <a:t>Калькулятор стоимости доставки;</a:t>
            </a:r>
          </a:p>
          <a:p>
            <a:pPr lvl="0">
              <a:lnSpc>
                <a:spcPct val="93000"/>
              </a:lnSpc>
              <a:buNone/>
            </a:pPr>
            <a:r>
              <a:rPr lang="ru-RU" sz="2400">
                <a:solidFill>
                  <a:srgbClr val="000000"/>
                </a:solidFill>
                <a:latin typeface="Arial" pitchFamily="2"/>
              </a:rPr>
              <a:t>Передача информации по заказам;</a:t>
            </a:r>
          </a:p>
          <a:p>
            <a:pPr lvl="0">
              <a:lnSpc>
                <a:spcPct val="93000"/>
              </a:lnSpc>
              <a:buNone/>
            </a:pPr>
            <a:r>
              <a:rPr lang="ru-RU" sz="2400">
                <a:solidFill>
                  <a:srgbClr val="000000"/>
                </a:solidFill>
                <a:latin typeface="Arial" pitchFamily="2"/>
              </a:rPr>
              <a:t>Отслеживание заказов;</a:t>
            </a:r>
          </a:p>
          <a:p>
            <a:pPr lvl="0">
              <a:lnSpc>
                <a:spcPct val="93000"/>
              </a:lnSpc>
              <a:buNone/>
            </a:pPr>
            <a:r>
              <a:rPr lang="ru-RU" sz="2400">
                <a:solidFill>
                  <a:srgbClr val="000000"/>
                </a:solidFill>
                <a:latin typeface="Arial" pitchFamily="2"/>
              </a:rPr>
              <a:t>Генерирование накладой;</a:t>
            </a:r>
          </a:p>
          <a:p>
            <a:pPr lvl="0">
              <a:lnSpc>
                <a:spcPct val="93000"/>
              </a:lnSpc>
              <a:buNone/>
            </a:pPr>
            <a:r>
              <a:rPr lang="ru-RU" sz="2400">
                <a:solidFill>
                  <a:srgbClr val="000000"/>
                </a:solidFill>
                <a:latin typeface="Arial" pitchFamily="2"/>
              </a:rPr>
              <a:t>Адреса ПВЗ на сайте ИМ</a:t>
            </a:r>
          </a:p>
          <a:p>
            <a:pPr lvl="0">
              <a:lnSpc>
                <a:spcPct val="93000"/>
              </a:lnSpc>
              <a:buNone/>
            </a:pPr>
            <a:r>
              <a:rPr lang="ru-RU" sz="2400">
                <a:solidFill>
                  <a:srgbClr val="000000"/>
                </a:solidFill>
                <a:latin typeface="Arial" pitchFamily="2"/>
              </a:rPr>
              <a:t>Финансовая информация по заказу</a:t>
            </a:r>
          </a:p>
          <a:p>
            <a:pPr lvl="0">
              <a:buNone/>
            </a:pPr>
            <a:endParaRPr lang="ru-RU" sz="1800" b="1">
              <a:solidFill>
                <a:srgbClr val="009900"/>
              </a:solidFill>
              <a:cs typeface="Arial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23400" y="1943640"/>
            <a:ext cx="4080240" cy="408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1697039"/>
            <a:ext cx="4426920" cy="49269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400" b="1" i="1">
                <a:solidFill>
                  <a:srgbClr val="009933"/>
                </a:solidFill>
                <a:latin typeface="Arial" pitchFamily="2"/>
              </a:rPr>
              <a:t>Преимущества интеграции для клиента дт</a:t>
            </a:r>
          </a:p>
          <a:p>
            <a:pPr lvl="0">
              <a:lnSpc>
                <a:spcPct val="93000"/>
              </a:lnSpc>
              <a:buNone/>
            </a:pPr>
            <a:r>
              <a:rPr lang="ru-RU" sz="2000" b="1" i="1">
                <a:solidFill>
                  <a:srgbClr val="000000"/>
                </a:solidFill>
                <a:latin typeface="Arial" pitchFamily="2"/>
                <a:cs typeface="Times New Roman" pitchFamily="18"/>
              </a:rPr>
              <a:t>Автоматизация процесса обмена;</a:t>
            </a:r>
          </a:p>
          <a:p>
            <a:pPr lvl="0">
              <a:lnSpc>
                <a:spcPct val="93000"/>
              </a:lnSpc>
              <a:buNone/>
            </a:pPr>
            <a:r>
              <a:rPr lang="ru-RU" sz="2000">
                <a:solidFill>
                  <a:srgbClr val="000000"/>
                </a:solidFill>
                <a:cs typeface="Times New Roman" pitchFamily="18"/>
              </a:rPr>
              <a:t>  Информированность всех участников процесса;</a:t>
            </a:r>
          </a:p>
          <a:p>
            <a:pPr lvl="0">
              <a:lnSpc>
                <a:spcPct val="93000"/>
              </a:lnSpc>
              <a:buNone/>
            </a:pPr>
            <a:r>
              <a:rPr lang="ru-RU" sz="2000">
                <a:solidFill>
                  <a:srgbClr val="000000"/>
                </a:solidFill>
                <a:cs typeface="Times New Roman" pitchFamily="18"/>
              </a:rPr>
              <a:t>  Готовый  протокол обмена - экономия времени;</a:t>
            </a:r>
          </a:p>
          <a:p>
            <a:pPr lvl="0">
              <a:lnSpc>
                <a:spcPct val="93000"/>
              </a:lnSpc>
              <a:buNone/>
            </a:pPr>
            <a:r>
              <a:rPr lang="ru-RU" sz="2000">
                <a:solidFill>
                  <a:srgbClr val="000000"/>
                </a:solidFill>
                <a:cs typeface="Times New Roman" pitchFamily="18"/>
              </a:rPr>
              <a:t>  Наличие стандартных примеров модулей - не надо начинать с нуля.</a:t>
            </a:r>
          </a:p>
          <a:p>
            <a:pPr lvl="0">
              <a:lnSpc>
                <a:spcPct val="93000"/>
              </a:lnSpc>
              <a:buNone/>
            </a:pPr>
            <a:r>
              <a:rPr lang="ru-RU" sz="2000">
                <a:solidFill>
                  <a:srgbClr val="000000"/>
                </a:solidFill>
                <a:cs typeface="Times New Roman" pitchFamily="18"/>
              </a:rPr>
              <a:t> 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616000" y="2632320"/>
            <a:ext cx="4426920" cy="384767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000">
                <a:solidFill>
                  <a:srgbClr val="000000"/>
                </a:solidFill>
                <a:cs typeface="Times New Roman" pitchFamily="18"/>
              </a:rPr>
              <a:t>Модули используют множество клиентов, поэтому:</a:t>
            </a:r>
          </a:p>
          <a:p>
            <a:pPr lvl="0">
              <a:lnSpc>
                <a:spcPct val="93000"/>
              </a:lnSpc>
              <a:buNone/>
            </a:pPr>
            <a:r>
              <a:rPr lang="ru-RU" sz="2000">
                <a:solidFill>
                  <a:srgbClr val="000000"/>
                </a:solidFill>
                <a:cs typeface="Times New Roman" pitchFamily="18"/>
              </a:rPr>
              <a:t>- новшества, предоставленные одному клиенту, становятся доступны всем одновременно;</a:t>
            </a:r>
          </a:p>
          <a:p>
            <a:pPr lvl="0">
              <a:lnSpc>
                <a:spcPct val="93000"/>
              </a:lnSpc>
              <a:buNone/>
            </a:pPr>
            <a:r>
              <a:rPr lang="ru-RU" sz="2000">
                <a:solidFill>
                  <a:srgbClr val="000000"/>
                </a:solidFill>
                <a:cs typeface="Times New Roman" pitchFamily="18"/>
              </a:rPr>
              <a:t>- при выявлении ошибок у одного клиента, они исправляются у всех клиентов одновременно и быстро;</a:t>
            </a:r>
          </a:p>
          <a:p>
            <a:pPr lvl="0">
              <a:lnSpc>
                <a:spcPct val="93000"/>
              </a:lnSpc>
              <a:buNone/>
            </a:pPr>
            <a:r>
              <a:rPr lang="ru-RU" sz="2000">
                <a:solidFill>
                  <a:srgbClr val="000000"/>
                </a:solidFill>
                <a:cs typeface="Times New Roman" pitchFamily="18"/>
              </a:rPr>
              <a:t>  Простое техническое решение, доступное всем - обмен xml-файлами.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1697039"/>
            <a:ext cx="4426920" cy="5220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  <a:latin typeface="Arial" pitchFamily="2"/>
                <a:cs typeface="Arial" pitchFamily="2"/>
              </a:rPr>
              <a:t>Ожидания покупателя</a:t>
            </a:r>
          </a:p>
          <a:p>
            <a:pPr lvl="0">
              <a:buNone/>
            </a:pPr>
            <a:r>
              <a:rPr lang="ru-RU" sz="1800">
                <a:solidFill>
                  <a:srgbClr val="000000"/>
                </a:solidFill>
                <a:latin typeface="Arial" pitchFamily="2"/>
                <a:cs typeface="Arial" pitchFamily="2"/>
              </a:rPr>
              <a:t>В мой город;</a:t>
            </a:r>
          </a:p>
          <a:p>
            <a:pPr lvl="0">
              <a:buNone/>
            </a:pPr>
            <a:r>
              <a:rPr lang="ru-RU" sz="1800">
                <a:solidFill>
                  <a:srgbClr val="000000"/>
                </a:solidFill>
                <a:cs typeface="Arial" pitchFamily="2"/>
              </a:rPr>
              <a:t>Срок;</a:t>
            </a:r>
          </a:p>
          <a:p>
            <a:pPr lvl="0">
              <a:buNone/>
            </a:pPr>
            <a:r>
              <a:rPr lang="ru-RU" sz="1800">
                <a:solidFill>
                  <a:srgbClr val="000000"/>
                </a:solidFill>
                <a:cs typeface="Arial" pitchFamily="2"/>
              </a:rPr>
              <a:t>Удобный день / время доставки;</a:t>
            </a:r>
          </a:p>
          <a:p>
            <a:pPr lvl="0">
              <a:buNone/>
            </a:pPr>
            <a:r>
              <a:rPr lang="ru-RU" sz="1800">
                <a:solidFill>
                  <a:srgbClr val="000000"/>
                </a:solidFill>
                <a:cs typeface="Arial" pitchFamily="2"/>
              </a:rPr>
              <a:t>Возможность забрать из офиса / ПВЗ, почтомат;</a:t>
            </a:r>
          </a:p>
          <a:p>
            <a:pPr lvl="0">
              <a:buNone/>
            </a:pPr>
            <a:r>
              <a:rPr lang="ru-RU" sz="1800">
                <a:solidFill>
                  <a:srgbClr val="000000"/>
                </a:solidFill>
                <a:cs typeface="Arial" pitchFamily="2"/>
              </a:rPr>
              <a:t>Информационная поддержка/уведомления;</a:t>
            </a:r>
          </a:p>
          <a:p>
            <a:pPr lvl="0">
              <a:buNone/>
            </a:pPr>
            <a:r>
              <a:rPr lang="ru-RU" sz="1800">
                <a:solidFill>
                  <a:srgbClr val="000000"/>
                </a:solidFill>
                <a:cs typeface="Arial" pitchFamily="2"/>
              </a:rPr>
              <a:t>Осмотр вложения;</a:t>
            </a:r>
          </a:p>
          <a:p>
            <a:pPr lvl="0">
              <a:buNone/>
            </a:pPr>
            <a:r>
              <a:rPr lang="ru-RU" sz="1800">
                <a:solidFill>
                  <a:srgbClr val="000000"/>
                </a:solidFill>
                <a:cs typeface="Arial" pitchFamily="2"/>
              </a:rPr>
              <a:t>Примерка на дому / в ПВЗ;</a:t>
            </a:r>
          </a:p>
          <a:p>
            <a:pPr lvl="0">
              <a:buNone/>
            </a:pPr>
            <a:r>
              <a:rPr lang="ru-RU" sz="1800">
                <a:solidFill>
                  <a:srgbClr val="000000"/>
                </a:solidFill>
                <a:cs typeface="Arial" pitchFamily="2"/>
              </a:rPr>
              <a:t>Выбор (частичная доставка);</a:t>
            </a:r>
          </a:p>
          <a:p>
            <a:pPr lvl="0">
              <a:buNone/>
            </a:pPr>
            <a:r>
              <a:rPr lang="ru-RU" sz="1800">
                <a:solidFill>
                  <a:srgbClr val="000000"/>
                </a:solidFill>
                <a:cs typeface="Arial" pitchFamily="2"/>
              </a:rPr>
              <a:t>Удобный возврат;</a:t>
            </a:r>
          </a:p>
          <a:p>
            <a:pPr lvl="0">
              <a:buNone/>
            </a:pPr>
            <a:r>
              <a:rPr lang="ru-RU" sz="1800">
                <a:solidFill>
                  <a:srgbClr val="000000"/>
                </a:solidFill>
                <a:cs typeface="Arial" pitchFamily="2"/>
              </a:rPr>
              <a:t>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509080" y="1840319"/>
            <a:ext cx="4426920" cy="384767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ru-RU" sz="1800">
              <a:solidFill>
                <a:srgbClr val="000000"/>
              </a:solidFill>
              <a:cs typeface="Arial" pitchFamily="2"/>
            </a:endParaRPr>
          </a:p>
          <a:p>
            <a:pPr lvl="0">
              <a:buNone/>
            </a:pPr>
            <a:r>
              <a:rPr lang="ru-RU" sz="1800">
                <a:solidFill>
                  <a:srgbClr val="000000"/>
                </a:solidFill>
                <a:cs typeface="Arial" pitchFamily="2"/>
              </a:rPr>
              <a:t>Возможность оплаты банковской картой и т.д.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76000" y="3384000"/>
            <a:ext cx="3311999" cy="331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4680"/>
            <a:ext cx="10079640" cy="7550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60000" y="4176000"/>
            <a:ext cx="3816000" cy="785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СПАСИБО!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ВАШИ ВОПРОСЫ?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</a:rPr>
              <a:t>За и против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52066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 algn="l">
              <a:lnSpc>
                <a:spcPct val="93000"/>
              </a:lnSpc>
              <a:buNone/>
              <a:tabLst>
                <a:tab pos="447479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480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Arial" pitchFamily="2"/>
              </a:rPr>
              <a:t>Свой курьер продает;</a:t>
            </a:r>
          </a:p>
          <a:p>
            <a:pPr lvl="0" algn="l">
              <a:lnSpc>
                <a:spcPct val="93000"/>
              </a:lnSpc>
              <a:buNone/>
              <a:tabLst>
                <a:tab pos="447479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480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Arial" pitchFamily="2"/>
              </a:rPr>
              <a:t> 	Оперативность в решении не стандартных ситуаций внутри компании;</a:t>
            </a:r>
          </a:p>
          <a:p>
            <a:pPr lvl="0" algn="l">
              <a:lnSpc>
                <a:spcPct val="93000"/>
              </a:lnSpc>
              <a:buNone/>
              <a:tabLst>
                <a:tab pos="447479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480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Arial" pitchFamily="2"/>
              </a:rPr>
              <a:t> 	Свой курьер обходится дешевле;</a:t>
            </a:r>
          </a:p>
          <a:p>
            <a:pPr lvl="0" algn="l">
              <a:lnSpc>
                <a:spcPct val="93000"/>
              </a:lnSpc>
              <a:buNone/>
              <a:tabLst>
                <a:tab pos="447479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480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Arial" pitchFamily="2"/>
              </a:rPr>
              <a:t> 	Невыполнение обещаний по срокам доставки /длительные сроки;</a:t>
            </a:r>
          </a:p>
          <a:p>
            <a:pPr lvl="0" algn="l">
              <a:lnSpc>
                <a:spcPct val="93000"/>
              </a:lnSpc>
              <a:buNone/>
            </a:pPr>
            <a:endParaRPr lang="ru-RU" sz="2400">
              <a:solidFill>
                <a:srgbClr val="000000"/>
              </a:solidFill>
              <a:latin typeface="Arial" pitchFamily="2"/>
              <a:cs typeface="Arial" pitchFamily="2"/>
            </a:endParaRPr>
          </a:p>
          <a:p>
            <a:pPr lvl="0" algn="l">
              <a:lnSpc>
                <a:spcPct val="93000"/>
              </a:lnSpc>
              <a:buNone/>
              <a:tabLst>
                <a:tab pos="447479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480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Arial" pitchFamily="2"/>
              </a:rPr>
              <a:t> 	Отсутствие прозрачности процессов и контроля.</a:t>
            </a:r>
          </a:p>
          <a:p>
            <a:pPr lvl="0" algn="l">
              <a:lnSpc>
                <a:spcPct val="93000"/>
              </a:lnSpc>
              <a:buNone/>
            </a:pPr>
            <a:endParaRPr lang="ru-RU" sz="2400">
              <a:solidFill>
                <a:srgbClr val="000000"/>
              </a:solidFill>
              <a:latin typeface="Arial" pitchFamily="2"/>
              <a:cs typeface="Arial" pitchFamily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3347789"/>
            <a:ext cx="19240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762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  <a:latin typeface="Arial" pitchFamily="2"/>
                <a:cs typeface="Arial" pitchFamily="2"/>
              </a:rPr>
              <a:t>За и против</a:t>
            </a:r>
          </a:p>
          <a:p>
            <a:pPr lvl="0">
              <a:lnSpc>
                <a:spcPct val="93000"/>
              </a:lnSpc>
              <a:buNone/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Arial" pitchFamily="2"/>
              </a:rPr>
              <a:t>  Быстрый старт;</a:t>
            </a:r>
          </a:p>
          <a:p>
            <a:pPr lvl="0">
              <a:lnSpc>
                <a:spcPct val="93000"/>
              </a:lnSpc>
              <a:buNone/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Arial" pitchFamily="2"/>
              </a:rPr>
              <a:t>  География;</a:t>
            </a:r>
          </a:p>
          <a:p>
            <a:pPr lvl="0" algn="l">
              <a:lnSpc>
                <a:spcPct val="93000"/>
              </a:lnSpc>
              <a:buNone/>
              <a:tabLst>
                <a:tab pos="447479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480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Arial" pitchFamily="2"/>
              </a:rPr>
              <a:t> 	Пункты Выдачи Заказов (офисы);</a:t>
            </a:r>
          </a:p>
          <a:p>
            <a:pPr lvl="0" algn="l">
              <a:lnSpc>
                <a:spcPct val="93000"/>
              </a:lnSpc>
              <a:buNone/>
              <a:tabLst>
                <a:tab pos="447479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480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Arial" pitchFamily="2"/>
              </a:rPr>
              <a:t> 	Сроки;</a:t>
            </a:r>
          </a:p>
          <a:p>
            <a:pPr lvl="0" algn="l">
              <a:lnSpc>
                <a:spcPct val="93000"/>
              </a:lnSpc>
              <a:buNone/>
              <a:tabLst>
                <a:tab pos="447479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480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Arial" pitchFamily="2"/>
              </a:rPr>
              <a:t> 	Доступ к знаниям, технологиям и процессам логистического оператора;</a:t>
            </a:r>
          </a:p>
          <a:p>
            <a:pPr lvl="0" algn="l">
              <a:lnSpc>
                <a:spcPct val="93000"/>
              </a:lnSpc>
              <a:buNone/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Arial" pitchFamily="2"/>
              </a:rPr>
              <a:t>  Интеграция;</a:t>
            </a:r>
          </a:p>
          <a:p>
            <a:pPr lvl="0" algn="l">
              <a:lnSpc>
                <a:spcPct val="93000"/>
              </a:lnSpc>
              <a:buNone/>
              <a:tabLst>
                <a:tab pos="447479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480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Arial" pitchFamily="2"/>
              </a:rPr>
              <a:t> 	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05080" y="1879200"/>
            <a:ext cx="4426920" cy="4384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 algn="l">
              <a:lnSpc>
                <a:spcPct val="93000"/>
              </a:lnSpc>
              <a:buNone/>
              <a:tabLst>
                <a:tab pos="447479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480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itchFamily="2"/>
                <a:cs typeface="Arial" pitchFamily="2"/>
              </a:rPr>
              <a:t>     Снижение операционных издержек;</a:t>
            </a:r>
          </a:p>
          <a:p>
            <a:pPr lvl="0" algn="l">
              <a:lnSpc>
                <a:spcPct val="93000"/>
              </a:lnSpc>
              <a:buNone/>
              <a:tabLst>
                <a:tab pos="447479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480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itchFamily="2"/>
                <a:cs typeface="Arial" pitchFamily="2"/>
              </a:rPr>
              <a:t> 	Исключение ряда управленческих проблем;</a:t>
            </a:r>
          </a:p>
          <a:p>
            <a:pPr lvl="0" algn="just">
              <a:lnSpc>
                <a:spcPct val="93000"/>
              </a:lnSpc>
              <a:buNone/>
              <a:tabLst>
                <a:tab pos="447479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480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itchFamily="2"/>
                <a:cs typeface="Arial" pitchFamily="2"/>
              </a:rPr>
              <a:t> 	Сопровождение;</a:t>
            </a:r>
          </a:p>
          <a:p>
            <a:pPr lvl="0" algn="l">
              <a:lnSpc>
                <a:spcPct val="93000"/>
              </a:lnSpc>
              <a:buNone/>
              <a:tabLst>
                <a:tab pos="447479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480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itchFamily="2"/>
                <a:cs typeface="Arial" pitchFamily="2"/>
              </a:rPr>
              <a:t> 	Снижение рисков (финансовая ответственность за товар);</a:t>
            </a:r>
          </a:p>
          <a:p>
            <a:pPr lvl="0" algn="l">
              <a:lnSpc>
                <a:spcPct val="93000"/>
              </a:lnSpc>
              <a:buNone/>
              <a:tabLst>
                <a:tab pos="447479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480" algn="l"/>
                <a:tab pos="6287759" algn="l"/>
                <a:tab pos="6737040" algn="l"/>
                <a:tab pos="7186319" algn="l"/>
                <a:tab pos="7635600" algn="l"/>
                <a:tab pos="8084879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itchFamily="2"/>
                <a:cs typeface="Arial" pitchFamily="2"/>
              </a:rPr>
              <a:t> 	Возможность сконцентрироваться на ключевой задаче.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24" y="251445"/>
            <a:ext cx="2087563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lnSpc>
                <a:spcPct val="93000"/>
              </a:lnSpc>
              <a:buNone/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Arial" pitchFamily="2"/>
              </a:rPr>
              <a:t>В природе все мудро продумано и устроено, всяк должен заниматься своим делом, и в этой мудрости — высшая справедливость жизни.</a:t>
            </a:r>
          </a:p>
          <a:p>
            <a:pPr lvl="0">
              <a:lnSpc>
                <a:spcPct val="93000"/>
              </a:lnSpc>
              <a:buNone/>
            </a:pPr>
            <a:endParaRPr lang="ru-RU" sz="2400">
              <a:solidFill>
                <a:srgbClr val="000000"/>
              </a:solidFill>
              <a:latin typeface="Arial" pitchFamily="2"/>
              <a:cs typeface="Arial" pitchFamily="2"/>
            </a:endParaRPr>
          </a:p>
          <a:p>
            <a:pPr lvl="0">
              <a:lnSpc>
                <a:spcPct val="93000"/>
              </a:lnSpc>
              <a:buNone/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Arial" pitchFamily="2"/>
              </a:rPr>
              <a:t>Леонардо да Винчи</a:t>
            </a:r>
          </a:p>
          <a:p>
            <a:pPr lvl="0">
              <a:lnSpc>
                <a:spcPct val="93000"/>
              </a:lnSpc>
              <a:buNone/>
            </a:pPr>
            <a:endParaRPr lang="ru-RU" sz="1800">
              <a:solidFill>
                <a:srgbClr val="000000"/>
              </a:solidFill>
              <a:latin typeface="Arial" pitchFamily="2"/>
              <a:cs typeface="Arial" pitchFamily="2"/>
            </a:endParaRPr>
          </a:p>
          <a:p>
            <a:pPr lvl="0">
              <a:lnSpc>
                <a:spcPct val="93000"/>
              </a:lnSpc>
              <a:buNone/>
            </a:pPr>
            <a:endParaRPr lang="ru-RU" sz="1800">
              <a:solidFill>
                <a:srgbClr val="000000"/>
              </a:solidFill>
              <a:latin typeface="Arial" pitchFamily="2"/>
              <a:cs typeface="Arial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72000" y="1872000"/>
            <a:ext cx="3785400" cy="37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lnSpc>
                <a:spcPct val="93000"/>
              </a:lnSpc>
              <a:buNone/>
            </a:pPr>
            <a:r>
              <a:rPr lang="ru-RU" sz="2400" b="1" i="1">
                <a:solidFill>
                  <a:srgbClr val="009900"/>
                </a:solidFill>
                <a:latin typeface="Arial" pitchFamily="2"/>
                <a:cs typeface="Arial" pitchFamily="2"/>
              </a:rPr>
              <a:t>Возраст</a:t>
            </a:r>
          </a:p>
          <a:p>
            <a:pPr lvl="0">
              <a:buNone/>
            </a:pPr>
            <a:endParaRPr lang="ru-RU" sz="2400" b="1" i="1">
              <a:solidFill>
                <a:srgbClr val="009900"/>
              </a:solidFill>
              <a:latin typeface="Arial" pitchFamily="2"/>
              <a:cs typeface="Arial" pitchFamily="2"/>
            </a:endParaRPr>
          </a:p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  <a:latin typeface="Arial" pitchFamily="2"/>
                <a:cs typeface="Arial" pitchFamily="2"/>
              </a:rPr>
              <a:t>География</a:t>
            </a:r>
          </a:p>
          <a:p>
            <a:pPr lvl="0">
              <a:buNone/>
            </a:pPr>
            <a:endParaRPr lang="ru-RU" sz="2400" b="1" i="1">
              <a:solidFill>
                <a:srgbClr val="009900"/>
              </a:solidFill>
              <a:latin typeface="Arial" pitchFamily="2"/>
              <a:cs typeface="Arial" pitchFamily="2"/>
            </a:endParaRPr>
          </a:p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  <a:latin typeface="Arial" pitchFamily="2"/>
                <a:cs typeface="Arial" pitchFamily="2"/>
              </a:rPr>
              <a:t>Сроки</a:t>
            </a:r>
          </a:p>
          <a:p>
            <a:pPr lvl="0">
              <a:lnSpc>
                <a:spcPct val="93000"/>
              </a:lnSpc>
              <a:buNone/>
            </a:pPr>
            <a:endParaRPr lang="ru-RU" sz="1800">
              <a:solidFill>
                <a:srgbClr val="000000"/>
              </a:solidFill>
              <a:latin typeface="Arial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000" y="4460400"/>
            <a:ext cx="2134800" cy="209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40000" y="4040279"/>
            <a:ext cx="2636999" cy="258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147000" y="3456000"/>
            <a:ext cx="3285000" cy="321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  <a:latin typeface="Arial" pitchFamily="2"/>
                <a:cs typeface="Arial" pitchFamily="2"/>
              </a:rPr>
              <a:t>Вариативность способов  доставки</a:t>
            </a:r>
          </a:p>
          <a:p>
            <a:pPr lvl="0">
              <a:buNone/>
            </a:pPr>
            <a:endParaRPr lang="ru-RU" sz="2400" b="1" i="1">
              <a:solidFill>
                <a:srgbClr val="000000"/>
              </a:solidFill>
              <a:latin typeface="Arial" pitchFamily="2"/>
              <a:cs typeface="Arial" pitchFamily="2"/>
            </a:endParaRPr>
          </a:p>
          <a:p>
            <a:pPr lvl="0">
              <a:buNone/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Lucida Sans Unicode" pitchFamily="2"/>
              </a:rPr>
              <a:t>Курьерская доставка на адрес;</a:t>
            </a:r>
          </a:p>
          <a:p>
            <a:pPr lvl="0" hangingPunct="1">
              <a:buNone/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Lucida Sans Unicode" pitchFamily="2"/>
              </a:rPr>
              <a:t>Пункты Выдачи Заказов;</a:t>
            </a:r>
          </a:p>
          <a:p>
            <a:pPr lvl="0" hangingPunct="1">
              <a:buNone/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Lucida Sans Unicode" pitchFamily="2"/>
              </a:rPr>
              <a:t>Постоматы.</a:t>
            </a:r>
          </a:p>
          <a:p>
            <a:pPr lvl="0">
              <a:lnSpc>
                <a:spcPct val="93000"/>
              </a:lnSpc>
              <a:buNone/>
            </a:pPr>
            <a:endParaRPr lang="ru-RU" sz="1800">
              <a:solidFill>
                <a:srgbClr val="000000"/>
              </a:solidFill>
              <a:latin typeface="Arial" pitchFamily="2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72000" y="1537560"/>
            <a:ext cx="1800000" cy="502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  <a:latin typeface="Arial" pitchFamily="2"/>
                <a:cs typeface="Arial" pitchFamily="2"/>
              </a:rPr>
              <a:t>Ответственность 100%</a:t>
            </a:r>
          </a:p>
          <a:p>
            <a:pPr lvl="0">
              <a:buNone/>
            </a:pPr>
            <a:endParaRPr lang="ru-RU" sz="2400" b="1" i="1">
              <a:solidFill>
                <a:srgbClr val="000000"/>
              </a:solidFill>
              <a:latin typeface="Arial" pitchFamily="2"/>
              <a:cs typeface="Arial" pitchFamily="2"/>
            </a:endParaRPr>
          </a:p>
          <a:p>
            <a:pPr lvl="0">
              <a:buNone/>
            </a:pPr>
            <a:r>
              <a:rPr lang="ru-RU" sz="2400">
                <a:solidFill>
                  <a:srgbClr val="000000"/>
                </a:solidFill>
                <a:latin typeface="Arial" pitchFamily="2"/>
                <a:cs typeface="Arial" pitchFamily="2"/>
              </a:rPr>
              <a:t>Сохранность товара;</a:t>
            </a:r>
          </a:p>
          <a:p>
            <a:pPr lvl="0">
              <a:buNone/>
            </a:pPr>
            <a:r>
              <a:rPr lang="ru-RU" sz="2400">
                <a:solidFill>
                  <a:srgbClr val="000000"/>
                </a:solidFill>
                <a:cs typeface="Arial" pitchFamily="2"/>
              </a:rPr>
              <a:t>Предоставление чека;</a:t>
            </a:r>
          </a:p>
          <a:p>
            <a:pPr lvl="0">
              <a:buNone/>
            </a:pPr>
            <a:r>
              <a:rPr lang="ru-RU" sz="2400">
                <a:solidFill>
                  <a:srgbClr val="000000"/>
                </a:solidFill>
                <a:cs typeface="Arial" pitchFamily="2"/>
              </a:rPr>
              <a:t>Сроки возврата наложенного платежа.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0" y="1823039"/>
            <a:ext cx="4080960" cy="408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8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400" b="1" i="1">
                <a:solidFill>
                  <a:srgbClr val="009900"/>
                </a:solidFill>
                <a:latin typeface="Arial" pitchFamily="2"/>
                <a:cs typeface="Arial" pitchFamily="2"/>
              </a:rPr>
              <a:t>Сопровождение</a:t>
            </a:r>
          </a:p>
          <a:p>
            <a:pPr lvl="0">
              <a:buNone/>
            </a:pPr>
            <a:endParaRPr lang="ru-RU" sz="2400">
              <a:solidFill>
                <a:srgbClr val="000000"/>
              </a:solidFill>
              <a:cs typeface="Arial" pitchFamily="2"/>
            </a:endParaRPr>
          </a:p>
          <a:p>
            <a:pPr lvl="0">
              <a:buNone/>
            </a:pPr>
            <a:r>
              <a:rPr lang="ru-RU" sz="2400">
                <a:solidFill>
                  <a:srgbClr val="000000"/>
                </a:solidFill>
                <a:cs typeface="Arial" pitchFamily="2"/>
              </a:rPr>
              <a:t>Услуги колл-центра;</a:t>
            </a:r>
          </a:p>
          <a:p>
            <a:pPr lvl="0">
              <a:buNone/>
            </a:pPr>
            <a:r>
              <a:rPr lang="ru-RU" sz="2400">
                <a:solidFill>
                  <a:srgbClr val="000000"/>
                </a:solidFill>
                <a:cs typeface="Arial" pitchFamily="2"/>
              </a:rPr>
              <a:t>Он-лайн поддержка доставки;</a:t>
            </a:r>
          </a:p>
          <a:p>
            <a:pPr lvl="0">
              <a:buNone/>
            </a:pPr>
            <a:r>
              <a:rPr lang="ru-RU" sz="2400">
                <a:solidFill>
                  <a:srgbClr val="000000"/>
                </a:solidFill>
                <a:cs typeface="Arial" pitchFamily="2"/>
              </a:rPr>
              <a:t>Он-лайн поддержка клиентов (в т.ч. sms уведомления);</a:t>
            </a:r>
          </a:p>
          <a:p>
            <a:pPr lvl="0">
              <a:buNone/>
            </a:pPr>
            <a:r>
              <a:rPr lang="ru-RU" sz="2400">
                <a:solidFill>
                  <a:srgbClr val="000000"/>
                </a:solidFill>
                <a:cs typeface="Arial" pitchFamily="2"/>
              </a:rPr>
              <a:t>Отчеты;</a:t>
            </a:r>
          </a:p>
          <a:p>
            <a:pPr lvl="0">
              <a:buNone/>
            </a:pPr>
            <a:r>
              <a:rPr lang="ru-RU" sz="2400">
                <a:solidFill>
                  <a:srgbClr val="000000"/>
                </a:solidFill>
                <a:cs typeface="Arial" pitchFamily="2"/>
              </a:rPr>
              <a:t>Информационная прозрачность.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08000" y="1296000"/>
            <a:ext cx="2664000" cy="26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359400" y="3983400"/>
            <a:ext cx="2712600" cy="27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602</Words>
  <Application>Microsoft Office PowerPoint</Application>
  <PresentationFormat>Экран (4:3)</PresentationFormat>
  <Paragraphs>175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Обычный</vt:lpstr>
      <vt:lpstr>Обычный 2</vt:lpstr>
      <vt:lpstr>Обычный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 Петя</dc:creator>
  <cp:lastModifiedBy>Кирилл</cp:lastModifiedBy>
  <cp:revision>111</cp:revision>
  <dcterms:created xsi:type="dcterms:W3CDTF">2015-06-02T08:41:42Z</dcterms:created>
  <dcterms:modified xsi:type="dcterms:W3CDTF">2016-02-25T06:43:18Z</dcterms:modified>
</cp:coreProperties>
</file>