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77" r:id="rId1"/>
    <p:sldMasterId id="2147483826" r:id="rId2"/>
    <p:sldMasterId id="2147483831" r:id="rId3"/>
    <p:sldMasterId id="2147483852" r:id="rId4"/>
    <p:sldMasterId id="2147483880" r:id="rId5"/>
    <p:sldMasterId id="2147483868" r:id="rId6"/>
    <p:sldMasterId id="2147483892" r:id="rId7"/>
  </p:sldMasterIdLst>
  <p:notesMasterIdLst>
    <p:notesMasterId r:id="rId24"/>
  </p:notesMasterIdLst>
  <p:handoutMasterIdLst>
    <p:handoutMasterId r:id="rId25"/>
  </p:handoutMasterIdLst>
  <p:sldIdLst>
    <p:sldId id="403" r:id="rId8"/>
    <p:sldId id="522" r:id="rId9"/>
    <p:sldId id="523" r:id="rId10"/>
    <p:sldId id="537" r:id="rId11"/>
    <p:sldId id="538" r:id="rId12"/>
    <p:sldId id="540" r:id="rId13"/>
    <p:sldId id="541" r:id="rId14"/>
    <p:sldId id="542" r:id="rId15"/>
    <p:sldId id="539" r:id="rId16"/>
    <p:sldId id="545" r:id="rId17"/>
    <p:sldId id="546" r:id="rId18"/>
    <p:sldId id="548" r:id="rId19"/>
    <p:sldId id="547" r:id="rId20"/>
    <p:sldId id="549" r:id="rId21"/>
    <p:sldId id="550" r:id="rId22"/>
    <p:sldId id="551" r:id="rId23"/>
  </p:sldIdLst>
  <p:sldSz cx="12192000" cy="6858000"/>
  <p:notesSz cx="6858000" cy="9144000"/>
  <p:defaultTextStyle>
    <a:defPPr>
      <a:defRPr lang="ru-RU"/>
    </a:defPPr>
    <a:lvl1pPr marL="0" algn="l" defTabSz="91396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75" algn="l" defTabSz="91396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69" algn="l" defTabSz="91396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54" algn="l" defTabSz="91396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938" algn="l" defTabSz="91396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934" algn="l" defTabSz="91396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906" algn="l" defTabSz="91396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80" algn="l" defTabSz="91396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855" algn="l" defTabSz="91396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A35"/>
    <a:srgbClr val="F52F2F"/>
    <a:srgbClr val="A03636"/>
    <a:srgbClr val="0FADDD"/>
    <a:srgbClr val="F1F2F4"/>
    <a:srgbClr val="C7E9FA"/>
    <a:srgbClr val="48B0FF"/>
    <a:srgbClr val="6DDDFF"/>
    <a:srgbClr val="E4E4E4"/>
    <a:srgbClr val="8220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6270" autoAdjust="0"/>
  </p:normalViewPr>
  <p:slideViewPr>
    <p:cSldViewPr snapToGrid="0">
      <p:cViewPr>
        <p:scale>
          <a:sx n="78" d="100"/>
          <a:sy n="78" d="100"/>
        </p:scale>
        <p:origin x="-42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267A3-6C95-4A42-99C6-C90E8D6E177A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A0264-CC54-F649-9C36-E1B441108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661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62EA1-87E9-4750-997D-ADE44F0522ED}" type="datetimeFigureOut">
              <a:rPr lang="ru-RU" smtClean="0"/>
              <a:t>24.02.2016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26347-9DB2-4361-9796-910523FE38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009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75" algn="l" defTabSz="9139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69" algn="l" defTabSz="9139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54" algn="l" defTabSz="9139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38" algn="l" defTabSz="9139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34" algn="l" defTabSz="9139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06" algn="l" defTabSz="9139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80" algn="l" defTabSz="9139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855" algn="l" defTabSz="9139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26347-9DB2-4361-9796-910523FE38F1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74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26347-9DB2-4361-9796-910523FE38F1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55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26347-9DB2-4361-9796-910523FE38F1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872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26347-9DB2-4361-9796-910523FE38F1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182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26347-9DB2-4361-9796-910523FE38F1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63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26347-9DB2-4361-9796-910523FE38F1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926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26347-9DB2-4361-9796-910523FE38F1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786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26347-9DB2-4361-9796-910523FE38F1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041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26347-9DB2-4361-9796-910523FE38F1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74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26347-9DB2-4361-9796-910523FE38F1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87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26347-9DB2-4361-9796-910523FE38F1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052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26347-9DB2-4361-9796-910523FE38F1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587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26347-9DB2-4361-9796-910523FE38F1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641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26347-9DB2-4361-9796-910523FE38F1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08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26347-9DB2-4361-9796-910523FE38F1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954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26347-9DB2-4361-9796-910523FE38F1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169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1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75" indent="0" algn="ctr">
              <a:buNone/>
              <a:defRPr sz="2000"/>
            </a:lvl2pPr>
            <a:lvl3pPr marL="913969" indent="0" algn="ctr">
              <a:buNone/>
              <a:defRPr sz="1900"/>
            </a:lvl3pPr>
            <a:lvl4pPr marL="1370954" indent="0" algn="ctr">
              <a:buNone/>
              <a:defRPr sz="1600"/>
            </a:lvl4pPr>
            <a:lvl5pPr marL="1827938" indent="0" algn="ctr">
              <a:buNone/>
              <a:defRPr sz="1600"/>
            </a:lvl5pPr>
            <a:lvl6pPr marL="2284934" indent="0" algn="ctr">
              <a:buNone/>
              <a:defRPr sz="1600"/>
            </a:lvl6pPr>
            <a:lvl7pPr marL="2741906" indent="0" algn="ctr">
              <a:buNone/>
              <a:defRPr sz="1600"/>
            </a:lvl7pPr>
            <a:lvl8pPr marL="3198880" indent="0" algn="ctr">
              <a:buNone/>
              <a:defRPr sz="1600"/>
            </a:lvl8pPr>
            <a:lvl9pPr marL="3655855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B376-6977-4220-8A25-B94D237676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0DA2-E3B5-4A6E-8BFD-A4B8EEEA2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02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B376-6977-4220-8A25-B94D237676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0DA2-E3B5-4A6E-8BFD-A4B8EEEA2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31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53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53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B376-6977-4220-8A25-B94D237676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0DA2-E3B5-4A6E-8BFD-A4B8EEEA2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930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ле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515" y="2402091"/>
            <a:ext cx="6090047" cy="181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68003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левой слайд,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yandex_eng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41" y="2126527"/>
            <a:ext cx="6383723" cy="207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5442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Нуле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515" y="2402091"/>
            <a:ext cx="6090047" cy="181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52553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Нулевой слайд,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yandex_eng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41" y="2126527"/>
            <a:ext cx="6383723" cy="207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6487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643" y="273629"/>
            <a:ext cx="10968960" cy="114348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838229" y="6356360"/>
            <a:ext cx="3276601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4648204" y="635636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8077229" y="6356360"/>
            <a:ext cx="3276601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29BFB-A025-46EA-9B5E-4F7A80DD6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23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4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4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29" y="6356360"/>
            <a:ext cx="3276601" cy="365125"/>
          </a:xfrm>
          <a:prstGeom prst="rect">
            <a:avLst/>
          </a:prstGeom>
        </p:spPr>
        <p:txBody>
          <a:bodyPr/>
          <a:lstStyle/>
          <a:p>
            <a:fld id="{E983B376-6977-4220-8A25-B94D23767643}" type="datetimeFigureOut">
              <a:rPr lang="ru-RU" smtClean="0"/>
              <a:t>24.02.2016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4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29" y="6356360"/>
            <a:ext cx="3276601" cy="365125"/>
          </a:xfrm>
          <a:prstGeom prst="rect">
            <a:avLst/>
          </a:prstGeom>
        </p:spPr>
        <p:txBody>
          <a:bodyPr/>
          <a:lstStyle/>
          <a:p>
            <a:fld id="{C3380DA2-E3B5-4A6E-8BFD-A4B8EEEA22A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886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щий, без привязки к сервис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527053" y="5798095"/>
            <a:ext cx="7131595" cy="404068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buNone/>
              <a:defRPr sz="23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517612" y="6134843"/>
            <a:ext cx="7033617" cy="383977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spcBef>
                <a:spcPts val="0"/>
              </a:spcBef>
              <a:buNone/>
              <a:defRPr sz="23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32" y="760140"/>
            <a:ext cx="287536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535074" y="2720207"/>
            <a:ext cx="7560471" cy="2379604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9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382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щий, EN, без привязки к сервис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527053" y="5798095"/>
            <a:ext cx="7131595" cy="404068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buNone/>
              <a:defRPr sz="2300">
                <a:latin typeface="Arial"/>
                <a:cs typeface="Textbook New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517612" y="6134843"/>
            <a:ext cx="7033617" cy="383977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spcBef>
                <a:spcPts val="0"/>
              </a:spcBef>
              <a:buNone/>
              <a:defRPr sz="2300" baseline="0">
                <a:latin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535074" y="2720207"/>
            <a:ext cx="7560471" cy="2379604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900" baseline="0">
                <a:latin typeface="Arial"/>
                <a:cs typeface="Textbook New Light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6" name="Изображение 5" descr="yandex_eng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52" y="644346"/>
            <a:ext cx="2978053" cy="96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27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B376-6977-4220-8A25-B94D237676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0DA2-E3B5-4A6E-8BFD-A4B8EEEA2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91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ы, Контур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527053" y="5798095"/>
            <a:ext cx="7131595" cy="404068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buNone/>
              <a:defRPr sz="23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517612" y="6134843"/>
            <a:ext cx="7033617" cy="383977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spcBef>
                <a:spcPts val="0"/>
              </a:spcBef>
              <a:buNone/>
              <a:defRPr sz="23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535074" y="2720207"/>
            <a:ext cx="7560471" cy="2379604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9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8" name="Изображение 7" descr="Logo-Contour-Service-Large_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04" y="541072"/>
            <a:ext cx="5170599" cy="161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0586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527053" y="5798095"/>
            <a:ext cx="7131595" cy="404068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buNone/>
              <a:defRPr sz="23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517612" y="6134843"/>
            <a:ext cx="7033617" cy="383977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spcBef>
                <a:spcPts val="0"/>
              </a:spcBef>
              <a:buNone/>
              <a:defRPr sz="23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535074" y="2720207"/>
            <a:ext cx="7560471" cy="2379604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9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4" name="Изображение 3" descr="Logo-Service-Large_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28" y="538268"/>
            <a:ext cx="5193696" cy="162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5873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иск, Конту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Logo-Contour-Service-Large_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15" y="534103"/>
            <a:ext cx="5276097" cy="1621751"/>
          </a:xfrm>
          <a:prstGeom prst="rect">
            <a:avLst/>
          </a:prstGeom>
        </p:spPr>
      </p:pic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527053" y="5798095"/>
            <a:ext cx="7131595" cy="404068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buNone/>
              <a:defRPr sz="23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517612" y="6134843"/>
            <a:ext cx="7033617" cy="383977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spcBef>
                <a:spcPts val="0"/>
              </a:spcBef>
              <a:buNone/>
              <a:defRPr sz="23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535074" y="2720207"/>
            <a:ext cx="7560471" cy="2379604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9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600947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ис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527053" y="5798095"/>
            <a:ext cx="7131595" cy="404068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buNone/>
              <a:defRPr sz="23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517612" y="6134843"/>
            <a:ext cx="7033617" cy="383977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spcBef>
                <a:spcPts val="0"/>
              </a:spcBef>
              <a:buNone/>
              <a:defRPr sz="23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535074" y="2720207"/>
            <a:ext cx="7560471" cy="2379604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9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6" name="Изображение 5" descr="Logo-Service-Large_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29" y="532620"/>
            <a:ext cx="5298643" cy="162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6978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кси, Конту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527053" y="5798095"/>
            <a:ext cx="7131595" cy="404068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buNone/>
              <a:defRPr sz="23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517612" y="6134843"/>
            <a:ext cx="7033617" cy="383977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spcBef>
                <a:spcPts val="0"/>
              </a:spcBef>
              <a:buNone/>
              <a:defRPr sz="23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535074" y="2720207"/>
            <a:ext cx="7560471" cy="2379604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9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4" name="Изображение 3" descr="Logo-Contour-Service-Large_0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90" y="636797"/>
            <a:ext cx="5170599" cy="151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5063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к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527053" y="5798095"/>
            <a:ext cx="7131595" cy="404068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buNone/>
              <a:defRPr sz="23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517612" y="6134843"/>
            <a:ext cx="7033617" cy="383977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spcBef>
                <a:spcPts val="0"/>
              </a:spcBef>
              <a:buNone/>
              <a:defRPr sz="23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535074" y="2720207"/>
            <a:ext cx="7560471" cy="2379604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9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6" name="Изображение 5" descr="Logo-Service-Large_0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90" y="636797"/>
            <a:ext cx="5170599" cy="151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910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рект, Конту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527053" y="5798095"/>
            <a:ext cx="7131595" cy="404068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buNone/>
              <a:defRPr sz="23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517612" y="6134843"/>
            <a:ext cx="7033617" cy="383977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spcBef>
                <a:spcPts val="0"/>
              </a:spcBef>
              <a:buNone/>
              <a:defRPr sz="23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535074" y="2720207"/>
            <a:ext cx="7560471" cy="2379604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9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6" name="Изображение 5" descr="Logo-Contour-Service-Large_0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76" y="615129"/>
            <a:ext cx="5253491" cy="151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0303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р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527053" y="5798095"/>
            <a:ext cx="7131595" cy="404068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buNone/>
              <a:defRPr sz="23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517612" y="6134843"/>
            <a:ext cx="7033617" cy="383977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spcBef>
                <a:spcPts val="0"/>
              </a:spcBef>
              <a:buNone/>
              <a:defRPr sz="23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535074" y="2720207"/>
            <a:ext cx="7560471" cy="2379604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9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4" name="Изображение 3" descr="Logo-Service-Large_0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06" y="614190"/>
            <a:ext cx="5276335" cy="152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1924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т, Конту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527053" y="5798095"/>
            <a:ext cx="7131595" cy="404068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buNone/>
              <a:defRPr sz="23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517612" y="6134843"/>
            <a:ext cx="7033617" cy="383977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spcBef>
                <a:spcPts val="0"/>
              </a:spcBef>
              <a:buNone/>
              <a:defRPr sz="23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535074" y="2720207"/>
            <a:ext cx="7560471" cy="2379604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9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4" name="Изображение 3" descr="Logo-Contour-Service-Large_1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75" y="631145"/>
            <a:ext cx="5170599" cy="151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6197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527053" y="5798095"/>
            <a:ext cx="7131595" cy="404068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buNone/>
              <a:defRPr sz="23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517612" y="6134843"/>
            <a:ext cx="7033617" cy="383977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spcBef>
                <a:spcPts val="0"/>
              </a:spcBef>
              <a:buNone/>
              <a:defRPr sz="23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535074" y="2720207"/>
            <a:ext cx="7560471" cy="2379604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9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6" name="Изображение 5" descr="Logo-Service-Large_1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75" y="631145"/>
            <a:ext cx="5170599" cy="151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9722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65"/>
            <a:ext cx="10515600" cy="28622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9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6975" indent="0">
              <a:buNone/>
              <a:defRPr sz="2000"/>
            </a:lvl2pPr>
            <a:lvl3pPr marL="913969" indent="0">
              <a:buNone/>
              <a:defRPr sz="1900"/>
            </a:lvl3pPr>
            <a:lvl4pPr marL="1370954" indent="0">
              <a:buNone/>
              <a:defRPr sz="1600"/>
            </a:lvl4pPr>
            <a:lvl5pPr marL="1827938" indent="0">
              <a:buNone/>
              <a:defRPr sz="1600"/>
            </a:lvl5pPr>
            <a:lvl6pPr marL="2284934" indent="0">
              <a:buNone/>
              <a:defRPr sz="1600"/>
            </a:lvl6pPr>
            <a:lvl7pPr marL="2741906" indent="0">
              <a:buNone/>
              <a:defRPr sz="1600"/>
            </a:lvl7pPr>
            <a:lvl8pPr marL="3198880" indent="0">
              <a:buNone/>
              <a:defRPr sz="1600"/>
            </a:lvl8pPr>
            <a:lvl9pPr marL="3655855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B376-6977-4220-8A25-B94D237676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0DA2-E3B5-4A6E-8BFD-A4B8EEEA2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373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овости, Конту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527053" y="5798095"/>
            <a:ext cx="7131595" cy="404068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buNone/>
              <a:defRPr sz="23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517612" y="6134843"/>
            <a:ext cx="7033617" cy="383977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spcBef>
                <a:spcPts val="0"/>
              </a:spcBef>
              <a:buNone/>
              <a:defRPr sz="23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535074" y="2720207"/>
            <a:ext cx="7560471" cy="2379604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9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6" name="Изображение 5" descr="Logo-Contour-Service-Large_1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67" y="631145"/>
            <a:ext cx="5170599" cy="151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9838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овос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527053" y="5798095"/>
            <a:ext cx="7131595" cy="404068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buNone/>
              <a:defRPr sz="23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517612" y="6134843"/>
            <a:ext cx="7033617" cy="383977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spcBef>
                <a:spcPts val="0"/>
              </a:spcBef>
              <a:buNone/>
              <a:defRPr sz="23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535074" y="2720207"/>
            <a:ext cx="7560471" cy="2379604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9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4" name="Изображение 3" descr="Logo-Service-Large_1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67" y="631145"/>
            <a:ext cx="5170599" cy="151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3820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рика, Конту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527053" y="5798095"/>
            <a:ext cx="7131595" cy="404068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buNone/>
              <a:defRPr sz="23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517612" y="6134843"/>
            <a:ext cx="7033617" cy="383977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spcBef>
                <a:spcPts val="0"/>
              </a:spcBef>
              <a:buNone/>
              <a:defRPr sz="23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535074" y="2720207"/>
            <a:ext cx="7560471" cy="2379604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9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4" name="Изображение 3" descr="Logo-Contour-Service-Large_1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86" y="630903"/>
            <a:ext cx="5170599" cy="151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7791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р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527053" y="5798095"/>
            <a:ext cx="7131595" cy="404068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buNone/>
              <a:defRPr sz="23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517612" y="6134843"/>
            <a:ext cx="7033617" cy="383977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spcBef>
                <a:spcPts val="0"/>
              </a:spcBef>
              <a:buNone/>
              <a:defRPr sz="23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535074" y="2720207"/>
            <a:ext cx="7560471" cy="2379604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9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6" name="Изображение 5" descr="Logo-Service-Large_1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86" y="630903"/>
            <a:ext cx="5170599" cy="151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6416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чта, Конту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527053" y="5798095"/>
            <a:ext cx="7131595" cy="404068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buNone/>
              <a:defRPr sz="23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517612" y="6134843"/>
            <a:ext cx="7033617" cy="383977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spcBef>
                <a:spcPts val="0"/>
              </a:spcBef>
              <a:buNone/>
              <a:defRPr sz="23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535074" y="2720207"/>
            <a:ext cx="7560471" cy="2379604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9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957345" y="1684135"/>
            <a:ext cx="154472" cy="631233"/>
          </a:xfrm>
          <a:prstGeom prst="rect">
            <a:avLst/>
          </a:prstGeom>
          <a:noFill/>
        </p:spPr>
        <p:txBody>
          <a:bodyPr wrap="none" lIns="76489" tIns="38244" rIns="76489" bIns="38244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3600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6" name="Изображение 5" descr="Logo-Contour-Service-Large_1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79" y="630903"/>
            <a:ext cx="5170599" cy="151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8130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ч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Logo-Service-Large_1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79" y="630903"/>
            <a:ext cx="5170599" cy="1518863"/>
          </a:xfrm>
          <a:prstGeom prst="rect">
            <a:avLst/>
          </a:prstGeom>
        </p:spPr>
      </p:pic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527053" y="5798095"/>
            <a:ext cx="7131595" cy="404068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buNone/>
              <a:defRPr sz="23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517612" y="6134843"/>
            <a:ext cx="7033617" cy="383977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spcBef>
                <a:spcPts val="0"/>
              </a:spcBef>
              <a:buNone/>
              <a:defRPr sz="23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535074" y="2720207"/>
            <a:ext cx="7560471" cy="2379604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9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957345" y="1684135"/>
            <a:ext cx="154472" cy="631233"/>
          </a:xfrm>
          <a:prstGeom prst="rect">
            <a:avLst/>
          </a:prstGeom>
          <a:noFill/>
        </p:spPr>
        <p:txBody>
          <a:bodyPr wrap="none" lIns="76489" tIns="38244" rIns="76489" bIns="38244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3600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09122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улевой слайд,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yandex_eng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41" y="2126527"/>
            <a:ext cx="6383723" cy="207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1773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89177" y="926683"/>
            <a:ext cx="4116585" cy="383977"/>
          </a:xfrm>
          <a:prstGeom prst="rect">
            <a:avLst/>
          </a:prstGeom>
        </p:spPr>
        <p:txBody>
          <a:bodyPr vert="horz" lIns="76471" tIns="38234" rIns="76471" bIns="38234"/>
          <a:lstStyle>
            <a:lvl1pPr marL="0" indent="0">
              <a:spcBef>
                <a:spcPts val="0"/>
              </a:spcBef>
              <a:buNone/>
              <a:defRPr sz="2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888877" y="1565098"/>
            <a:ext cx="4116585" cy="383977"/>
          </a:xfrm>
          <a:prstGeom prst="rect">
            <a:avLst/>
          </a:prstGeom>
        </p:spPr>
        <p:txBody>
          <a:bodyPr vert="horz" lIns="76471" tIns="38234" rIns="76471" bIns="38234"/>
          <a:lstStyle>
            <a:lvl1pPr marL="0" indent="0">
              <a:spcBef>
                <a:spcPts val="0"/>
              </a:spcBef>
              <a:buNone/>
              <a:defRPr sz="2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4887532" y="2598261"/>
            <a:ext cx="4116585" cy="383977"/>
          </a:xfrm>
          <a:prstGeom prst="rect">
            <a:avLst/>
          </a:prstGeom>
        </p:spPr>
        <p:txBody>
          <a:bodyPr vert="horz" lIns="76471" tIns="38234" rIns="76471" bIns="38234"/>
          <a:lstStyle>
            <a:lvl1pPr marL="0" indent="0">
              <a:spcBef>
                <a:spcPts val="0"/>
              </a:spcBef>
              <a:buNone/>
              <a:defRPr sz="2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Телефон</a:t>
            </a:r>
            <a:endParaRPr lang="ru-RU" dirty="0"/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4887532" y="2987693"/>
            <a:ext cx="4116585" cy="383977"/>
          </a:xfrm>
          <a:prstGeom prst="rect">
            <a:avLst/>
          </a:prstGeom>
        </p:spPr>
        <p:txBody>
          <a:bodyPr vert="horz" lIns="76471" tIns="38234" rIns="76471" bIns="38234"/>
          <a:lstStyle>
            <a:lvl1pPr marL="0" indent="0">
              <a:spcBef>
                <a:spcPts val="0"/>
              </a:spcBef>
              <a:buNone/>
              <a:defRPr sz="2200" u="none" baseline="0">
                <a:solidFill>
                  <a:srgbClr val="0080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example@yandex.ru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4887532" y="3371732"/>
            <a:ext cx="4116585" cy="786929"/>
          </a:xfrm>
          <a:prstGeom prst="rect">
            <a:avLst/>
          </a:prstGeom>
        </p:spPr>
        <p:txBody>
          <a:bodyPr vert="horz" lIns="76471" tIns="38234" rIns="76471" bIns="38234"/>
          <a:lstStyle>
            <a:lvl1pPr marL="0" indent="0">
              <a:buNone/>
              <a:defRPr sz="22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Дополнительная информация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828883" y="4959259"/>
            <a:ext cx="8175232" cy="1276945"/>
          </a:xfrm>
          <a:prstGeom prst="rect">
            <a:avLst/>
          </a:prstGeom>
        </p:spPr>
        <p:txBody>
          <a:bodyPr vert="horz" lIns="76471" tIns="38234" rIns="76471" bIns="38234"/>
          <a:lstStyle>
            <a:lvl1pPr marL="0" indent="0">
              <a:buNone/>
              <a:defRPr sz="96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Спасибо</a:t>
            </a:r>
            <a:endParaRPr lang="ru-RU" dirty="0"/>
          </a:p>
        </p:txBody>
      </p:sp>
      <p:sp>
        <p:nvSpPr>
          <p:cNvPr id="11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4887532" y="2205758"/>
            <a:ext cx="4116585" cy="383977"/>
          </a:xfrm>
          <a:prstGeom prst="rect">
            <a:avLst/>
          </a:prstGeom>
        </p:spPr>
        <p:txBody>
          <a:bodyPr vert="horz" lIns="76471" tIns="38234" rIns="76471" bIns="38234"/>
          <a:lstStyle>
            <a:lvl1pPr marL="0" indent="0">
              <a:spcBef>
                <a:spcPts val="0"/>
              </a:spcBef>
              <a:buNone/>
              <a:defRPr sz="2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Научная степень</a:t>
            </a:r>
            <a:endParaRPr lang="ru-RU" dirty="0"/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35" y="760140"/>
            <a:ext cx="287536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4250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643" y="273629"/>
            <a:ext cx="10968960" cy="114348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838229" y="6356360"/>
            <a:ext cx="3276601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4648204" y="635636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8077229" y="6356360"/>
            <a:ext cx="3276601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29BFB-A025-46EA-9B5E-4F7A80DD6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236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4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4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29" y="6356360"/>
            <a:ext cx="3276601" cy="365125"/>
          </a:xfrm>
          <a:prstGeom prst="rect">
            <a:avLst/>
          </a:prstGeom>
        </p:spPr>
        <p:txBody>
          <a:bodyPr/>
          <a:lstStyle/>
          <a:p>
            <a:fld id="{E983B376-6977-4220-8A25-B94D23767643}" type="datetimeFigureOut">
              <a:rPr lang="ru-RU" smtClean="0"/>
              <a:t>24.02.2016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4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29" y="6356360"/>
            <a:ext cx="3276601" cy="365125"/>
          </a:xfrm>
          <a:prstGeom prst="rect">
            <a:avLst/>
          </a:prstGeom>
        </p:spPr>
        <p:txBody>
          <a:bodyPr/>
          <a:lstStyle/>
          <a:p>
            <a:fld id="{C3380DA2-E3B5-4A6E-8BFD-A4B8EEEA22A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886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B376-6977-4220-8A25-B94D237676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0DA2-E3B5-4A6E-8BFD-A4B8EEEA2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549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жн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889726" y="2429991"/>
            <a:ext cx="10934401" cy="2294930"/>
          </a:xfrm>
          <a:prstGeom prst="rect">
            <a:avLst/>
          </a:prstGeom>
        </p:spPr>
        <p:txBody>
          <a:bodyPr vert="horz" lIns="76480" tIns="38239" rIns="76480" bIns="38239"/>
          <a:lstStyle>
            <a:lvl1pPr marL="0" indent="0">
              <a:spcBef>
                <a:spcPts val="0"/>
              </a:spcBef>
              <a:buNone/>
              <a:defRPr sz="56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Важная информация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3633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лин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852047" y="299246"/>
            <a:ext cx="10956727" cy="667494"/>
          </a:xfrm>
          <a:prstGeom prst="rect">
            <a:avLst/>
          </a:prstGeom>
        </p:spPr>
        <p:txBody>
          <a:bodyPr vert="horz" lIns="76480" tIns="38239" rIns="76480" bIns="38239"/>
          <a:lstStyle>
            <a:lvl1pPr marL="0" indent="0">
              <a:spcBef>
                <a:spcPts val="0"/>
              </a:spcBef>
              <a:buNone/>
              <a:defRPr sz="42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851314" y="1373296"/>
            <a:ext cx="10956727" cy="4877177"/>
          </a:xfrm>
          <a:prstGeom prst="rect">
            <a:avLst/>
          </a:prstGeom>
        </p:spPr>
        <p:txBody>
          <a:bodyPr vert="horz" lIns="76480" tIns="38239" rIns="76480" bIns="38239" anchor="ctr" anchorCtr="0"/>
          <a:lstStyle>
            <a:lvl1pPr marL="0" indent="0">
              <a:lnSpc>
                <a:spcPct val="113000"/>
              </a:lnSpc>
              <a:spcBef>
                <a:spcPts val="0"/>
              </a:spcBef>
              <a:buClr>
                <a:srgbClr val="FF0000"/>
              </a:buClr>
              <a:buFont typeface="+mj-lt"/>
              <a:buNone/>
              <a:defRPr sz="2200" baseline="0">
                <a:latin typeface="Arial"/>
                <a:cs typeface="Arial"/>
              </a:defRPr>
            </a:lvl1pPr>
            <a:lvl2pPr marL="722328" indent="-265556">
              <a:spcBef>
                <a:spcPts val="0"/>
              </a:spcBef>
              <a:buClr>
                <a:schemeClr val="tx1"/>
              </a:buClr>
              <a:defRPr sz="2200" baseline="0">
                <a:latin typeface="Textbook New"/>
                <a:cs typeface="Textbook New"/>
              </a:defRPr>
            </a:lvl2pPr>
          </a:lstStyle>
          <a:p>
            <a:pPr lvl="0"/>
            <a:r>
              <a:rPr lang="ru-RU" dirty="0" smtClean="0"/>
              <a:t>Длинный текст</a:t>
            </a:r>
          </a:p>
        </p:txBody>
      </p:sp>
    </p:spTree>
    <p:extLst>
      <p:ext uri="{BB962C8B-B14F-4D97-AF65-F5344CB8AC3E}">
        <p14:creationId xmlns:p14="http://schemas.microsoft.com/office/powerpoint/2010/main" val="11579872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852047" y="299246"/>
            <a:ext cx="10956727" cy="667494"/>
          </a:xfrm>
          <a:prstGeom prst="rect">
            <a:avLst/>
          </a:prstGeom>
        </p:spPr>
        <p:txBody>
          <a:bodyPr vert="horz" lIns="76480" tIns="38239" rIns="76480" bIns="38239"/>
          <a:lstStyle>
            <a:lvl1pPr marL="0" indent="0">
              <a:spcBef>
                <a:spcPts val="0"/>
              </a:spcBef>
              <a:buNone/>
              <a:defRPr sz="42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851314" y="1254621"/>
            <a:ext cx="10956727" cy="5024108"/>
          </a:xfrm>
          <a:prstGeom prst="rect">
            <a:avLst/>
          </a:prstGeom>
        </p:spPr>
        <p:txBody>
          <a:bodyPr vert="horz" lIns="76480" tIns="38239" rIns="76480" bIns="38239" anchor="ctr" anchorCtr="0"/>
          <a:lstStyle>
            <a:lvl1pPr marL="0" indent="0">
              <a:buClr>
                <a:srgbClr val="FF0000"/>
              </a:buClr>
              <a:buFont typeface="+mj-lt"/>
              <a:buNone/>
              <a:defRPr sz="3600" baseline="0">
                <a:latin typeface="Arial"/>
                <a:cs typeface="Arial"/>
              </a:defRPr>
            </a:lvl1pPr>
            <a:lvl2pPr marL="722328" indent="-265556">
              <a:spcBef>
                <a:spcPts val="0"/>
              </a:spcBef>
              <a:buClr>
                <a:schemeClr val="tx1"/>
              </a:buClr>
              <a:defRPr sz="2200" baseline="0">
                <a:latin typeface="Textbook New"/>
                <a:cs typeface="Textbook New"/>
              </a:defRPr>
            </a:lvl2pPr>
          </a:lstStyle>
          <a:p>
            <a:pPr lvl="0"/>
            <a:r>
              <a:rPr lang="ru-RU" dirty="0" smtClean="0"/>
              <a:t>Надпись 1</a:t>
            </a:r>
          </a:p>
        </p:txBody>
      </p:sp>
    </p:spTree>
    <p:extLst>
      <p:ext uri="{BB962C8B-B14F-4D97-AF65-F5344CB8AC3E}">
        <p14:creationId xmlns:p14="http://schemas.microsoft.com/office/powerpoint/2010/main" val="35181338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етированн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852047" y="299246"/>
            <a:ext cx="10956727" cy="667494"/>
          </a:xfrm>
          <a:prstGeom prst="rect">
            <a:avLst/>
          </a:prstGeom>
        </p:spPr>
        <p:txBody>
          <a:bodyPr vert="horz" lIns="76480" tIns="38239" rIns="76480" bIns="38239"/>
          <a:lstStyle>
            <a:lvl1pPr marL="0" indent="0">
              <a:spcBef>
                <a:spcPts val="0"/>
              </a:spcBef>
              <a:buNone/>
              <a:defRPr sz="42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34818" y="1254621"/>
            <a:ext cx="10956727" cy="5024108"/>
          </a:xfrm>
          <a:prstGeom prst="rect">
            <a:avLst/>
          </a:prstGeom>
        </p:spPr>
        <p:txBody>
          <a:bodyPr vert="horz" lIns="76480" tIns="38239" rIns="76480" bIns="38239" anchor="ctr" anchorCtr="0"/>
          <a:lstStyle>
            <a:lvl1pPr>
              <a:buClr>
                <a:srgbClr val="FF0000"/>
              </a:buClr>
              <a:defRPr sz="3600" baseline="0">
                <a:latin typeface="Arial"/>
                <a:cs typeface="Arial"/>
              </a:defRPr>
            </a:lvl1pPr>
            <a:lvl2pPr marL="531127" indent="-265556">
              <a:spcBef>
                <a:spcPts val="0"/>
              </a:spcBef>
              <a:buClr>
                <a:schemeClr val="tx1"/>
              </a:buClr>
              <a:defRPr sz="2200" baseline="0">
                <a:latin typeface="Arial"/>
                <a:cs typeface="Arial"/>
              </a:defRPr>
            </a:lvl2pPr>
          </a:lstStyle>
          <a:p>
            <a:pPr lvl="0"/>
            <a:r>
              <a:rPr lang="ru-RU" dirty="0" smtClean="0"/>
              <a:t>Уровень один</a:t>
            </a:r>
            <a:endParaRPr lang="en-US" dirty="0" smtClean="0"/>
          </a:p>
          <a:p>
            <a:pPr lvl="1"/>
            <a:r>
              <a:rPr lang="ru-RU" dirty="0" smtClean="0"/>
              <a:t>Уровень два </a:t>
            </a:r>
          </a:p>
        </p:txBody>
      </p:sp>
    </p:spTree>
    <p:extLst>
      <p:ext uri="{BB962C8B-B14F-4D97-AF65-F5344CB8AC3E}">
        <p14:creationId xmlns:p14="http://schemas.microsoft.com/office/powerpoint/2010/main" val="19760808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ованн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852047" y="299246"/>
            <a:ext cx="10956727" cy="667494"/>
          </a:xfrm>
          <a:prstGeom prst="rect">
            <a:avLst/>
          </a:prstGeom>
        </p:spPr>
        <p:txBody>
          <a:bodyPr vert="horz" lIns="76480" tIns="38239" rIns="76480" bIns="38239"/>
          <a:lstStyle>
            <a:lvl1pPr marL="0" indent="0">
              <a:spcBef>
                <a:spcPts val="0"/>
              </a:spcBef>
              <a:buNone/>
              <a:defRPr sz="42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6570" y="1254621"/>
            <a:ext cx="10956727" cy="5024108"/>
          </a:xfrm>
          <a:prstGeom prst="rect">
            <a:avLst/>
          </a:prstGeom>
        </p:spPr>
        <p:txBody>
          <a:bodyPr vert="horz" lIns="76480" tIns="38239" rIns="76480" bIns="38239" anchor="ctr" anchorCtr="0"/>
          <a:lstStyle>
            <a:lvl1pPr marL="318672" indent="-424895">
              <a:buClr>
                <a:srgbClr val="FF0000"/>
              </a:buClr>
              <a:buFont typeface="+mj-lt"/>
              <a:buAutoNum type="arabicPeriod"/>
              <a:defRPr sz="3600" baseline="0">
                <a:latin typeface="Arial"/>
                <a:cs typeface="Arial"/>
              </a:defRPr>
            </a:lvl1pPr>
            <a:lvl2pPr marL="722328" indent="-265556">
              <a:spcBef>
                <a:spcPts val="0"/>
              </a:spcBef>
              <a:buClr>
                <a:schemeClr val="tx1"/>
              </a:buClr>
              <a:defRPr sz="2200" baseline="0">
                <a:latin typeface="Arial"/>
                <a:cs typeface="Arial"/>
              </a:defRPr>
            </a:lvl2pPr>
          </a:lstStyle>
          <a:p>
            <a:pPr lvl="0"/>
            <a:r>
              <a:rPr lang="ru-RU" dirty="0" smtClean="0"/>
              <a:t>Уровень один</a:t>
            </a:r>
          </a:p>
          <a:p>
            <a:pPr lvl="1"/>
            <a:r>
              <a:rPr lang="ru-RU" dirty="0" smtClean="0"/>
              <a:t>Уровень два </a:t>
            </a:r>
          </a:p>
        </p:txBody>
      </p:sp>
    </p:spTree>
    <p:extLst>
      <p:ext uri="{BB962C8B-B14F-4D97-AF65-F5344CB8AC3E}">
        <p14:creationId xmlns:p14="http://schemas.microsoft.com/office/powerpoint/2010/main" val="2298890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мер ко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872493" y="966393"/>
            <a:ext cx="10982027" cy="2158336"/>
          </a:xfrm>
          <a:prstGeom prst="rect">
            <a:avLst/>
          </a:prstGeom>
        </p:spPr>
        <p:txBody>
          <a:bodyPr vert="horz" lIns="76480" tIns="38239" rIns="76480" bIns="38239" anchor="b" anchorCtr="0"/>
          <a:lstStyle>
            <a:lvl1pPr marL="0" indent="0">
              <a:spcBef>
                <a:spcPts val="0"/>
              </a:spcBef>
              <a:buNone/>
              <a:defRPr sz="20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Текст перед кодом. Код можно писать так: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979289" y="3243977"/>
            <a:ext cx="10889755" cy="3046069"/>
          </a:xfrm>
          <a:prstGeom prst="rect">
            <a:avLst/>
          </a:prstGeom>
          <a:solidFill>
            <a:srgbClr val="353535"/>
          </a:solidFill>
        </p:spPr>
        <p:txBody>
          <a:bodyPr vert="horz" lIns="212451" tIns="212451" rIns="212451" bIns="212451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Courier"/>
                <a:cs typeface="Courier"/>
              </a:defRPr>
            </a:lvl1pPr>
          </a:lstStyle>
          <a:p>
            <a:pPr algn="l"/>
            <a:r>
              <a:rPr lang="en-US" sz="2000" dirty="0" err="1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self.rsp.removeHeader</a:t>
            </a:r>
            <a:r>
              <a:rPr lang="en-US" sz="20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(</a:t>
            </a:r>
            <a:r>
              <a:rPr lang="en-US" sz="2000" dirty="0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"Transfer-Encoding"</a:t>
            </a:r>
            <a:r>
              <a:rPr lang="en-US" sz="20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);</a:t>
            </a:r>
            <a:endParaRPr lang="en-US" sz="2000" dirty="0" smtClean="0">
              <a:solidFill>
                <a:srgbClr val="A5C261"/>
              </a:solidFill>
              <a:latin typeface="Courier"/>
              <a:ea typeface="Arial" charset="0"/>
              <a:cs typeface="Monaco" charset="0"/>
              <a:sym typeface="Menlo Regular" charset="0"/>
            </a:endParaRPr>
          </a:p>
          <a:p>
            <a:pPr algn="l"/>
            <a:r>
              <a:rPr lang="en-US" sz="2000" dirty="0" err="1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self.rsp.setHeader</a:t>
            </a:r>
            <a:r>
              <a:rPr lang="en-US" sz="20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(</a:t>
            </a:r>
            <a:r>
              <a:rPr lang="en-US" sz="2000" dirty="0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"Content-Type"</a:t>
            </a:r>
            <a:r>
              <a:rPr lang="en-US" sz="20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,</a:t>
            </a:r>
            <a:r>
              <a:rPr lang="en-US" sz="2000" dirty="0" smtClean="0">
                <a:solidFill>
                  <a:srgbClr val="A5C261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 </a:t>
            </a:r>
            <a:r>
              <a:rPr lang="en-US" sz="2000" dirty="0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"application/</a:t>
            </a:r>
            <a:r>
              <a:rPr lang="en-US" sz="2000" dirty="0" err="1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json</a:t>
            </a:r>
            <a:r>
              <a:rPr lang="en-US" sz="2000" dirty="0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"</a:t>
            </a:r>
            <a:r>
              <a:rPr lang="en-US" sz="20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);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852047" y="299246"/>
            <a:ext cx="10956727" cy="667494"/>
          </a:xfrm>
          <a:prstGeom prst="rect">
            <a:avLst/>
          </a:prstGeom>
        </p:spPr>
        <p:txBody>
          <a:bodyPr vert="horz" lIns="76480" tIns="38239" rIns="76480" bIns="38239"/>
          <a:lstStyle>
            <a:lvl1pPr marL="0" indent="0">
              <a:spcBef>
                <a:spcPts val="0"/>
              </a:spcBef>
              <a:buNone/>
              <a:defRPr sz="42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4719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с горизонтальн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054328"/>
          </a:xfrm>
          <a:prstGeom prst="rect">
            <a:avLst/>
          </a:prstGeom>
        </p:spPr>
        <p:txBody>
          <a:bodyPr vert="horz" lIns="76480" tIns="38239" rIns="76480" bIns="38239" anchor="ctr" anchorCtr="1"/>
          <a:lstStyle>
            <a:lvl1pPr marL="0" indent="0" algn="l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Место для фотографии или иллюстрации.</a:t>
            </a:r>
            <a:r>
              <a:rPr lang="en-US" dirty="0" smtClean="0"/>
              <a:t> </a:t>
            </a:r>
            <a:r>
              <a:rPr lang="ru-RU" dirty="0" smtClean="0"/>
              <a:t>Следите за разрешением картинки: в данном случае оно должно быть 1024х</a:t>
            </a:r>
            <a:r>
              <a:rPr lang="en-US" dirty="0" smtClean="0"/>
              <a:t>678 (</a:t>
            </a:r>
            <a:r>
              <a:rPr lang="ru-RU" dirty="0" smtClean="0"/>
              <a:t>и это не опечатка</a:t>
            </a:r>
            <a:r>
              <a:rPr lang="en-US" dirty="0" smtClean="0"/>
              <a:t>)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054328"/>
            <a:ext cx="12192000" cy="803672"/>
          </a:xfrm>
          <a:prstGeom prst="rect">
            <a:avLst/>
          </a:prstGeom>
          <a:noFill/>
        </p:spPr>
        <p:txBody>
          <a:bodyPr vert="horz" lIns="76480" tIns="38239" rIns="76480" bIns="38239" anchor="ctr" anchorCtr="1"/>
          <a:lstStyle>
            <a:lvl1pPr marL="0" indent="0">
              <a:spcBef>
                <a:spcPts val="0"/>
              </a:spcBef>
              <a:buNone/>
              <a:defRPr sz="23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Подпись к рисунку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9036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852047" y="299246"/>
            <a:ext cx="10956727" cy="667494"/>
          </a:xfrm>
          <a:prstGeom prst="rect">
            <a:avLst/>
          </a:prstGeom>
        </p:spPr>
        <p:txBody>
          <a:bodyPr vert="horz" lIns="76480" tIns="38239" rIns="76480" bIns="38239"/>
          <a:lstStyle>
            <a:lvl1pPr marL="0" indent="0">
              <a:spcBef>
                <a:spcPts val="0"/>
              </a:spcBef>
              <a:buNone/>
              <a:defRPr sz="42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3589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919291" y="661217"/>
            <a:ext cx="10407036" cy="3260654"/>
          </a:xfrm>
          <a:prstGeom prst="rect">
            <a:avLst/>
          </a:prstGeom>
        </p:spPr>
        <p:txBody>
          <a:bodyPr vert="horz" lIns="76480" tIns="38239" rIns="76480" bIns="38239" anchor="b" anchorCtr="0"/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Цитата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925976" y="4323368"/>
            <a:ext cx="6707803" cy="350490"/>
          </a:xfrm>
          <a:prstGeom prst="rect">
            <a:avLst/>
          </a:prstGeom>
        </p:spPr>
        <p:txBody>
          <a:bodyPr vert="horz" lIns="76480" tIns="38239" rIns="76480" bIns="38239"/>
          <a:lstStyle>
            <a:lvl1pPr marL="0" indent="0">
              <a:spcBef>
                <a:spcPts val="0"/>
              </a:spcBef>
              <a:buNone/>
              <a:defRPr sz="20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Автор цитаты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2" hasCustomPrompt="1"/>
          </p:nvPr>
        </p:nvSpPr>
        <p:spPr>
          <a:xfrm>
            <a:off x="974899" y="5267637"/>
            <a:ext cx="1119188" cy="839391"/>
          </a:xfrm>
          <a:prstGeom prst="rect">
            <a:avLst/>
          </a:prstGeom>
        </p:spPr>
        <p:txBody>
          <a:bodyPr vert="horz" lIns="0" tIns="0" rIns="0" bIns="0" anchor="ctr" anchorCtr="1"/>
          <a:lstStyle>
            <a:lvl1pPr marL="0" indent="0" algn="ctr">
              <a:spcBef>
                <a:spcPts val="0"/>
              </a:spcBef>
              <a:buNone/>
              <a:defRPr sz="1700">
                <a:latin typeface="Arial"/>
                <a:cs typeface="Arial"/>
              </a:defRPr>
            </a:lvl1pPr>
          </a:lstStyle>
          <a:p>
            <a:r>
              <a:rPr lang="en-US" dirty="0" smtClean="0"/>
              <a:t>QR-</a:t>
            </a:r>
            <a:r>
              <a:rPr lang="ru-RU" dirty="0" smtClean="0"/>
              <a:t>код </a:t>
            </a:r>
            <a:r>
              <a:rPr lang="ru-RU" dirty="0" err="1" smtClean="0"/>
              <a:t>пруфлинк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1131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и скринш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41" y="-901898"/>
            <a:ext cx="6177855" cy="865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Рисунок 5"/>
          <p:cNvSpPr>
            <a:spLocks noGrp="1"/>
          </p:cNvSpPr>
          <p:nvPr>
            <p:ph type="pic" sz="quarter" idx="10" hasCustomPrompt="1"/>
          </p:nvPr>
        </p:nvSpPr>
        <p:spPr>
          <a:xfrm>
            <a:off x="1416849" y="808139"/>
            <a:ext cx="4691063" cy="5277445"/>
          </a:xfrm>
          <a:prstGeom prst="rect">
            <a:avLst/>
          </a:prstGeom>
        </p:spPr>
        <p:txBody>
          <a:bodyPr vert="horz" lIns="76480" tIns="38239" rIns="76480" bIns="38239" anchor="ctr" anchorCtr="1"/>
          <a:lstStyle>
            <a:lvl1pPr marL="0" indent="0" algn="ctr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Поместите сюда скриншот</a:t>
            </a:r>
            <a:endParaRPr lang="en-US" dirty="0" smtClean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6933543" y="656068"/>
            <a:ext cx="4438055" cy="5656957"/>
          </a:xfrm>
          <a:prstGeom prst="rect">
            <a:avLst/>
          </a:prstGeom>
        </p:spPr>
        <p:txBody>
          <a:bodyPr vert="horz" lIns="76480" tIns="38239" rIns="76480" bIns="38239" anchor="ctr" anchorCtr="0"/>
          <a:lstStyle>
            <a:lvl1pPr marL="0" indent="0">
              <a:spcBef>
                <a:spcPts val="1841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169918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274639"/>
            <a:ext cx="10515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78" y="1489102"/>
            <a:ext cx="5156201" cy="6413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5" indent="0">
              <a:buNone/>
              <a:defRPr sz="2000" b="1"/>
            </a:lvl2pPr>
            <a:lvl3pPr marL="913969" indent="0">
              <a:buNone/>
              <a:defRPr sz="1900" b="1"/>
            </a:lvl3pPr>
            <a:lvl4pPr marL="1370954" indent="0">
              <a:buNone/>
              <a:defRPr sz="1600" b="1"/>
            </a:lvl4pPr>
            <a:lvl5pPr marL="1827938" indent="0">
              <a:buNone/>
              <a:defRPr sz="1600" b="1"/>
            </a:lvl5pPr>
            <a:lvl6pPr marL="2284934" indent="0">
              <a:buNone/>
              <a:defRPr sz="1600" b="1"/>
            </a:lvl6pPr>
            <a:lvl7pPr marL="2741906" indent="0">
              <a:buNone/>
              <a:defRPr sz="1600" b="1"/>
            </a:lvl7pPr>
            <a:lvl8pPr marL="3198880" indent="0">
              <a:buNone/>
              <a:defRPr sz="1600" b="1"/>
            </a:lvl8pPr>
            <a:lvl9pPr marL="365585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78" y="2193929"/>
            <a:ext cx="5156201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9" y="1489102"/>
            <a:ext cx="5157787" cy="6413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5" indent="0">
              <a:buNone/>
              <a:defRPr sz="2000" b="1"/>
            </a:lvl2pPr>
            <a:lvl3pPr marL="913969" indent="0">
              <a:buNone/>
              <a:defRPr sz="1900" b="1"/>
            </a:lvl3pPr>
            <a:lvl4pPr marL="1370954" indent="0">
              <a:buNone/>
              <a:defRPr sz="1600" b="1"/>
            </a:lvl4pPr>
            <a:lvl5pPr marL="1827938" indent="0">
              <a:buNone/>
              <a:defRPr sz="1600" b="1"/>
            </a:lvl5pPr>
            <a:lvl6pPr marL="2284934" indent="0">
              <a:buNone/>
              <a:defRPr sz="1600" b="1"/>
            </a:lvl6pPr>
            <a:lvl7pPr marL="2741906" indent="0">
              <a:buNone/>
              <a:defRPr sz="1600" b="1"/>
            </a:lvl7pPr>
            <a:lvl8pPr marL="3198880" indent="0">
              <a:buNone/>
              <a:defRPr sz="1600" b="1"/>
            </a:lvl8pPr>
            <a:lvl9pPr marL="365585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9" y="2193929"/>
            <a:ext cx="5157787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B376-6977-4220-8A25-B94D237676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0DA2-E3B5-4A6E-8BFD-A4B8EEEA2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392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driod, W7 и скринш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2" hasCustomPrompt="1"/>
          </p:nvPr>
        </p:nvSpPr>
        <p:spPr>
          <a:xfrm>
            <a:off x="1012035" y="-383977"/>
            <a:ext cx="5514023" cy="7625953"/>
          </a:xfrm>
          <a:prstGeom prst="rect">
            <a:avLst/>
          </a:prstGeom>
        </p:spPr>
        <p:txBody>
          <a:bodyPr vert="horz" lIns="76480" tIns="38239" rIns="76480" bIns="38239" anchor="ctr" anchorCtr="1"/>
          <a:lstStyle>
            <a:lvl1pPr marL="0" indent="0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Поместите телефон сюда, вставьте скриншот на слайд и отправьте его назад. Совместите скриншот с экраном телефона.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6933543" y="656068"/>
            <a:ext cx="4438055" cy="5656957"/>
          </a:xfrm>
          <a:prstGeom prst="rect">
            <a:avLst/>
          </a:prstGeom>
        </p:spPr>
        <p:txBody>
          <a:bodyPr vert="horz" lIns="76480" tIns="38239" rIns="76480" bIns="38239" anchor="ctr" anchorCtr="0"/>
          <a:lstStyle>
            <a:lvl1pPr marL="0" indent="0">
              <a:spcBef>
                <a:spcPts val="1841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8513916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и вертикальный скринш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9867" y="536342"/>
            <a:ext cx="5631285" cy="578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Рисунок 5"/>
          <p:cNvSpPr>
            <a:spLocks noGrp="1"/>
          </p:cNvSpPr>
          <p:nvPr>
            <p:ph type="pic" sz="quarter" idx="10" hasCustomPrompt="1"/>
          </p:nvPr>
        </p:nvSpPr>
        <p:spPr>
          <a:xfrm>
            <a:off x="686163" y="1124158"/>
            <a:ext cx="4607719" cy="4608612"/>
          </a:xfrm>
          <a:prstGeom prst="rect">
            <a:avLst/>
          </a:prstGeom>
        </p:spPr>
        <p:txBody>
          <a:bodyPr vert="horz" lIns="76480" tIns="38239" rIns="76480" bIns="38239" anchor="ctr" anchorCtr="1"/>
          <a:lstStyle>
            <a:lvl1pPr marL="0" indent="0" algn="ctr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Поместите сюда скриншот</a:t>
            </a:r>
            <a:endParaRPr lang="en-US" dirty="0" smtClean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6443726" y="656068"/>
            <a:ext cx="5040865" cy="5656957"/>
          </a:xfrm>
          <a:prstGeom prst="rect">
            <a:avLst/>
          </a:prstGeom>
        </p:spPr>
        <p:txBody>
          <a:bodyPr vert="horz" lIns="76480" tIns="38239" rIns="76480" bIns="38239" anchor="ctr" anchorCtr="0"/>
          <a:lstStyle>
            <a:lvl1pPr marL="0" indent="0">
              <a:spcBef>
                <a:spcPts val="1841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5296518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и горизонтальный скринш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5"/>
          <p:cNvSpPr>
            <a:spLocks noGrp="1"/>
          </p:cNvSpPr>
          <p:nvPr>
            <p:ph type="pic" sz="quarter" idx="10" hasCustomPrompt="1"/>
          </p:nvPr>
        </p:nvSpPr>
        <p:spPr>
          <a:xfrm>
            <a:off x="2369359" y="1332310"/>
            <a:ext cx="7454860" cy="4192220"/>
          </a:xfrm>
          <a:prstGeom prst="rect">
            <a:avLst/>
          </a:prstGeom>
        </p:spPr>
        <p:txBody>
          <a:bodyPr vert="horz" lIns="76480" tIns="38239" rIns="76480" bIns="38239" anchor="ctr" anchorCtr="1"/>
          <a:lstStyle>
            <a:lvl1pPr marL="0" indent="0" algn="ctr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Поместите сюда скриншот</a:t>
            </a:r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862" y="796420"/>
            <a:ext cx="9108281" cy="526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1915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уле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515" y="2402091"/>
            <a:ext cx="6090047" cy="181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11192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улевой слайд,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yandex_eng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41" y="2126527"/>
            <a:ext cx="6383723" cy="207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0207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BE47A6E-093C-0D46-AFF5-991E81AB61F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13D99F53-7711-C64B-A76D-BBDE9A6BC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9922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BE47A6E-093C-0D46-AFF5-991E81AB61F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13D99F53-7711-C64B-A76D-BBDE9A6BC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320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63613" y="4406904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BE47A6E-093C-0D46-AFF5-991E81AB61F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13D99F53-7711-C64B-A76D-BBDE9A6BC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7977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BE47A6E-093C-0D46-AFF5-991E81AB61F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13D99F53-7711-C64B-A76D-BBDE9A6BC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850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7" y="1535113"/>
            <a:ext cx="538956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7" y="2174875"/>
            <a:ext cx="538956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BE47A6E-093C-0D46-AFF5-991E81AB61F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13D99F53-7711-C64B-A76D-BBDE9A6BC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341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B376-6977-4220-8A25-B94D237676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0DA2-E3B5-4A6E-8BFD-A4B8EEEA2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3224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BE47A6E-093C-0D46-AFF5-991E81AB61F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13D99F53-7711-C64B-A76D-BBDE9A6BC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2696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BE47A6E-093C-0D46-AFF5-991E81AB61F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13D99F53-7711-C64B-A76D-BBDE9A6BC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7049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6" y="273054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BE47A6E-093C-0D46-AFF5-991E81AB61F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13D99F53-7711-C64B-A76D-BBDE9A6BC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761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BE47A6E-093C-0D46-AFF5-991E81AB61F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13D99F53-7711-C64B-A76D-BBDE9A6BC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1094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BE47A6E-093C-0D46-AFF5-991E81AB61F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13D99F53-7711-C64B-A76D-BBDE9A6BC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4404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BE47A6E-093C-0D46-AFF5-991E81AB61F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13D99F53-7711-C64B-A76D-BBDE9A6BC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6424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,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89177" y="926683"/>
            <a:ext cx="4116585" cy="383977"/>
          </a:xfrm>
          <a:prstGeom prst="rect">
            <a:avLst/>
          </a:prstGeom>
        </p:spPr>
        <p:txBody>
          <a:bodyPr vert="horz" lIns="76471" tIns="38234" rIns="76471" bIns="38234"/>
          <a:lstStyle>
            <a:lvl1pPr marL="0" indent="0">
              <a:spcBef>
                <a:spcPts val="0"/>
              </a:spcBef>
              <a:buNone/>
              <a:defRPr sz="2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888877" y="1565098"/>
            <a:ext cx="4116585" cy="383977"/>
          </a:xfrm>
          <a:prstGeom prst="rect">
            <a:avLst/>
          </a:prstGeom>
        </p:spPr>
        <p:txBody>
          <a:bodyPr vert="horz" lIns="76471" tIns="38234" rIns="76471" bIns="38234"/>
          <a:lstStyle>
            <a:lvl1pPr marL="0" indent="0">
              <a:spcBef>
                <a:spcPts val="0"/>
              </a:spcBef>
              <a:buNone/>
              <a:defRPr sz="2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4887532" y="2598261"/>
            <a:ext cx="4116585" cy="383977"/>
          </a:xfrm>
          <a:prstGeom prst="rect">
            <a:avLst/>
          </a:prstGeom>
        </p:spPr>
        <p:txBody>
          <a:bodyPr vert="horz" lIns="76471" tIns="38234" rIns="76471" bIns="38234"/>
          <a:lstStyle>
            <a:lvl1pPr marL="0" indent="0">
              <a:spcBef>
                <a:spcPts val="0"/>
              </a:spcBef>
              <a:buNone/>
              <a:defRPr sz="2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Телефон</a:t>
            </a:r>
            <a:endParaRPr lang="ru-RU" dirty="0"/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4887532" y="2987693"/>
            <a:ext cx="4116585" cy="383977"/>
          </a:xfrm>
          <a:prstGeom prst="rect">
            <a:avLst/>
          </a:prstGeom>
        </p:spPr>
        <p:txBody>
          <a:bodyPr vert="horz" lIns="76471" tIns="38234" rIns="76471" bIns="38234"/>
          <a:lstStyle>
            <a:lvl1pPr marL="0" indent="0">
              <a:spcBef>
                <a:spcPts val="0"/>
              </a:spcBef>
              <a:buNone/>
              <a:defRPr sz="2200" u="none" baseline="0">
                <a:solidFill>
                  <a:srgbClr val="0080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example@yandex.ru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4887532" y="3371732"/>
            <a:ext cx="4116585" cy="786929"/>
          </a:xfrm>
          <a:prstGeom prst="rect">
            <a:avLst/>
          </a:prstGeom>
        </p:spPr>
        <p:txBody>
          <a:bodyPr vert="horz" lIns="76471" tIns="38234" rIns="76471" bIns="38234"/>
          <a:lstStyle>
            <a:lvl1pPr marL="0" indent="0">
              <a:buNone/>
              <a:defRPr sz="22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Дополнительная информация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828883" y="4959259"/>
            <a:ext cx="8176880" cy="1276945"/>
          </a:xfrm>
          <a:prstGeom prst="rect">
            <a:avLst/>
          </a:prstGeom>
        </p:spPr>
        <p:txBody>
          <a:bodyPr vert="horz" lIns="76471" tIns="38234" rIns="76471" bIns="38234"/>
          <a:lstStyle>
            <a:lvl1pPr marL="0" indent="0">
              <a:buNone/>
              <a:defRPr sz="96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Спасибо</a:t>
            </a:r>
            <a:endParaRPr lang="ru-RU" dirty="0"/>
          </a:p>
        </p:txBody>
      </p:sp>
      <p:sp>
        <p:nvSpPr>
          <p:cNvPr id="11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4887532" y="2205758"/>
            <a:ext cx="4116585" cy="383977"/>
          </a:xfrm>
          <a:prstGeom prst="rect">
            <a:avLst/>
          </a:prstGeom>
        </p:spPr>
        <p:txBody>
          <a:bodyPr vert="horz" lIns="76471" tIns="38234" rIns="76471" bIns="38234"/>
          <a:lstStyle>
            <a:lvl1pPr marL="0" indent="0">
              <a:spcBef>
                <a:spcPts val="0"/>
              </a:spcBef>
              <a:buNone/>
              <a:defRPr sz="2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Научная степень</a:t>
            </a:r>
            <a:endParaRPr lang="ru-RU" dirty="0"/>
          </a:p>
        </p:txBody>
      </p:sp>
      <p:pic>
        <p:nvPicPr>
          <p:cNvPr id="10" name="Изображение 9" descr="yandex_eng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52" y="644346"/>
            <a:ext cx="2978053" cy="96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752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89177" y="926683"/>
            <a:ext cx="4116585" cy="383977"/>
          </a:xfrm>
          <a:prstGeom prst="rect">
            <a:avLst/>
          </a:prstGeom>
        </p:spPr>
        <p:txBody>
          <a:bodyPr vert="horz" lIns="76471" tIns="38234" rIns="76471" bIns="38234"/>
          <a:lstStyle>
            <a:lvl1pPr marL="0" indent="0">
              <a:spcBef>
                <a:spcPts val="0"/>
              </a:spcBef>
              <a:buNone/>
              <a:defRPr sz="2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888877" y="1565098"/>
            <a:ext cx="4116585" cy="383977"/>
          </a:xfrm>
          <a:prstGeom prst="rect">
            <a:avLst/>
          </a:prstGeom>
        </p:spPr>
        <p:txBody>
          <a:bodyPr vert="horz" lIns="76471" tIns="38234" rIns="76471" bIns="38234"/>
          <a:lstStyle>
            <a:lvl1pPr marL="0" indent="0">
              <a:spcBef>
                <a:spcPts val="0"/>
              </a:spcBef>
              <a:buNone/>
              <a:defRPr sz="2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4887532" y="2598261"/>
            <a:ext cx="4116585" cy="383977"/>
          </a:xfrm>
          <a:prstGeom prst="rect">
            <a:avLst/>
          </a:prstGeom>
        </p:spPr>
        <p:txBody>
          <a:bodyPr vert="horz" lIns="76471" tIns="38234" rIns="76471" bIns="38234"/>
          <a:lstStyle>
            <a:lvl1pPr marL="0" indent="0">
              <a:spcBef>
                <a:spcPts val="0"/>
              </a:spcBef>
              <a:buNone/>
              <a:defRPr sz="2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Телефон</a:t>
            </a:r>
            <a:endParaRPr lang="ru-RU" dirty="0"/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4887532" y="2987693"/>
            <a:ext cx="4116585" cy="383977"/>
          </a:xfrm>
          <a:prstGeom prst="rect">
            <a:avLst/>
          </a:prstGeom>
        </p:spPr>
        <p:txBody>
          <a:bodyPr vert="horz" lIns="76471" tIns="38234" rIns="76471" bIns="38234"/>
          <a:lstStyle>
            <a:lvl1pPr marL="0" indent="0">
              <a:spcBef>
                <a:spcPts val="0"/>
              </a:spcBef>
              <a:buNone/>
              <a:defRPr sz="2200" u="none" baseline="0">
                <a:solidFill>
                  <a:srgbClr val="0080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example@yandex.ru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4887532" y="3371732"/>
            <a:ext cx="4116585" cy="786929"/>
          </a:xfrm>
          <a:prstGeom prst="rect">
            <a:avLst/>
          </a:prstGeom>
        </p:spPr>
        <p:txBody>
          <a:bodyPr vert="horz" lIns="76471" tIns="38234" rIns="76471" bIns="38234"/>
          <a:lstStyle>
            <a:lvl1pPr marL="0" indent="0">
              <a:buNone/>
              <a:defRPr sz="22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Дополнительная информация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828883" y="4959259"/>
            <a:ext cx="8175232" cy="1276945"/>
          </a:xfrm>
          <a:prstGeom prst="rect">
            <a:avLst/>
          </a:prstGeom>
        </p:spPr>
        <p:txBody>
          <a:bodyPr vert="horz" lIns="76471" tIns="38234" rIns="76471" bIns="38234"/>
          <a:lstStyle>
            <a:lvl1pPr marL="0" indent="0">
              <a:buNone/>
              <a:defRPr sz="96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Спасибо</a:t>
            </a:r>
            <a:endParaRPr lang="ru-RU" dirty="0"/>
          </a:p>
        </p:txBody>
      </p:sp>
      <p:sp>
        <p:nvSpPr>
          <p:cNvPr id="11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4887532" y="2205758"/>
            <a:ext cx="4116585" cy="383977"/>
          </a:xfrm>
          <a:prstGeom prst="rect">
            <a:avLst/>
          </a:prstGeom>
        </p:spPr>
        <p:txBody>
          <a:bodyPr vert="horz" lIns="76471" tIns="38234" rIns="76471" bIns="38234"/>
          <a:lstStyle>
            <a:lvl1pPr marL="0" indent="0">
              <a:spcBef>
                <a:spcPts val="0"/>
              </a:spcBef>
              <a:buNone/>
              <a:defRPr sz="2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Научная степень</a:t>
            </a:r>
            <a:endParaRPr lang="ru-RU" dirty="0"/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35" y="760140"/>
            <a:ext cx="287536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4250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уле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515" y="2402091"/>
            <a:ext cx="6090047" cy="181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667593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улевой слайд,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yandex_eng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41" y="2126527"/>
            <a:ext cx="6383723" cy="207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840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B376-6977-4220-8A25-B94D237676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0DA2-E3B5-4A6E-8BFD-A4B8EEEA2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87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аркет, Конту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527053" y="5798095"/>
            <a:ext cx="7131595" cy="404068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buNone/>
              <a:defRPr sz="23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517612" y="6134843"/>
            <a:ext cx="7033617" cy="383977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spcBef>
                <a:spcPts val="0"/>
              </a:spcBef>
              <a:buNone/>
              <a:defRPr sz="23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535074" y="2720207"/>
            <a:ext cx="7560471" cy="2379604"/>
          </a:xfrm>
          <a:prstGeom prst="rect">
            <a:avLst/>
          </a:prstGeom>
        </p:spPr>
        <p:txBody>
          <a:bodyPr vert="horz" lIns="76489" tIns="38244" rIns="76489" bIns="38244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9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4" name="Изображение 3" descr="Logo-Contour-Service-Large_1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75" y="631145"/>
            <a:ext cx="5170599" cy="151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61973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42EB2017-CB8D-6C45-9E36-3B6276EBE45F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F26D75FB-FA4A-4142-A663-6AA5A14F6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4411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42EB2017-CB8D-6C45-9E36-3B6276EBE45F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F26D75FB-FA4A-4142-A663-6AA5A14F6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4808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63613" y="4406904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42EB2017-CB8D-6C45-9E36-3B6276EBE45F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F26D75FB-FA4A-4142-A663-6AA5A14F6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8110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42EB2017-CB8D-6C45-9E36-3B6276EBE45F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F26D75FB-FA4A-4142-A663-6AA5A14F6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6546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7" y="1535113"/>
            <a:ext cx="538956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7" y="2174875"/>
            <a:ext cx="538956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42EB2017-CB8D-6C45-9E36-3B6276EBE45F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F26D75FB-FA4A-4142-A663-6AA5A14F6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0610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42EB2017-CB8D-6C45-9E36-3B6276EBE45F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F26D75FB-FA4A-4142-A663-6AA5A14F6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9206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42EB2017-CB8D-6C45-9E36-3B6276EBE45F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F26D75FB-FA4A-4142-A663-6AA5A14F6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3377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6" y="273054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42EB2017-CB8D-6C45-9E36-3B6276EBE45F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F26D75FB-FA4A-4142-A663-6AA5A14F6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3320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42EB2017-CB8D-6C45-9E36-3B6276EBE45F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F26D75FB-FA4A-4142-A663-6AA5A14F6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009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217" y="987453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101851"/>
            <a:ext cx="3932236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6975" indent="0">
              <a:buNone/>
              <a:defRPr sz="1500"/>
            </a:lvl2pPr>
            <a:lvl3pPr marL="913969" indent="0">
              <a:buNone/>
              <a:defRPr sz="1200"/>
            </a:lvl3pPr>
            <a:lvl4pPr marL="1370954" indent="0">
              <a:buNone/>
              <a:defRPr sz="1100"/>
            </a:lvl4pPr>
            <a:lvl5pPr marL="1827938" indent="0">
              <a:buNone/>
              <a:defRPr sz="1100"/>
            </a:lvl5pPr>
            <a:lvl6pPr marL="2284934" indent="0">
              <a:buNone/>
              <a:defRPr sz="1100"/>
            </a:lvl6pPr>
            <a:lvl7pPr marL="2741906" indent="0">
              <a:buNone/>
              <a:defRPr sz="1100"/>
            </a:lvl7pPr>
            <a:lvl8pPr marL="3198880" indent="0">
              <a:buNone/>
              <a:defRPr sz="1100"/>
            </a:lvl8pPr>
            <a:lvl9pPr marL="365585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B376-6977-4220-8A25-B94D237676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0DA2-E3B5-4A6E-8BFD-A4B8EEEA2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6206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42EB2017-CB8D-6C45-9E36-3B6276EBE45F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F26D75FB-FA4A-4142-A663-6AA5A14F6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4635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42EB2017-CB8D-6C45-9E36-3B6276EBE45F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F26D75FB-FA4A-4142-A663-6AA5A14F6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65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217" y="987453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75" indent="0">
              <a:buNone/>
              <a:defRPr sz="2800"/>
            </a:lvl2pPr>
            <a:lvl3pPr marL="913969" indent="0">
              <a:buNone/>
              <a:defRPr sz="2400"/>
            </a:lvl3pPr>
            <a:lvl4pPr marL="1370954" indent="0">
              <a:buNone/>
              <a:defRPr sz="2000"/>
            </a:lvl4pPr>
            <a:lvl5pPr marL="1827938" indent="0">
              <a:buNone/>
              <a:defRPr sz="2000"/>
            </a:lvl5pPr>
            <a:lvl6pPr marL="2284934" indent="0">
              <a:buNone/>
              <a:defRPr sz="2000"/>
            </a:lvl6pPr>
            <a:lvl7pPr marL="2741906" indent="0">
              <a:buNone/>
              <a:defRPr sz="2000"/>
            </a:lvl7pPr>
            <a:lvl8pPr marL="3198880" indent="0">
              <a:buNone/>
              <a:defRPr sz="2000"/>
            </a:lvl8pPr>
            <a:lvl9pPr marL="3655855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101851"/>
            <a:ext cx="3932236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6975" indent="0">
              <a:buNone/>
              <a:defRPr sz="1500"/>
            </a:lvl2pPr>
            <a:lvl3pPr marL="913969" indent="0">
              <a:buNone/>
              <a:defRPr sz="1200"/>
            </a:lvl3pPr>
            <a:lvl4pPr marL="1370954" indent="0">
              <a:buNone/>
              <a:defRPr sz="1100"/>
            </a:lvl4pPr>
            <a:lvl5pPr marL="1827938" indent="0">
              <a:buNone/>
              <a:defRPr sz="1100"/>
            </a:lvl5pPr>
            <a:lvl6pPr marL="2284934" indent="0">
              <a:buNone/>
              <a:defRPr sz="1100"/>
            </a:lvl6pPr>
            <a:lvl7pPr marL="2741906" indent="0">
              <a:buNone/>
              <a:defRPr sz="1100"/>
            </a:lvl7pPr>
            <a:lvl8pPr marL="3198880" indent="0">
              <a:buNone/>
              <a:defRPr sz="1100"/>
            </a:lvl8pPr>
            <a:lvl9pPr marL="365585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B376-6977-4220-8A25-B94D237676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0DA2-E3B5-4A6E-8BFD-A4B8EEEA2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175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4" y="365129"/>
            <a:ext cx="10515600" cy="1325563"/>
          </a:xfrm>
          <a:prstGeom prst="rect">
            <a:avLst/>
          </a:prstGeom>
        </p:spPr>
        <p:txBody>
          <a:bodyPr vert="horz" lIns="91402" tIns="45718" rIns="91402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9"/>
          </a:xfrm>
          <a:prstGeom prst="rect">
            <a:avLst/>
          </a:prstGeom>
        </p:spPr>
        <p:txBody>
          <a:bodyPr vert="horz" lIns="91402" tIns="45718" rIns="91402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26" y="6356356"/>
            <a:ext cx="3276601" cy="365125"/>
          </a:xfrm>
          <a:prstGeom prst="rect">
            <a:avLst/>
          </a:prstGeom>
        </p:spPr>
        <p:txBody>
          <a:bodyPr vert="horz" lIns="91402" tIns="45718" rIns="9140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3B376-6977-4220-8A25-B94D237676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4" y="6356356"/>
            <a:ext cx="2895600" cy="365125"/>
          </a:xfrm>
          <a:prstGeom prst="rect">
            <a:avLst/>
          </a:prstGeom>
        </p:spPr>
        <p:txBody>
          <a:bodyPr vert="horz" lIns="91402" tIns="45718" rIns="9140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26" y="6356356"/>
            <a:ext cx="3276601" cy="365125"/>
          </a:xfrm>
          <a:prstGeom prst="rect">
            <a:avLst/>
          </a:prstGeom>
        </p:spPr>
        <p:txBody>
          <a:bodyPr vert="horz" lIns="91402" tIns="45718" rIns="9140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80DA2-E3B5-4A6E-8BFD-A4B8EEEA2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70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defTabSz="91396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8" indent="-228498" algn="l" defTabSz="913969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94" indent="-228498" algn="l" defTabSz="913969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66" indent="-228498" algn="l" defTabSz="913969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40" indent="-228498" algn="l" defTabSz="913969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15" indent="-228498" algn="l" defTabSz="913969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09" indent="-228498" algn="l" defTabSz="913969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94" indent="-228498" algn="l" defTabSz="913969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378" indent="-228498" algn="l" defTabSz="913969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374" indent="-228498" algn="l" defTabSz="913969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5" algn="l" defTabSz="9139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69" algn="l" defTabSz="9139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4" algn="l" defTabSz="9139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38" algn="l" defTabSz="9139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34" algn="l" defTabSz="9139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06" algn="l" defTabSz="9139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80" algn="l" defTabSz="9139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55" algn="l" defTabSz="9139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53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75" r:id="rId5"/>
    <p:sldLayoutId id="2147483876" r:id="rId6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50902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01807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752702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003608" algn="ctr" rtl="0" eaLnBrk="1" fontAlgn="base" hangingPunct="1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0902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501807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752702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003608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ru-RU"/>
      </a:defPPr>
      <a:lvl1pPr marL="0" algn="l" defTabSz="25090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50902" algn="l" defTabSz="25090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501807" algn="l" defTabSz="25090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52702" algn="l" defTabSz="25090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03608" algn="l" defTabSz="25090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4505" algn="l" defTabSz="25090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505411" algn="l" defTabSz="25090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56315" algn="l" defTabSz="25090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2007211" algn="l" defTabSz="25090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4"/>
          <p:cNvSpPr>
            <a:spLocks/>
          </p:cNvSpPr>
          <p:nvPr/>
        </p:nvSpPr>
        <p:spPr bwMode="auto">
          <a:xfrm>
            <a:off x="-964406" y="-8930"/>
            <a:ext cx="12215812" cy="6875859"/>
          </a:xfrm>
          <a:prstGeom prst="rightArrow">
            <a:avLst>
              <a:gd name="adj1" fmla="val 100000"/>
              <a:gd name="adj2" fmla="val 28802"/>
            </a:avLst>
          </a:prstGeom>
          <a:noFill/>
          <a:ln w="12700" cap="flat">
            <a:solidFill>
              <a:srgbClr val="444444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36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10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  <p:sldLayoutId id="2147483849" r:id="rId18"/>
    <p:sldLayoutId id="2147483851" r:id="rId19"/>
    <p:sldLayoutId id="2147483874" r:id="rId20"/>
    <p:sldLayoutId id="2147483877" r:id="rId21"/>
    <p:sldLayoutId id="2147483878" r:id="rId22"/>
  </p:sldLayoutIdLst>
  <p:txStyles>
    <p:titleStyle>
      <a:lvl1pPr algn="ctr" defTabSz="382452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6843" indent="-286843" algn="l" defTabSz="38245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1492" indent="-239033" algn="l" defTabSz="382452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56138" indent="-191227" algn="l" defTabSz="38245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8591" indent="-191227" algn="l" defTabSz="382452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1044" indent="-191227" algn="l" defTabSz="382452" rtl="0" eaLnBrk="1" latinLnBrk="0" hangingPunct="1">
        <a:spcBef>
          <a:spcPct val="20000"/>
        </a:spcBef>
        <a:buFont typeface="Arial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503" indent="-191227" algn="l" defTabSz="382452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85953" indent="-191227" algn="l" defTabSz="382452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68412" indent="-191227" algn="l" defTabSz="382452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50859" indent="-191227" algn="l" defTabSz="382452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824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452" algn="l" defTabSz="3824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4908" algn="l" defTabSz="3824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360" algn="l" defTabSz="3824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9817" algn="l" defTabSz="3824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2271" algn="l" defTabSz="3824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4725" algn="l" defTabSz="3824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7181" algn="l" defTabSz="3824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59637" algn="l" defTabSz="3824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>
            <a:spLocks/>
          </p:cNvSpPr>
          <p:nvPr/>
        </p:nvSpPr>
        <p:spPr bwMode="auto">
          <a:xfrm>
            <a:off x="-59530" y="6286500"/>
            <a:ext cx="476251" cy="357188"/>
          </a:xfrm>
          <a:prstGeom prst="rightArrow">
            <a:avLst>
              <a:gd name="adj1" fmla="val 100000"/>
              <a:gd name="adj2" fmla="val 34005"/>
            </a:avLst>
          </a:prstGeom>
          <a:solidFill>
            <a:schemeClr val="bg1"/>
          </a:solidFill>
          <a:ln w="12700" cap="flat">
            <a:solidFill>
              <a:srgbClr val="80808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36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4014" y="6351386"/>
            <a:ext cx="217289" cy="25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76480" tIns="38239" rIns="76480" bIns="38239"/>
          <a:lstStyle>
            <a:lvl1pPr algn="l"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6920D7D2-6446-914D-974B-EF68E8B45FF6}" type="slidenum">
              <a:rPr lang="en-US">
                <a:solidFill>
                  <a:prstClr val="black"/>
                </a:solidFill>
                <a:latin typeface="Arial"/>
                <a:cs typeface="Arial"/>
                <a:sym typeface="Textbook New" charset="0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/>
              <a:cs typeface="Arial"/>
              <a:sym typeface="Textbook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00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</p:sldLayoutIdLst>
  <p:txStyles>
    <p:titleStyle>
      <a:lvl1pPr algn="ctr" defTabSz="382406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6809" indent="-286809" algn="l" defTabSz="38240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1417" indent="-239005" algn="l" defTabSz="382406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56023" indent="-191204" algn="l" defTabSz="38240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8431" indent="-191204" algn="l" defTabSz="382406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38" indent="-191204" algn="l" defTabSz="382406" rtl="0" eaLnBrk="1" latinLnBrk="0" hangingPunct="1">
        <a:spcBef>
          <a:spcPct val="20000"/>
        </a:spcBef>
        <a:buFont typeface="Arial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251" indent="-191204" algn="l" defTabSz="38240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85655" indent="-191204" algn="l" defTabSz="38240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68068" indent="-191204" algn="l" defTabSz="38240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50469" indent="-191204" algn="l" defTabSz="38240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824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406" algn="l" defTabSz="3824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4816" algn="l" defTabSz="3824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222" algn="l" defTabSz="3824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9633" algn="l" defTabSz="3824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2042" algn="l" defTabSz="3824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4450" algn="l" defTabSz="3824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6860" algn="l" defTabSz="3824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59270" algn="l" defTabSz="3824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/>
          <p:cNvSpPr txBox="1">
            <a:spLocks/>
          </p:cNvSpPr>
          <p:nvPr/>
        </p:nvSpPr>
        <p:spPr>
          <a:xfrm>
            <a:off x="852047" y="299246"/>
            <a:ext cx="10956727" cy="667494"/>
          </a:xfrm>
          <a:prstGeom prst="rect">
            <a:avLst/>
          </a:prstGeom>
        </p:spPr>
        <p:txBody>
          <a:bodyPr vert="horz" lIns="76480" tIns="38239" rIns="76480" bIns="38239"/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4200" kern="1200" baseline="0">
                <a:solidFill>
                  <a:srgbClr val="80808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Заголовок (не длинней одной строки)</a:t>
            </a:r>
            <a:endParaRPr lang="ru-RU" dirty="0"/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534818" y="1254621"/>
            <a:ext cx="10956727" cy="5024108"/>
          </a:xfrm>
          <a:prstGeom prst="rect">
            <a:avLst/>
          </a:prstGeom>
        </p:spPr>
        <p:txBody>
          <a:bodyPr vert="horz" lIns="76480" tIns="38239" rIns="76480" bIns="38239" anchor="ctr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36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31127" indent="-265556" algn="l" defTabSz="457200" rtl="0" eaLnBrk="1" latinLnBrk="0" hangingPunct="1">
              <a:spcBef>
                <a:spcPts val="0"/>
              </a:spcBef>
              <a:buClr>
                <a:schemeClr val="tx1"/>
              </a:buClr>
              <a:buFont typeface="Arial"/>
              <a:buChar char="–"/>
              <a:defRPr sz="22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Уровень один</a:t>
            </a:r>
            <a:endParaRPr lang="en-US" smtClean="0"/>
          </a:p>
          <a:p>
            <a:pPr lvl="1"/>
            <a:r>
              <a:rPr lang="ru-RU" smtClean="0"/>
              <a:t>Уровень два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5023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>
            <a:spLocks/>
          </p:cNvSpPr>
          <p:nvPr/>
        </p:nvSpPr>
        <p:spPr bwMode="auto">
          <a:xfrm>
            <a:off x="-964406" y="-17847"/>
            <a:ext cx="12215812" cy="6875859"/>
          </a:xfrm>
          <a:prstGeom prst="rightArrow">
            <a:avLst>
              <a:gd name="adj1" fmla="val 100000"/>
              <a:gd name="adj2" fmla="val 28802"/>
            </a:avLst>
          </a:prstGeom>
          <a:noFill/>
          <a:ln w="12700" cap="flat">
            <a:solidFill>
              <a:srgbClr val="444444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36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12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</p:sldLayoutIdLst>
  <p:txStyles>
    <p:titleStyle>
      <a:lvl1pPr algn="ctr" defTabSz="382360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6775" indent="-286775" algn="l" defTabSz="38236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1343" indent="-238976" algn="l" defTabSz="382360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55908" indent="-191181" algn="l" defTabSz="38236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8271" indent="-191181" algn="l" defTabSz="38236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632" indent="-191181" algn="l" defTabSz="382360" rtl="0" eaLnBrk="1" latinLnBrk="0" hangingPunct="1">
        <a:spcBef>
          <a:spcPct val="20000"/>
        </a:spcBef>
        <a:buFont typeface="Arial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2999" indent="-191181" algn="l" defTabSz="382360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85357" indent="-191181" algn="l" defTabSz="382360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67724" indent="-191181" algn="l" defTabSz="382360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50079" indent="-191181" algn="l" defTabSz="382360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82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360" algn="l" defTabSz="382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4724" algn="l" defTabSz="382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084" algn="l" defTabSz="382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9450" algn="l" defTabSz="382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1813" algn="l" defTabSz="382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4175" algn="l" defTabSz="382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6539" algn="l" defTabSz="382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58904" algn="l" defTabSz="382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/>
          <p:cNvSpPr txBox="1">
            <a:spLocks/>
          </p:cNvSpPr>
          <p:nvPr/>
        </p:nvSpPr>
        <p:spPr>
          <a:xfrm>
            <a:off x="852047" y="299246"/>
            <a:ext cx="10956727" cy="667494"/>
          </a:xfrm>
          <a:prstGeom prst="rect">
            <a:avLst/>
          </a:prstGeom>
        </p:spPr>
        <p:txBody>
          <a:bodyPr vert="horz" lIns="76480" tIns="38239" rIns="76480" bIns="38239"/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4200" kern="1200" baseline="0">
                <a:solidFill>
                  <a:srgbClr val="80808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Заголовок (не длинней одной строки)</a:t>
            </a:r>
            <a:endParaRPr lang="ru-RU" dirty="0"/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534818" y="1254621"/>
            <a:ext cx="10956727" cy="5024108"/>
          </a:xfrm>
          <a:prstGeom prst="rect">
            <a:avLst/>
          </a:prstGeom>
        </p:spPr>
        <p:txBody>
          <a:bodyPr vert="horz" lIns="76480" tIns="38239" rIns="76480" bIns="38239" anchor="ctr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36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31127" indent="-265556" algn="l" defTabSz="457200" rtl="0" eaLnBrk="1" latinLnBrk="0" hangingPunct="1">
              <a:spcBef>
                <a:spcPts val="0"/>
              </a:spcBef>
              <a:buClr>
                <a:schemeClr val="tx1"/>
              </a:buClr>
              <a:buFont typeface="Arial"/>
              <a:buChar char="–"/>
              <a:defRPr sz="22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Уровень один</a:t>
            </a:r>
            <a:endParaRPr lang="en-US" smtClean="0"/>
          </a:p>
          <a:p>
            <a:pPr lvl="1"/>
            <a:r>
              <a:rPr lang="ru-RU" smtClean="0"/>
              <a:t>Уровень два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7758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construct.ru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hyperlink" Target="http://8800.pro/" TargetMode="External"/><Relationship Id="rId4" Type="http://schemas.openxmlformats.org/officeDocument/2006/relationships/hyperlink" Target="mailto:office@itconstruct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______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12191999" cy="728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403495" y="2009775"/>
            <a:ext cx="9388683" cy="2114549"/>
          </a:xfrm>
          <a:prstGeom prst="rect">
            <a:avLst/>
          </a:prstGeom>
          <a:solidFill>
            <a:srgbClr val="F1F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18" rIns="91402" bIns="45718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495" y="2918102"/>
            <a:ext cx="9373025" cy="954103"/>
          </a:xfrm>
          <a:prstGeom prst="rect">
            <a:avLst/>
          </a:prstGeom>
        </p:spPr>
        <p:txBody>
          <a:bodyPr wrap="square" lIns="91402" tIns="45718" rIns="91402" bIns="45718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cs typeface="Arial"/>
              </a:rPr>
              <a:t>Вся правда о вас и вашем интернет-магазине </a:t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  <a:cs typeface="Arial"/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cs typeface="Arial"/>
              </a:rPr>
              <a:t>через 2 месяца после запуска</a:t>
            </a:r>
            <a:endParaRPr lang="ru-RU" sz="2800" b="1" dirty="0">
              <a:solidFill>
                <a:schemeClr val="bg2">
                  <a:lumMod val="25000"/>
                </a:schemeClr>
              </a:solidFill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53486" y="4124325"/>
            <a:ext cx="4657089" cy="676276"/>
          </a:xfrm>
          <a:prstGeom prst="rect">
            <a:avLst/>
          </a:prstGeom>
          <a:solidFill>
            <a:srgbClr val="C7E9FA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18" rIns="91402" bIns="45718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82262" y="4184155"/>
            <a:ext cx="3999537" cy="492438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B3838"/>
                </a:solidFill>
                <a:cs typeface="Arial"/>
              </a:rPr>
              <a:t>Андрей </a:t>
            </a:r>
            <a:r>
              <a:rPr lang="ru-RU" sz="1600" b="1" dirty="0" smtClean="0">
                <a:solidFill>
                  <a:srgbClr val="3B3838"/>
                </a:solidFill>
                <a:cs typeface="Arial"/>
              </a:rPr>
              <a:t>Епанчинцев</a:t>
            </a:r>
            <a:r>
              <a:rPr lang="en-US" sz="1600" b="1" dirty="0" smtClean="0">
                <a:solidFill>
                  <a:srgbClr val="3B3838"/>
                </a:solidFill>
                <a:cs typeface="Arial"/>
              </a:rPr>
              <a:t/>
            </a:r>
            <a:br>
              <a:rPr lang="en-US" sz="1600" b="1" dirty="0" smtClean="0">
                <a:solidFill>
                  <a:srgbClr val="3B3838"/>
                </a:solidFill>
                <a:cs typeface="Arial"/>
              </a:rPr>
            </a:br>
            <a:r>
              <a:rPr lang="en-US" sz="1000" dirty="0" smtClean="0">
                <a:solidFill>
                  <a:schemeClr val="bg2">
                    <a:lumMod val="50000"/>
                  </a:schemeClr>
                </a:solidFill>
                <a:cs typeface="Arial"/>
              </a:rPr>
              <a:t>ITConstruct</a:t>
            </a:r>
            <a:endParaRPr lang="ru-RU" sz="1000" dirty="0">
              <a:solidFill>
                <a:schemeClr val="bg2">
                  <a:lumMod val="50000"/>
                </a:schemeClr>
              </a:solidFill>
              <a:cs typeface="Arial"/>
            </a:endParaRPr>
          </a:p>
        </p:txBody>
      </p:sp>
      <p:pic>
        <p:nvPicPr>
          <p:cNvPr id="1028" name="Picture 4" descr="C:\Users\filippov\Desktop\shad.pn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486" y="4124325"/>
            <a:ext cx="46584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11324" y="2250454"/>
            <a:ext cx="9373025" cy="338550"/>
          </a:xfrm>
          <a:prstGeom prst="rect">
            <a:avLst/>
          </a:prstGeom>
        </p:spPr>
        <p:txBody>
          <a:bodyPr wrap="square" lIns="91402" tIns="45718" rIns="91402" bIns="45718">
            <a:spAutoFit/>
          </a:bodyPr>
          <a:lstStyle/>
          <a:p>
            <a:pPr algn="ctr"/>
            <a:r>
              <a:rPr lang="ru-RU" sz="1600" b="1" dirty="0"/>
              <a:t>Выход на рынок e-</a:t>
            </a:r>
            <a:r>
              <a:rPr lang="ru-RU" sz="1600" b="1" dirty="0"/>
              <a:t>commerce</a:t>
            </a:r>
            <a:r>
              <a:rPr lang="ru-RU" sz="1600" b="1" dirty="0"/>
              <a:t>. Быстрый старт к </a:t>
            </a:r>
            <a:r>
              <a:rPr lang="ru-RU" sz="1600" b="1" dirty="0" smtClean="0"/>
              <a:t>успеху</a:t>
            </a:r>
            <a:endParaRPr lang="ru-RU" sz="1600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194727" y="2790825"/>
            <a:ext cx="1806218" cy="0"/>
          </a:xfrm>
          <a:prstGeom prst="line">
            <a:avLst/>
          </a:prstGeom>
          <a:ln w="25400">
            <a:solidFill>
              <a:srgbClr val="DA1A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643" y="2250453"/>
            <a:ext cx="1064368" cy="44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0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97215" y="1611179"/>
            <a:ext cx="6228494" cy="3785648"/>
          </a:xfrm>
          <a:prstGeom prst="rect">
            <a:avLst/>
          </a:prstGeom>
        </p:spPr>
        <p:txBody>
          <a:bodyPr wrap="square" lIns="91408" tIns="45718" rIns="91408" bIns="45718">
            <a:spAutoFit/>
          </a:bodyPr>
          <a:lstStyle/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Повышаем средний чек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Повышаем 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маржинальность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Применяем персональные рекомендации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…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671203" lvl="1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86963" y="5999543"/>
            <a:ext cx="6538746" cy="501271"/>
            <a:chOff x="486963" y="5999543"/>
            <a:chExt cx="6538746" cy="501271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589891" y="5999543"/>
              <a:ext cx="63513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>
            <a:xfrm>
              <a:off x="486963" y="6118726"/>
              <a:ext cx="6538746" cy="382088"/>
            </a:xfrm>
            <a:prstGeom prst="rect">
              <a:avLst/>
            </a:prstGeom>
          </p:spPr>
          <p:txBody>
            <a:bodyPr wrap="square" lIns="91408" tIns="45718" rIns="91408" bIns="45718">
              <a:spAutoFit/>
            </a:bodyPr>
            <a:lstStyle/>
            <a:p>
              <a:pPr>
                <a:lnSpc>
                  <a:spcPct val="150000"/>
                </a:lnSpc>
                <a:buClr>
                  <a:srgbClr val="0FADDD"/>
                </a:buClr>
              </a:pP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/>
                  <a:cs typeface="Calibri"/>
                </a:rPr>
                <a:t>Вся правда о вас и вашем интернет-магазине через 2 месяца после запуска</a:t>
              </a:r>
            </a:p>
          </p:txBody>
        </p:sp>
      </p:grp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86963" y="180256"/>
            <a:ext cx="5799538" cy="1077044"/>
          </a:xfrm>
          <a:prstGeom prst="rect">
            <a:avLst/>
          </a:prstGeom>
        </p:spPr>
        <p:txBody>
          <a:bodyPr vert="horz" lIns="121909" tIns="60954" rIns="121909" bIns="60954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800" b="1" dirty="0" smtClean="0">
                <a:latin typeface="+mn-lt"/>
              </a:rPr>
              <a:t>Примеры</a:t>
            </a:r>
          </a:p>
          <a:p>
            <a:pPr algn="l"/>
            <a:r>
              <a:rPr lang="ru-RU" sz="3800" b="1" dirty="0" smtClean="0">
                <a:solidFill>
                  <a:srgbClr val="0FADDD"/>
                </a:solidFill>
                <a:latin typeface="+mn-lt"/>
              </a:rPr>
              <a:t>Работаем с ассортиментом</a:t>
            </a:r>
            <a:endParaRPr lang="en-US" sz="3800" b="1" dirty="0">
              <a:solidFill>
                <a:srgbClr val="0FADDD"/>
              </a:solidFill>
              <a:latin typeface="+mn-lt"/>
              <a:cs typeface="Calibri"/>
            </a:endParaRPr>
          </a:p>
        </p:txBody>
      </p:sp>
      <p:pic>
        <p:nvPicPr>
          <p:cNvPr id="8194" name="Picture 2" descr="http://www.whitenationnetwork.com/paper/wp-content/uploads/2013/05/foodpric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709" y="3600"/>
            <a:ext cx="5557622" cy="68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53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97215" y="1611179"/>
            <a:ext cx="6228494" cy="4247313"/>
          </a:xfrm>
          <a:prstGeom prst="rect">
            <a:avLst/>
          </a:prstGeom>
        </p:spPr>
        <p:txBody>
          <a:bodyPr wrap="square" lIns="91408" tIns="45718" rIns="91408" bIns="45718">
            <a:spAutoFit/>
          </a:bodyPr>
          <a:lstStyle/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Воронка продаж (пример):</a:t>
            </a:r>
          </a:p>
          <a:p>
            <a:pPr marL="671203" lvl="1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100 посетителей – 3 звонка + 1 заказ</a:t>
            </a:r>
          </a:p>
          <a:p>
            <a:pPr marL="671203" lvl="1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5 звонков – 1 заказ</a:t>
            </a:r>
          </a:p>
          <a:p>
            <a:pPr marL="671203" lvl="1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Каждый второй заказ выкупают</a:t>
            </a:r>
          </a:p>
          <a:p>
            <a:pPr marL="671203" lvl="1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Как увеличить оборот?</a:t>
            </a:r>
          </a:p>
          <a:p>
            <a:pPr marL="671203" lvl="1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Больше посетителей!</a:t>
            </a:r>
          </a:p>
          <a:p>
            <a:pPr marL="671203" lvl="1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и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ли больше конверсию в заказы</a:t>
            </a:r>
          </a:p>
          <a:p>
            <a:pPr marL="671203" lvl="1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или увеличить средний чек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486963" y="5999543"/>
            <a:ext cx="6538746" cy="501271"/>
            <a:chOff x="486963" y="5999543"/>
            <a:chExt cx="6538746" cy="501271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589891" y="5999543"/>
              <a:ext cx="63513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>
            <a:xfrm>
              <a:off x="486963" y="6118726"/>
              <a:ext cx="6538746" cy="382088"/>
            </a:xfrm>
            <a:prstGeom prst="rect">
              <a:avLst/>
            </a:prstGeom>
          </p:spPr>
          <p:txBody>
            <a:bodyPr wrap="square" lIns="91408" tIns="45718" rIns="91408" bIns="45718">
              <a:spAutoFit/>
            </a:bodyPr>
            <a:lstStyle/>
            <a:p>
              <a:pPr>
                <a:lnSpc>
                  <a:spcPct val="150000"/>
                </a:lnSpc>
                <a:buClr>
                  <a:srgbClr val="0FADDD"/>
                </a:buClr>
              </a:pP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/>
                  <a:cs typeface="Calibri"/>
                </a:rPr>
                <a:t>Вся правда о вас и вашем интернет-магазине через 2 месяца после запуска</a:t>
              </a:r>
            </a:p>
          </p:txBody>
        </p:sp>
      </p:grp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86963" y="180256"/>
            <a:ext cx="5799538" cy="1077044"/>
          </a:xfrm>
          <a:prstGeom prst="rect">
            <a:avLst/>
          </a:prstGeom>
        </p:spPr>
        <p:txBody>
          <a:bodyPr vert="horz" lIns="121909" tIns="60954" rIns="121909" bIns="60954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800" b="1" dirty="0" smtClean="0">
                <a:latin typeface="+mn-lt"/>
              </a:rPr>
              <a:t>Примеры</a:t>
            </a:r>
          </a:p>
          <a:p>
            <a:pPr algn="l"/>
            <a:r>
              <a:rPr lang="ru-RU" sz="3800" b="1" dirty="0" smtClean="0">
                <a:solidFill>
                  <a:srgbClr val="0FADDD"/>
                </a:solidFill>
                <a:latin typeface="+mn-lt"/>
              </a:rPr>
              <a:t>Повышаем конверсию</a:t>
            </a:r>
            <a:endParaRPr lang="en-US" sz="3800" b="1" dirty="0">
              <a:solidFill>
                <a:srgbClr val="0FADDD"/>
              </a:solidFill>
              <a:latin typeface="+mn-lt"/>
              <a:cs typeface="Calibri"/>
            </a:endParaRPr>
          </a:p>
        </p:txBody>
      </p:sp>
      <p:pic>
        <p:nvPicPr>
          <p:cNvPr id="9218" name="Picture 2" descr="https://iw.trustedchoice.com/cap-iw-cms/posts/87/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-5306"/>
            <a:ext cx="4286250" cy="631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53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97215" y="1611179"/>
            <a:ext cx="6228494" cy="3785648"/>
          </a:xfrm>
          <a:prstGeom prst="rect">
            <a:avLst/>
          </a:prstGeom>
        </p:spPr>
        <p:txBody>
          <a:bodyPr wrap="square" lIns="91408" tIns="45718" rIns="91408" bIns="45718">
            <a:spAutoFit/>
          </a:bodyPr>
          <a:lstStyle/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Что входит в ваши переменные издержки?</a:t>
            </a:r>
          </a:p>
          <a:p>
            <a:pPr marL="671203" lvl="1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Считаем на каждый заказ (в среднем)</a:t>
            </a:r>
          </a:p>
          <a:p>
            <a:pPr marL="1128197" lvl="2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Доста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в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ка</a:t>
            </a:r>
          </a:p>
          <a:p>
            <a:pPr marL="1128197" lvl="2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Возврат</a:t>
            </a:r>
          </a:p>
          <a:p>
            <a:pPr marL="1128197" lvl="2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Комиссия платежной системы</a:t>
            </a:r>
          </a:p>
          <a:p>
            <a:pPr marL="1128197" lvl="2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…</a:t>
            </a:r>
          </a:p>
          <a:p>
            <a:pPr marL="671203" lvl="1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Смотрим, где улучшить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Почитайте что такое «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unit-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экономика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»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86963" y="5999543"/>
            <a:ext cx="6538746" cy="501271"/>
            <a:chOff x="486963" y="5999543"/>
            <a:chExt cx="6538746" cy="501271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589891" y="5999543"/>
              <a:ext cx="63513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>
            <a:xfrm>
              <a:off x="486963" y="6118726"/>
              <a:ext cx="6538746" cy="382088"/>
            </a:xfrm>
            <a:prstGeom prst="rect">
              <a:avLst/>
            </a:prstGeom>
          </p:spPr>
          <p:txBody>
            <a:bodyPr wrap="square" lIns="91408" tIns="45718" rIns="91408" bIns="45718">
              <a:spAutoFit/>
            </a:bodyPr>
            <a:lstStyle/>
            <a:p>
              <a:pPr>
                <a:lnSpc>
                  <a:spcPct val="150000"/>
                </a:lnSpc>
                <a:buClr>
                  <a:srgbClr val="0FADDD"/>
                </a:buClr>
              </a:pP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/>
                  <a:cs typeface="Calibri"/>
                </a:rPr>
                <a:t>Вся правда о вас и вашем интернет-магазине через 2 месяца после запуска</a:t>
              </a:r>
            </a:p>
          </p:txBody>
        </p:sp>
      </p:grp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86963" y="180256"/>
            <a:ext cx="5799538" cy="1077044"/>
          </a:xfrm>
          <a:prstGeom prst="rect">
            <a:avLst/>
          </a:prstGeom>
        </p:spPr>
        <p:txBody>
          <a:bodyPr vert="horz" lIns="121909" tIns="60954" rIns="121909" bIns="60954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800" b="1" dirty="0" smtClean="0">
                <a:latin typeface="+mn-lt"/>
              </a:rPr>
              <a:t>Примеры</a:t>
            </a:r>
          </a:p>
          <a:p>
            <a:pPr algn="l"/>
            <a:r>
              <a:rPr lang="ru-RU" sz="3800" b="1" dirty="0" smtClean="0">
                <a:solidFill>
                  <a:srgbClr val="0FADDD"/>
                </a:solidFill>
                <a:latin typeface="+mn-lt"/>
              </a:rPr>
              <a:t>Считаем затраты</a:t>
            </a:r>
            <a:endParaRPr lang="en-US" sz="3800" b="1" dirty="0">
              <a:solidFill>
                <a:srgbClr val="0FADDD"/>
              </a:solidFill>
              <a:latin typeface="+mn-lt"/>
              <a:cs typeface="Calibri"/>
            </a:endParaRPr>
          </a:p>
        </p:txBody>
      </p:sp>
      <p:pic>
        <p:nvPicPr>
          <p:cNvPr id="10242" name="Picture 2" descr="http://www.rapidrs.co.uk/images/oth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904" y="0"/>
            <a:ext cx="5092096" cy="686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80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97215" y="1611179"/>
            <a:ext cx="6228494" cy="1477323"/>
          </a:xfrm>
          <a:prstGeom prst="rect">
            <a:avLst/>
          </a:prstGeom>
        </p:spPr>
        <p:txBody>
          <a:bodyPr wrap="square" lIns="91408" tIns="45718" rIns="91408" bIns="45718">
            <a:spAutoFit/>
          </a:bodyPr>
          <a:lstStyle/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Возьмите готовое 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Попробуйте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Придите с понятными бизнес-задачами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486963" y="5999543"/>
            <a:ext cx="6538746" cy="501271"/>
            <a:chOff x="486963" y="5999543"/>
            <a:chExt cx="6538746" cy="501271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589891" y="5999543"/>
              <a:ext cx="63513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>
            <a:xfrm>
              <a:off x="486963" y="6118726"/>
              <a:ext cx="6538746" cy="382088"/>
            </a:xfrm>
            <a:prstGeom prst="rect">
              <a:avLst/>
            </a:prstGeom>
          </p:spPr>
          <p:txBody>
            <a:bodyPr wrap="square" lIns="91408" tIns="45718" rIns="91408" bIns="45718">
              <a:spAutoFit/>
            </a:bodyPr>
            <a:lstStyle/>
            <a:p>
              <a:pPr>
                <a:lnSpc>
                  <a:spcPct val="150000"/>
                </a:lnSpc>
                <a:buClr>
                  <a:srgbClr val="0FADDD"/>
                </a:buClr>
              </a:pP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/>
                  <a:cs typeface="Calibri"/>
                </a:rPr>
                <a:t>Вся правда о вас и вашем интернет-магазине через 2 месяца после запуска</a:t>
              </a:r>
            </a:p>
          </p:txBody>
        </p:sp>
      </p:grp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86963" y="180256"/>
            <a:ext cx="5799538" cy="1077044"/>
          </a:xfrm>
          <a:prstGeom prst="rect">
            <a:avLst/>
          </a:prstGeom>
        </p:spPr>
        <p:txBody>
          <a:bodyPr vert="horz" lIns="121909" tIns="60954" rIns="121909" bIns="60954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800" b="1" dirty="0" smtClean="0">
                <a:latin typeface="+mn-lt"/>
              </a:rPr>
              <a:t>Примеры</a:t>
            </a:r>
          </a:p>
          <a:p>
            <a:pPr algn="l"/>
            <a:r>
              <a:rPr lang="ru-RU" sz="3800" b="1" dirty="0" smtClean="0">
                <a:solidFill>
                  <a:srgbClr val="0FADDD"/>
                </a:solidFill>
                <a:latin typeface="+mn-lt"/>
              </a:rPr>
              <a:t>Копируй и постепенно улучшай</a:t>
            </a:r>
            <a:endParaRPr lang="en-US" sz="3800" b="1" dirty="0">
              <a:solidFill>
                <a:srgbClr val="0FADDD"/>
              </a:solidFill>
              <a:latin typeface="+mn-lt"/>
              <a:cs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052882"/>
            <a:ext cx="5029200" cy="29908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0"/>
            <a:ext cx="5029200" cy="30099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533900"/>
            <a:ext cx="50292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8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97215" y="1611179"/>
            <a:ext cx="6228494" cy="1938988"/>
          </a:xfrm>
          <a:prstGeom prst="rect">
            <a:avLst/>
          </a:prstGeom>
        </p:spPr>
        <p:txBody>
          <a:bodyPr wrap="square" lIns="91408" tIns="45718" rIns="91408" bIns="45718">
            <a:spAutoFit/>
          </a:bodyPr>
          <a:lstStyle/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Предлагаем лучшие проверенные решения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Можем помочь советом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Настроены на долгосрочное сотрудничество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86963" y="5999543"/>
            <a:ext cx="6538746" cy="501271"/>
            <a:chOff x="486963" y="5999543"/>
            <a:chExt cx="6538746" cy="501271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589891" y="5999543"/>
              <a:ext cx="63513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>
            <a:xfrm>
              <a:off x="486963" y="6118726"/>
              <a:ext cx="6538746" cy="382088"/>
            </a:xfrm>
            <a:prstGeom prst="rect">
              <a:avLst/>
            </a:prstGeom>
          </p:spPr>
          <p:txBody>
            <a:bodyPr wrap="square" lIns="91408" tIns="45718" rIns="91408" bIns="45718">
              <a:spAutoFit/>
            </a:bodyPr>
            <a:lstStyle/>
            <a:p>
              <a:pPr>
                <a:lnSpc>
                  <a:spcPct val="150000"/>
                </a:lnSpc>
                <a:buClr>
                  <a:srgbClr val="0FADDD"/>
                </a:buClr>
              </a:pP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/>
                  <a:cs typeface="Calibri"/>
                </a:rPr>
                <a:t>Вся правда о вас и вашем интернет-магазине через 2 месяца после запуска</a:t>
              </a:r>
            </a:p>
          </p:txBody>
        </p:sp>
      </p:grp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86963" y="180256"/>
            <a:ext cx="5799538" cy="1077044"/>
          </a:xfrm>
          <a:prstGeom prst="rect">
            <a:avLst/>
          </a:prstGeom>
        </p:spPr>
        <p:txBody>
          <a:bodyPr vert="horz" lIns="121909" tIns="60954" rIns="121909" bIns="60954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800" b="1" dirty="0" smtClean="0">
                <a:solidFill>
                  <a:srgbClr val="0FADDD"/>
                </a:solidFill>
                <a:latin typeface="+mn-lt"/>
              </a:rPr>
              <a:t>Чем можем помочь мы?</a:t>
            </a:r>
            <a:endParaRPr lang="en-US" sz="3800" b="1" dirty="0">
              <a:solidFill>
                <a:srgbClr val="0FADDD"/>
              </a:solidFill>
              <a:latin typeface="+mn-lt"/>
              <a:cs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4644"/>
          <a:stretch/>
        </p:blipFill>
        <p:spPr>
          <a:xfrm>
            <a:off x="6286501" y="0"/>
            <a:ext cx="6343395" cy="68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97215" y="1611179"/>
            <a:ext cx="6228494" cy="1938988"/>
          </a:xfrm>
          <a:prstGeom prst="rect">
            <a:avLst/>
          </a:prstGeom>
        </p:spPr>
        <p:txBody>
          <a:bodyPr wrap="square" lIns="91408" tIns="45718" rIns="91408" bIns="45718">
            <a:spAutoFit/>
          </a:bodyPr>
          <a:lstStyle/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Готовый шаблон для расчета рентабельности интернет-магазина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Запишитесь и получите консультацию у нас.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86963" y="5999543"/>
            <a:ext cx="6538746" cy="501271"/>
            <a:chOff x="486963" y="5999543"/>
            <a:chExt cx="6538746" cy="501271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589891" y="5999543"/>
              <a:ext cx="63513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>
            <a:xfrm>
              <a:off x="486963" y="6118726"/>
              <a:ext cx="6538746" cy="382088"/>
            </a:xfrm>
            <a:prstGeom prst="rect">
              <a:avLst/>
            </a:prstGeom>
          </p:spPr>
          <p:txBody>
            <a:bodyPr wrap="square" lIns="91408" tIns="45718" rIns="91408" bIns="45718">
              <a:spAutoFit/>
            </a:bodyPr>
            <a:lstStyle/>
            <a:p>
              <a:pPr>
                <a:lnSpc>
                  <a:spcPct val="150000"/>
                </a:lnSpc>
                <a:buClr>
                  <a:srgbClr val="0FADDD"/>
                </a:buClr>
              </a:pP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/>
                  <a:cs typeface="Calibri"/>
                </a:rPr>
                <a:t>Вся правда о вас и вашем интернет-магазине через 2 месяца после запуска</a:t>
              </a:r>
            </a:p>
          </p:txBody>
        </p:sp>
      </p:grp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86963" y="180256"/>
            <a:ext cx="5799538" cy="1077044"/>
          </a:xfrm>
          <a:prstGeom prst="rect">
            <a:avLst/>
          </a:prstGeom>
        </p:spPr>
        <p:txBody>
          <a:bodyPr vert="horz" lIns="121909" tIns="60954" rIns="121909" bIns="60954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800" b="1" dirty="0" smtClean="0">
                <a:solidFill>
                  <a:srgbClr val="0FADDD"/>
                </a:solidFill>
                <a:latin typeface="+mn-lt"/>
              </a:rPr>
              <a:t>Бонус</a:t>
            </a:r>
            <a:endParaRPr lang="en-US" sz="3800" b="1" dirty="0">
              <a:solidFill>
                <a:srgbClr val="0FADDD"/>
              </a:solidFill>
              <a:latin typeface="+mn-lt"/>
              <a:cs typeface="Calibri"/>
            </a:endParaRPr>
          </a:p>
        </p:txBody>
      </p:sp>
      <p:pic>
        <p:nvPicPr>
          <p:cNvPr id="11266" name="Picture 2" descr="http://xn--80aafka8aijbcicvsig8o.xn--p1ai/upload/iblock/ac7/ac7ee11b63a8c4e781d6578e23dd85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400" y="327928"/>
            <a:ext cx="5025600" cy="638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58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86963" y="180256"/>
            <a:ext cx="5799538" cy="1077044"/>
          </a:xfrm>
          <a:prstGeom prst="rect">
            <a:avLst/>
          </a:prstGeom>
        </p:spPr>
        <p:txBody>
          <a:bodyPr vert="horz" lIns="121909" tIns="60954" rIns="121909" bIns="60954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800" b="1" dirty="0" smtClean="0">
                <a:solidFill>
                  <a:srgbClr val="0FADDD"/>
                </a:solidFill>
                <a:latin typeface="+mn-lt"/>
              </a:rPr>
              <a:t>Вопросы?</a:t>
            </a:r>
            <a:endParaRPr lang="en-US" sz="3800" b="1" dirty="0">
              <a:solidFill>
                <a:srgbClr val="0FADDD"/>
              </a:solidFill>
              <a:latin typeface="+mn-lt"/>
              <a:cs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7215" y="1611179"/>
            <a:ext cx="6228494" cy="2862318"/>
          </a:xfrm>
          <a:prstGeom prst="rect">
            <a:avLst/>
          </a:prstGeom>
        </p:spPr>
        <p:txBody>
          <a:bodyPr wrap="square" lIns="91408" tIns="45718" rIns="91408" bIns="45718">
            <a:spAutoFit/>
          </a:bodyPr>
          <a:lstStyle/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Андрей 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Епанчинцев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, 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конслультант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Calibri"/>
            </a:endParaRP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hlinkClick r:id="rId3"/>
              </a:rPr>
              <a:t>www.itconstruct.ru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(499) 705-79-07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hlinkClick r:id="rId4"/>
              </a:rPr>
              <a:t>office@itconstruct.ru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Качественные готовые сайты: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hlinkClick r:id="rId5"/>
              </a:rPr>
              <a:t>8800.pro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  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86963" y="5999543"/>
            <a:ext cx="6538746" cy="501271"/>
            <a:chOff x="486963" y="5999543"/>
            <a:chExt cx="6538746" cy="501271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589891" y="5999543"/>
              <a:ext cx="63513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>
            <a:xfrm>
              <a:off x="486963" y="6118726"/>
              <a:ext cx="6538746" cy="382088"/>
            </a:xfrm>
            <a:prstGeom prst="rect">
              <a:avLst/>
            </a:prstGeom>
          </p:spPr>
          <p:txBody>
            <a:bodyPr wrap="square" lIns="91408" tIns="45718" rIns="91408" bIns="45718">
              <a:spAutoFit/>
            </a:bodyPr>
            <a:lstStyle/>
            <a:p>
              <a:pPr>
                <a:lnSpc>
                  <a:spcPct val="150000"/>
                </a:lnSpc>
                <a:buClr>
                  <a:srgbClr val="0FADDD"/>
                </a:buClr>
              </a:pP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/>
                  <a:cs typeface="Calibri"/>
                </a:rPr>
                <a:t>4 способа вывода бизнеса в онлайн: как выбрать свой</a:t>
              </a: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0"/>
            <a:ext cx="5029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0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86963" y="180256"/>
            <a:ext cx="5799538" cy="1077044"/>
          </a:xfrm>
          <a:prstGeom prst="rect">
            <a:avLst/>
          </a:prstGeom>
        </p:spPr>
        <p:txBody>
          <a:bodyPr vert="horz" lIns="121909" tIns="60954" rIns="121909" bIns="60954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800" b="1" dirty="0" smtClean="0">
                <a:latin typeface="+mn-lt"/>
              </a:rPr>
              <a:t>Немного о нас:</a:t>
            </a:r>
          </a:p>
          <a:p>
            <a:pPr algn="l"/>
            <a:r>
              <a:rPr lang="en-US" sz="3800" b="1" dirty="0" err="1" smtClean="0">
                <a:solidFill>
                  <a:srgbClr val="0FADDD"/>
                </a:solidFill>
                <a:latin typeface="+mn-lt"/>
              </a:rPr>
              <a:t>ITConstruct</a:t>
            </a:r>
            <a:r>
              <a:rPr lang="en-US" sz="3800" b="1" dirty="0" smtClean="0">
                <a:solidFill>
                  <a:srgbClr val="0FADDD"/>
                </a:solidFill>
                <a:latin typeface="+mn-lt"/>
              </a:rPr>
              <a:t> – </a:t>
            </a:r>
            <a:r>
              <a:rPr lang="ru-RU" sz="3800" b="1" dirty="0" smtClean="0">
                <a:solidFill>
                  <a:srgbClr val="0FADDD"/>
                </a:solidFill>
                <a:latin typeface="+mn-lt"/>
              </a:rPr>
              <a:t>лидер партнерского рейтинга 1С-Битрикс</a:t>
            </a:r>
            <a:endParaRPr lang="en-US" sz="3800" b="1" dirty="0">
              <a:solidFill>
                <a:srgbClr val="0FADDD"/>
              </a:solidFill>
              <a:latin typeface="+mn-lt"/>
              <a:cs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2722" y="1230975"/>
            <a:ext cx="6228494" cy="4708977"/>
          </a:xfrm>
          <a:prstGeom prst="rect">
            <a:avLst/>
          </a:prstGeom>
        </p:spPr>
        <p:txBody>
          <a:bodyPr wrap="square" lIns="91408" tIns="45718" rIns="91408" bIns="45718">
            <a:spAutoFit/>
          </a:bodyPr>
          <a:lstStyle/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10 лет на рынке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Офисы в Москве и Новосибирске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~30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сотрудников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500+ проектов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60+ проектов в год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100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+ клиентов на постоянной поддержке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Работаем:</a:t>
            </a:r>
          </a:p>
          <a:p>
            <a:pPr marL="671203" lvl="1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с крупными федеральными компаниями</a:t>
            </a:r>
          </a:p>
          <a:p>
            <a:pPr marL="671203" lvl="1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со средним и малым бизнесом</a:t>
            </a:r>
          </a:p>
          <a:p>
            <a:pPr marL="671203" lvl="1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с госкомпаниями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86963" y="5999543"/>
            <a:ext cx="6538746" cy="501271"/>
            <a:chOff x="486963" y="5999543"/>
            <a:chExt cx="6538746" cy="501271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589891" y="5999543"/>
              <a:ext cx="63513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>
            <a:xfrm>
              <a:off x="486963" y="6118726"/>
              <a:ext cx="6538746" cy="382088"/>
            </a:xfrm>
            <a:prstGeom prst="rect">
              <a:avLst/>
            </a:prstGeom>
          </p:spPr>
          <p:txBody>
            <a:bodyPr wrap="square" lIns="91408" tIns="45718" rIns="91408" bIns="45718">
              <a:spAutoFit/>
            </a:bodyPr>
            <a:lstStyle/>
            <a:p>
              <a:pPr>
                <a:lnSpc>
                  <a:spcPct val="150000"/>
                </a:lnSpc>
                <a:buClr>
                  <a:srgbClr val="0FADDD"/>
                </a:buClr>
              </a:pP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/>
                  <a:cs typeface="Calibri"/>
                </a:rPr>
                <a:t>Вся правда о вас и вашем интернет-магазине </a:t>
              </a:r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/>
                  <a:cs typeface="Calibri"/>
                </a:rPr>
                <a:t>через </a:t>
              </a: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/>
                  <a:cs typeface="Calibri"/>
                </a:rPr>
                <a:t>2 месяца после запуска</a:t>
              </a: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0"/>
            <a:ext cx="5029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86963" y="180256"/>
            <a:ext cx="5799538" cy="1077044"/>
          </a:xfrm>
          <a:prstGeom prst="rect">
            <a:avLst/>
          </a:prstGeom>
        </p:spPr>
        <p:txBody>
          <a:bodyPr vert="horz" lIns="121909" tIns="60954" rIns="121909" bIns="60954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800" b="1" dirty="0" smtClean="0">
                <a:solidFill>
                  <a:srgbClr val="0FADDD"/>
                </a:solidFill>
                <a:latin typeface="+mn-lt"/>
              </a:rPr>
              <a:t>Чуть-чуть о грустном</a:t>
            </a:r>
            <a:endParaRPr lang="en-US" sz="3800" b="1" dirty="0">
              <a:solidFill>
                <a:srgbClr val="0FADDD"/>
              </a:solidFill>
              <a:latin typeface="+mn-lt"/>
              <a:cs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7215" y="1611179"/>
            <a:ext cx="6228494" cy="4708977"/>
          </a:xfrm>
          <a:prstGeom prst="rect">
            <a:avLst/>
          </a:prstGeom>
        </p:spPr>
        <p:txBody>
          <a:bodyPr wrap="square" lIns="91408" tIns="45718" rIns="91408" bIns="45718">
            <a:spAutoFit/>
          </a:bodyPr>
          <a:lstStyle/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Только три из ста малых предприятий живут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дольше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трех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лет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Самые распространенные причины закрытия:</a:t>
            </a:r>
          </a:p>
          <a:p>
            <a:pPr marL="671203" lvl="1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Нехватка денежных средств</a:t>
            </a:r>
          </a:p>
          <a:p>
            <a:pPr marL="671203" lvl="1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Отсутствие опыта</a:t>
            </a:r>
          </a:p>
          <a:p>
            <a:pPr marL="671203" lvl="1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Нет навыка управления финансами</a:t>
            </a:r>
          </a:p>
          <a:p>
            <a:pPr marL="671203" lvl="1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Неправильное ценообразование и ассортимент</a:t>
            </a:r>
          </a:p>
          <a:p>
            <a:pPr marL="671203" lvl="1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Слишком много оптимизма в прогнозе продаж</a:t>
            </a:r>
          </a:p>
          <a:p>
            <a:pPr marL="671203" lvl="1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Недостаточное продвижение бизнеса</a:t>
            </a:r>
          </a:p>
          <a:p>
            <a:pPr marL="671203" lvl="1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86963" y="5999543"/>
            <a:ext cx="6538746" cy="501271"/>
            <a:chOff x="486963" y="5999543"/>
            <a:chExt cx="6538746" cy="501271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589891" y="5999543"/>
              <a:ext cx="63513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>
            <a:xfrm>
              <a:off x="486963" y="6118726"/>
              <a:ext cx="6538746" cy="382088"/>
            </a:xfrm>
            <a:prstGeom prst="rect">
              <a:avLst/>
            </a:prstGeom>
          </p:spPr>
          <p:txBody>
            <a:bodyPr wrap="square" lIns="91408" tIns="45718" rIns="91408" bIns="45718">
              <a:spAutoFit/>
            </a:bodyPr>
            <a:lstStyle/>
            <a:p>
              <a:pPr>
                <a:lnSpc>
                  <a:spcPct val="150000"/>
                </a:lnSpc>
                <a:buClr>
                  <a:srgbClr val="0FADDD"/>
                </a:buClr>
              </a:pPr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ea typeface="Calibri"/>
                  <a:cs typeface="Calibri"/>
                </a:rPr>
                <a:t>Источники: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ea typeface="Calibri"/>
                  <a:cs typeface="Calibri"/>
                </a:rPr>
                <a:t>rbcdaily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/>
                  <a:cs typeface="Calibri"/>
                </a:rPr>
                <a:t>, 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/>
                  <a:cs typeface="Calibri"/>
                </a:rPr>
                <a:t>predprinimatel-pro.ru/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/>
                  <a:cs typeface="Calibri"/>
                </a:rPr>
                <a:t>zakryitie-malogo-biznesa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/>
                  <a:cs typeface="Calibri"/>
                </a:rPr>
                <a:t>/</a:t>
              </a: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0"/>
            <a:ext cx="5029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87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774700" y="2339256"/>
            <a:ext cx="10756900" cy="1077044"/>
          </a:xfrm>
          <a:prstGeom prst="rect">
            <a:avLst/>
          </a:prstGeom>
        </p:spPr>
        <p:txBody>
          <a:bodyPr vert="horz" lIns="121909" tIns="60954" rIns="121909" bIns="60954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800" b="1" dirty="0">
                <a:solidFill>
                  <a:srgbClr val="0FADDD"/>
                </a:solidFill>
                <a:latin typeface="+mn-lt"/>
              </a:rPr>
              <a:t>Почему ваш </a:t>
            </a:r>
            <a:r>
              <a:rPr lang="ru-RU" sz="3800" b="1" dirty="0" smtClean="0">
                <a:solidFill>
                  <a:srgbClr val="0FADDD"/>
                </a:solidFill>
                <a:latin typeface="+mn-lt"/>
              </a:rPr>
              <a:t>бизнес в интернете станет успешным?</a:t>
            </a:r>
            <a:endParaRPr lang="ru-RU" sz="3800" b="1" dirty="0">
              <a:solidFill>
                <a:srgbClr val="0FADD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841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86963" y="180256"/>
            <a:ext cx="5799538" cy="1077044"/>
          </a:xfrm>
          <a:prstGeom prst="rect">
            <a:avLst/>
          </a:prstGeom>
        </p:spPr>
        <p:txBody>
          <a:bodyPr vert="horz" lIns="121909" tIns="60954" rIns="121909" bIns="60954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800" b="1" dirty="0" smtClean="0">
                <a:solidFill>
                  <a:srgbClr val="0FADDD"/>
                </a:solidFill>
                <a:latin typeface="+mn-lt"/>
              </a:rPr>
              <a:t>Виды интернет-магазинов</a:t>
            </a:r>
            <a:endParaRPr lang="en-US" sz="3800" b="1" dirty="0">
              <a:solidFill>
                <a:srgbClr val="0FADDD"/>
              </a:solidFill>
              <a:latin typeface="+mn-lt"/>
              <a:cs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7215" y="1611179"/>
            <a:ext cx="6228494" cy="3785648"/>
          </a:xfrm>
          <a:prstGeom prst="rect">
            <a:avLst/>
          </a:prstGeom>
        </p:spPr>
        <p:txBody>
          <a:bodyPr wrap="square" lIns="91408" tIns="45718" rIns="91408" bIns="45718">
            <a:spAutoFit/>
          </a:bodyPr>
          <a:lstStyle/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Самозанятость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Calibri"/>
            </a:endParaRP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Небольшой самостоятельный магазин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Онлайн + шоу-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рум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Оффлайн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 (обычный магазин или сеть) + онлайн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Большой интернет магазин без 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оффлайна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  <a:buClr>
                <a:srgbClr val="0FADDD"/>
              </a:buClr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К какому относитесь вы?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86963" y="5999543"/>
            <a:ext cx="6538746" cy="501271"/>
            <a:chOff x="486963" y="5999543"/>
            <a:chExt cx="6538746" cy="501271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589891" y="5999543"/>
              <a:ext cx="63513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>
            <a:xfrm>
              <a:off x="486963" y="6118726"/>
              <a:ext cx="6538746" cy="382088"/>
            </a:xfrm>
            <a:prstGeom prst="rect">
              <a:avLst/>
            </a:prstGeom>
          </p:spPr>
          <p:txBody>
            <a:bodyPr wrap="square" lIns="91408" tIns="45718" rIns="91408" bIns="45718">
              <a:spAutoFit/>
            </a:bodyPr>
            <a:lstStyle/>
            <a:p>
              <a:pPr>
                <a:lnSpc>
                  <a:spcPct val="150000"/>
                </a:lnSpc>
                <a:buClr>
                  <a:srgbClr val="0FADDD"/>
                </a:buClr>
              </a:pP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/>
                  <a:cs typeface="Calibri"/>
                </a:rPr>
                <a:t>Вся правда о вас и вашем интернет-магазине через 2 месяца после запуска</a:t>
              </a:r>
            </a:p>
          </p:txBody>
        </p:sp>
      </p:grpSp>
      <p:pic>
        <p:nvPicPr>
          <p:cNvPr id="1026" name="Picture 2" descr="http://img1.liveinternet.ru/images/attach/c/0/30/850/30850394_pirozhnuye_kr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83" y="-657943"/>
            <a:ext cx="5025600" cy="751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6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86963" y="180256"/>
            <a:ext cx="5799538" cy="1077044"/>
          </a:xfrm>
          <a:prstGeom prst="rect">
            <a:avLst/>
          </a:prstGeom>
        </p:spPr>
        <p:txBody>
          <a:bodyPr vert="horz" lIns="121909" tIns="60954" rIns="121909" bIns="60954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800" b="1" dirty="0" smtClean="0">
                <a:solidFill>
                  <a:srgbClr val="0FADDD"/>
                </a:solidFill>
                <a:latin typeface="+mn-lt"/>
              </a:rPr>
              <a:t>Что вы хотите от интернет-магазина перед его созданием?</a:t>
            </a:r>
            <a:endParaRPr lang="en-US" sz="3800" b="1" dirty="0">
              <a:solidFill>
                <a:srgbClr val="0FADDD"/>
              </a:solidFill>
              <a:latin typeface="+mn-lt"/>
              <a:cs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7215" y="1611179"/>
            <a:ext cx="6228494" cy="4247313"/>
          </a:xfrm>
          <a:prstGeom prst="rect">
            <a:avLst/>
          </a:prstGeom>
        </p:spPr>
        <p:txBody>
          <a:bodyPr wrap="square" lIns="91408" tIns="45718" rIns="91408" bIns="45718">
            <a:spAutoFit/>
          </a:bodyPr>
          <a:lstStyle/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Наш интернет-магазин должен быть лучшим!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Самый крутой интернет-магазин ________!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Сайт должен отражать наш статус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Вот здесь логотип, здесь зеленым, здесь баннер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Как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  <a:hlinkClick r:id="rId3"/>
              </a:rPr>
              <a:t>www.______.ru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,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только изменить вот здесь.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А нужно: </a:t>
            </a:r>
          </a:p>
          <a:p>
            <a:pPr marL="671203" lvl="1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Прибыль</a:t>
            </a:r>
          </a:p>
          <a:p>
            <a:pPr marL="671203" lvl="1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Оборот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PR-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задачи – это корпоративный сайт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86963" y="5999543"/>
            <a:ext cx="6538746" cy="501271"/>
            <a:chOff x="486963" y="5999543"/>
            <a:chExt cx="6538746" cy="501271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589891" y="5999543"/>
              <a:ext cx="63513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>
            <a:xfrm>
              <a:off x="486963" y="6118726"/>
              <a:ext cx="6538746" cy="382088"/>
            </a:xfrm>
            <a:prstGeom prst="rect">
              <a:avLst/>
            </a:prstGeom>
          </p:spPr>
          <p:txBody>
            <a:bodyPr wrap="square" lIns="91408" tIns="45718" rIns="91408" bIns="45718">
              <a:spAutoFit/>
            </a:bodyPr>
            <a:lstStyle/>
            <a:p>
              <a:pPr>
                <a:lnSpc>
                  <a:spcPct val="150000"/>
                </a:lnSpc>
                <a:buClr>
                  <a:srgbClr val="0FADDD"/>
                </a:buClr>
              </a:pP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/>
                  <a:cs typeface="Calibri"/>
                </a:rPr>
                <a:t>Вся правда о вас и вашем интернет-магазине через 2 месяца после запуска</a:t>
              </a:r>
            </a:p>
          </p:txBody>
        </p:sp>
      </p:grpSp>
      <p:pic>
        <p:nvPicPr>
          <p:cNvPr id="2050" name="Picture 2" descr="http://www.eer.ru/sites/default/files/article-img/20140302/osk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0"/>
            <a:ext cx="56991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38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86963" y="180256"/>
            <a:ext cx="5799538" cy="1077044"/>
          </a:xfrm>
          <a:prstGeom prst="rect">
            <a:avLst/>
          </a:prstGeom>
        </p:spPr>
        <p:txBody>
          <a:bodyPr vert="horz" lIns="121909" tIns="60954" rIns="121909" bIns="60954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800" b="1" dirty="0" smtClean="0">
                <a:solidFill>
                  <a:srgbClr val="0FADDD"/>
                </a:solidFill>
                <a:latin typeface="+mn-lt"/>
              </a:rPr>
              <a:t>С чем столкнетесь после старта?</a:t>
            </a:r>
            <a:endParaRPr lang="en-US" sz="3800" b="1" dirty="0">
              <a:solidFill>
                <a:srgbClr val="0FADDD"/>
              </a:solidFill>
              <a:latin typeface="+mn-lt"/>
              <a:cs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7215" y="1611179"/>
            <a:ext cx="6228494" cy="3785648"/>
          </a:xfrm>
          <a:prstGeom prst="rect">
            <a:avLst/>
          </a:prstGeom>
        </p:spPr>
        <p:txBody>
          <a:bodyPr wrap="square" lIns="91408" tIns="45718" rIns="91408" bIns="45718">
            <a:spAutoFit/>
          </a:bodyPr>
          <a:lstStyle/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Нехватка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оборотных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средств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Хаос в процессах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Нет посетителей и покупателей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Конкуренты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Проблемы с поставками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Нужно работать с контентом (база товаров)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Отзывы недовольных покупателей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86963" y="5999543"/>
            <a:ext cx="6538746" cy="501271"/>
            <a:chOff x="486963" y="5999543"/>
            <a:chExt cx="6538746" cy="501271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589891" y="5999543"/>
              <a:ext cx="63513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>
            <a:xfrm>
              <a:off x="486963" y="6118726"/>
              <a:ext cx="6538746" cy="382088"/>
            </a:xfrm>
            <a:prstGeom prst="rect">
              <a:avLst/>
            </a:prstGeom>
          </p:spPr>
          <p:txBody>
            <a:bodyPr wrap="square" lIns="91408" tIns="45718" rIns="91408" bIns="45718">
              <a:spAutoFit/>
            </a:bodyPr>
            <a:lstStyle/>
            <a:p>
              <a:pPr>
                <a:lnSpc>
                  <a:spcPct val="150000"/>
                </a:lnSpc>
                <a:buClr>
                  <a:srgbClr val="0FADDD"/>
                </a:buClr>
              </a:pP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/>
                  <a:cs typeface="Calibri"/>
                </a:rPr>
                <a:t>Вся правда о вас и вашем интернет-магазине через 2 месяца после запуска</a:t>
              </a:r>
            </a:p>
          </p:txBody>
        </p:sp>
      </p:grpSp>
      <p:pic>
        <p:nvPicPr>
          <p:cNvPr id="3074" name="Picture 2" descr="http://thumbs.dreamstime.com/z/time-money-concept-294063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709" y="0"/>
            <a:ext cx="5692015" cy="69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73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86963" y="180256"/>
            <a:ext cx="5799538" cy="1077044"/>
          </a:xfrm>
          <a:prstGeom prst="rect">
            <a:avLst/>
          </a:prstGeom>
        </p:spPr>
        <p:txBody>
          <a:bodyPr vert="horz" lIns="121909" tIns="60954" rIns="121909" bIns="60954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800" b="1" dirty="0" smtClean="0">
                <a:solidFill>
                  <a:srgbClr val="0FADDD"/>
                </a:solidFill>
                <a:latin typeface="+mn-lt"/>
              </a:rPr>
              <a:t>А еще?</a:t>
            </a:r>
            <a:endParaRPr lang="en-US" sz="3800" b="1" dirty="0">
              <a:solidFill>
                <a:srgbClr val="0FADDD"/>
              </a:solidFill>
              <a:latin typeface="+mn-lt"/>
              <a:cs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7215" y="1611179"/>
            <a:ext cx="6228494" cy="2862318"/>
          </a:xfrm>
          <a:prstGeom prst="rect">
            <a:avLst/>
          </a:prstGeom>
        </p:spPr>
        <p:txBody>
          <a:bodyPr wrap="square" lIns="91408" tIns="45718" rIns="91408" bIns="45718">
            <a:spAutoFit/>
          </a:bodyPr>
          <a:lstStyle/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Внезапный визит господ из 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Роскомнадзора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Доставка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Персонал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Склад, 1С 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….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86963" y="5999543"/>
            <a:ext cx="6538746" cy="501271"/>
            <a:chOff x="486963" y="5999543"/>
            <a:chExt cx="6538746" cy="501271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589891" y="5999543"/>
              <a:ext cx="63513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>
            <a:xfrm>
              <a:off x="486963" y="6118726"/>
              <a:ext cx="6538746" cy="382088"/>
            </a:xfrm>
            <a:prstGeom prst="rect">
              <a:avLst/>
            </a:prstGeom>
          </p:spPr>
          <p:txBody>
            <a:bodyPr wrap="square" lIns="91408" tIns="45718" rIns="91408" bIns="45718">
              <a:spAutoFit/>
            </a:bodyPr>
            <a:lstStyle/>
            <a:p>
              <a:pPr>
                <a:lnSpc>
                  <a:spcPct val="150000"/>
                </a:lnSpc>
                <a:buClr>
                  <a:srgbClr val="0FADDD"/>
                </a:buClr>
              </a:pP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/>
                  <a:cs typeface="Calibri"/>
                </a:rPr>
                <a:t>Вся правда о вас и вашем интернет-магазине через 2 месяца после запуска</a:t>
              </a:r>
            </a:p>
          </p:txBody>
        </p:sp>
      </p:grpSp>
      <p:pic>
        <p:nvPicPr>
          <p:cNvPr id="4098" name="Picture 2" descr="https://06.img.avito.st/1280x960/18039233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947" y="-1721"/>
            <a:ext cx="4784053" cy="72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62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97215" y="1611179"/>
            <a:ext cx="6228494" cy="4247313"/>
          </a:xfrm>
          <a:prstGeom prst="rect">
            <a:avLst/>
          </a:prstGeom>
        </p:spPr>
        <p:txBody>
          <a:bodyPr wrap="square" lIns="91408" tIns="45718" rIns="91408" bIns="45718">
            <a:spAutoFit/>
          </a:bodyPr>
          <a:lstStyle/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Копируй!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Повышай конверсию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Работай с ассортиментом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Учет и контроль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Быстро меняйся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Убытки? Фиксируй их и закрывайся</a:t>
            </a: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671203" lvl="1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86963" y="5999543"/>
            <a:ext cx="6538746" cy="501271"/>
            <a:chOff x="486963" y="5999543"/>
            <a:chExt cx="6538746" cy="501271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589891" y="5999543"/>
              <a:ext cx="63513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>
            <a:xfrm>
              <a:off x="486963" y="6118726"/>
              <a:ext cx="6538746" cy="382088"/>
            </a:xfrm>
            <a:prstGeom prst="rect">
              <a:avLst/>
            </a:prstGeom>
          </p:spPr>
          <p:txBody>
            <a:bodyPr wrap="square" lIns="91408" tIns="45718" rIns="91408" bIns="45718">
              <a:spAutoFit/>
            </a:bodyPr>
            <a:lstStyle/>
            <a:p>
              <a:pPr>
                <a:lnSpc>
                  <a:spcPct val="150000"/>
                </a:lnSpc>
                <a:buClr>
                  <a:srgbClr val="0FADDD"/>
                </a:buClr>
              </a:pP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/>
                  <a:cs typeface="Calibri"/>
                </a:rPr>
                <a:t>Вся правда о вас и вашем интернет-магазине через 2 месяца после запуска</a:t>
              </a:r>
            </a:p>
          </p:txBody>
        </p:sp>
      </p:grp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86963" y="180256"/>
            <a:ext cx="5799538" cy="1077044"/>
          </a:xfrm>
          <a:prstGeom prst="rect">
            <a:avLst/>
          </a:prstGeom>
        </p:spPr>
        <p:txBody>
          <a:bodyPr vert="horz" lIns="121909" tIns="60954" rIns="121909" bIns="60954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800" b="1" dirty="0" smtClean="0">
                <a:latin typeface="+mn-lt"/>
              </a:rPr>
              <a:t>Что делать?</a:t>
            </a:r>
          </a:p>
          <a:p>
            <a:pPr algn="l"/>
            <a:r>
              <a:rPr lang="ru-RU" sz="3800" b="1" dirty="0" smtClean="0">
                <a:solidFill>
                  <a:srgbClr val="0FADDD"/>
                </a:solidFill>
                <a:latin typeface="+mn-lt"/>
              </a:rPr>
              <a:t>Несколько простых рецептов</a:t>
            </a:r>
            <a:endParaRPr lang="en-US" sz="3800" b="1" dirty="0">
              <a:solidFill>
                <a:srgbClr val="0FADDD"/>
              </a:solidFill>
              <a:latin typeface="+mn-lt"/>
              <a:cs typeface="Calibri"/>
            </a:endParaRPr>
          </a:p>
        </p:txBody>
      </p:sp>
      <p:pic>
        <p:nvPicPr>
          <p:cNvPr id="6148" name="Picture 4" descr="http://www.earthnetworks.co.uk/images/bulbheadbi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5" r="15881"/>
          <a:stretch/>
        </p:blipFill>
        <p:spPr bwMode="auto">
          <a:xfrm>
            <a:off x="7188199" y="-1"/>
            <a:ext cx="5003801" cy="68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30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Yandex-005">
  <a:themeElements>
    <a:clrScheme name="Title &amp; Subtitle копия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копия 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копия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итульный слай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Основные слайды с нумерацией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Заключительный слай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590</Words>
  <Application>Microsoft Office PowerPoint</Application>
  <PresentationFormat>Произвольный</PresentationFormat>
  <Paragraphs>146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3_Office Theme</vt:lpstr>
      <vt:lpstr>Yandex-005</vt:lpstr>
      <vt:lpstr>Титульный слайд</vt:lpstr>
      <vt:lpstr>Основные слайды с нумерацией</vt:lpstr>
      <vt:lpstr>Специальное оформление</vt:lpstr>
      <vt:lpstr>Заключительный слайд</vt:lpstr>
      <vt:lpstr>1_Специальное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2015-03-18T17:36:34Z</dcterms:created>
  <dcterms:modified xsi:type="dcterms:W3CDTF">2016-02-23T22:51:05Z</dcterms:modified>
</cp:coreProperties>
</file>