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529" r:id="rId3"/>
    <p:sldId id="1006" r:id="rId4"/>
    <p:sldId id="1007" r:id="rId5"/>
    <p:sldId id="1017" r:id="rId6"/>
    <p:sldId id="1027" r:id="rId7"/>
    <p:sldId id="1018" r:id="rId8"/>
    <p:sldId id="1029" r:id="rId9"/>
    <p:sldId id="1022" r:id="rId10"/>
    <p:sldId id="1033" r:id="rId11"/>
    <p:sldId id="1032" r:id="rId12"/>
    <p:sldId id="1030" r:id="rId13"/>
    <p:sldId id="1026" r:id="rId14"/>
    <p:sldId id="53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 Грихина" initials="" lastIdx="4" clrIdx="0"/>
  <p:cmAuthor id="1" name="Олег" initials="О.В.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32B5F"/>
    <a:srgbClr val="FF4934"/>
    <a:srgbClr val="CE2E1A"/>
    <a:srgbClr val="EF940F"/>
    <a:srgbClr val="FFFFFF"/>
    <a:srgbClr val="FF966E"/>
    <a:srgbClr val="9AC2FF"/>
    <a:srgbClr val="FFFF00"/>
    <a:srgbClr val="BDC3C0"/>
    <a:srgbClr val="1C36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1" autoAdjust="0"/>
    <p:restoredTop sz="88826" autoAdjust="0"/>
  </p:normalViewPr>
  <p:slideViewPr>
    <p:cSldViewPr>
      <p:cViewPr>
        <p:scale>
          <a:sx n="103" d="100"/>
          <a:sy n="103" d="100"/>
        </p:scale>
        <p:origin x="-456" y="75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3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36"/>
    </p:cViewPr>
  </p:sorterViewPr>
  <p:notesViewPr>
    <p:cSldViewPr>
      <p:cViewPr varScale="1">
        <p:scale>
          <a:sx n="71" d="100"/>
          <a:sy n="71" d="100"/>
        </p:scale>
        <p:origin x="-322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57DD0D90-6155-4204-8DC0-79721D667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6146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918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0612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B6E31-10A4-4187-9A67-67CB4C4F2B71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9270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85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857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hangingPunct="0"/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008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008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751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751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27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567C-BE9F-4259-A84A-D4404B4D4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82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AC6E-D0DE-4064-B53B-75017AF86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08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CF997-10C2-4D87-B71E-3CDFAF11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191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423BE0-671C-4AB4-9C05-8D93CFADD744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3200652-5C7C-4B89-B8B7-63D94066D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33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BF93B6A-018A-4E7C-B9CA-726A0E68A6AC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104768-47E8-4762-A745-DF91E1EFC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51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3CB181-DA97-4A87-91F7-A25D458A8152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B151CE-4287-48EE-BF24-6C3C0F7DF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788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A733DA-5209-4896-9CA5-7D19E01D92EB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A44922-2072-43B9-995B-994D09B33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744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257B7E-4A4E-43C1-A482-998483A01454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4CE498-17FF-434C-BF77-19D14CF56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703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9F071E-91EA-4E8D-8E4D-5A2C643C4A58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29A18CE-0A9D-4BEF-A051-A7C04A277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520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757D653-0A21-4D71-B1EA-73EA8FFC0EDF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11268A-7BDB-44B8-BC3D-475F75B45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838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4825DD-BA63-43E3-8B6B-DA725D99BF1B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0DADE72-1319-424A-85E7-6EEF306EF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97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D39C-DBF1-4726-A48B-1837CD8F2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461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7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2021FE-E0AE-4A35-82A5-3412F3A0E0F9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300EA47-E656-43F8-9031-65DDB13F7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738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7A2B11-34DD-4A4C-A61B-D3293F80E01B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763BBD-A982-4FB8-ADA2-4D301858B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996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37198-E885-4C54-9111-AF26E934150F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FC9BA8-1E70-4465-A469-D28BDFA9E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09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9021-B70F-424D-95FB-C3DBB58C8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4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B9181-A95B-49B3-91FE-506E78F1B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50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59D8-ED62-420A-A7BD-900EF5727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70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F83C1-98EF-4DB3-91A9-40D705229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608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7E0C-F20E-46AC-A451-C54B2994D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352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C8D59-34C9-493F-86E0-D818D27A5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614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7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8FF7A-69D6-4213-9F27-C8A95A202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381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13E3B47-F62D-4BF2-96BF-078F88DA6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9AF4DE-E13A-49FE-B76D-756733ACD674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F96B8-7CFE-4157-A1A1-FF9C4F84E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hyperlink" Target="http://www.inside.ru/" TargetMode="External"/><Relationship Id="rId4" Type="http://schemas.openxmlformats.org/officeDocument/2006/relationships/hyperlink" Target="mailto:info@inside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marketplace.1c-bitrix.ru/" TargetMode="External"/><Relationship Id="rId4" Type="http://schemas.openxmlformats.org/officeDocument/2006/relationships/hyperlink" Target="http://www.bitrixtemplates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5" descr="1297914_prin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68" t="30358" r="1851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1431" y="2057400"/>
            <a:ext cx="9155431" cy="1676400"/>
          </a:xfrm>
          <a:prstGeom prst="rect">
            <a:avLst/>
          </a:prstGeom>
          <a:solidFill>
            <a:srgbClr val="3260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103180" y="4557889"/>
            <a:ext cx="6040048" cy="45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200400" y="5029200"/>
            <a:ext cx="5943600" cy="45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14400" y="4343400"/>
            <a:ext cx="7924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2800" dirty="0" smtClean="0">
                <a:latin typeface="Calibri" pitchFamily="34" charset="0"/>
                <a:cs typeface="Calibri" pitchFamily="34" charset="0"/>
              </a:rPr>
              <a:t>Олег Степанов</a:t>
            </a:r>
          </a:p>
          <a:p>
            <a:pPr algn="r"/>
            <a:r>
              <a:rPr lang="ru-RU" sz="2000" b="0" dirty="0" smtClean="0"/>
              <a:t>Технический </a:t>
            </a:r>
            <a:r>
              <a:rPr lang="ru-RU" sz="2000" b="0" dirty="0"/>
              <a:t>директор, компания  «Инсайд»</a:t>
            </a:r>
          </a:p>
        </p:txBody>
      </p:sp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76200" y="2209800"/>
            <a:ext cx="8951215" cy="13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ru-RU" sz="3200" dirty="0">
                <a:solidFill>
                  <a:schemeClr val="bg1"/>
                </a:solidFill>
              </a:rPr>
              <a:t>Чем готовое решение отличается от индивидуальной разработки? 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Как </a:t>
            </a:r>
            <a:r>
              <a:rPr lang="ru-RU" sz="3200" dirty="0">
                <a:solidFill>
                  <a:schemeClr val="bg1"/>
                </a:solidFill>
              </a:rPr>
              <a:t>сделать правильный выбор</a:t>
            </a:r>
            <a:r>
              <a:rPr lang="ru-RU" sz="3200" dirty="0" smtClean="0">
                <a:solidFill>
                  <a:schemeClr val="bg1"/>
                </a:solidFill>
              </a:rPr>
              <a:t>?</a:t>
            </a:r>
            <a:endParaRPr lang="ru-RU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813" y="228600"/>
            <a:ext cx="22875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604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Прямоугольник 1"/>
          <p:cNvSpPr>
            <a:spLocks noChangeArrowheads="1"/>
          </p:cNvSpPr>
          <p:nvPr/>
        </p:nvSpPr>
        <p:spPr bwMode="auto">
          <a:xfrm>
            <a:off x="228600" y="1219200"/>
            <a:ext cx="8807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ru-RU" sz="2000" b="0" dirty="0">
              <a:latin typeface="Calibri" panose="020F0502020204030204" pitchFamily="34" charset="0"/>
            </a:endParaRP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813" y="228600"/>
            <a:ext cx="22875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20651" y="1828800"/>
            <a:ext cx="6507162" cy="8840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28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343400" y="5179605"/>
            <a:ext cx="65" cy="6000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04704" rIns="0" bIns="152352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525252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8599" y="228600"/>
            <a:ext cx="6399213" cy="866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Calibri" panose="020F0502020204030204" pitchFamily="34" charset="0"/>
              </a:rPr>
              <a:t>Типовое решение</a:t>
            </a:r>
            <a:endParaRPr lang="en-US" sz="3200" baseline="30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170" b="50757"/>
          <a:stretch/>
        </p:blipFill>
        <p:spPr bwMode="auto">
          <a:xfrm>
            <a:off x="381000" y="1466371"/>
            <a:ext cx="6264817" cy="516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7626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Прямоугольник 1"/>
          <p:cNvSpPr>
            <a:spLocks noChangeArrowheads="1"/>
          </p:cNvSpPr>
          <p:nvPr/>
        </p:nvSpPr>
        <p:spPr bwMode="auto">
          <a:xfrm>
            <a:off x="228600" y="1219200"/>
            <a:ext cx="8807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ru-RU" sz="2000" b="0" dirty="0">
              <a:latin typeface="Calibri" panose="020F0502020204030204" pitchFamily="34" charset="0"/>
            </a:endParaRP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813" y="228600"/>
            <a:ext cx="22875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20651" y="1828800"/>
            <a:ext cx="6507162" cy="8840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28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228600"/>
            <a:ext cx="6324600" cy="866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latin typeface="Calibri" panose="020F0502020204030204" pitchFamily="34" charset="0"/>
              </a:rPr>
              <a:t>Итак, плюсы и минусы</a:t>
            </a:r>
            <a:endParaRPr lang="en-US" sz="3200" baseline="30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343400" y="5179605"/>
            <a:ext cx="65" cy="6000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04704" rIns="0" bIns="152352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525252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1" y="1143000"/>
            <a:ext cx="4191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1" dirty="0" smtClean="0">
                <a:latin typeface="Calibri" panose="020F0502020204030204" pitchFamily="34" charset="0"/>
              </a:rPr>
              <a:t>Индивидуальное решение</a:t>
            </a:r>
            <a:r>
              <a:rPr lang="ru-RU" sz="1400" b="0" i="1" dirty="0" smtClean="0">
                <a:latin typeface="Calibri" panose="020F0502020204030204" pitchFamily="34" charset="0"/>
              </a:rPr>
              <a:t/>
            </a:r>
            <a:br>
              <a:rPr lang="ru-RU" sz="1400" b="0" i="1" dirty="0" smtClean="0">
                <a:latin typeface="Calibri" panose="020F0502020204030204" pitchFamily="34" charset="0"/>
              </a:rPr>
            </a:br>
            <a:endParaRPr lang="ru-RU" sz="1400" b="0" i="1" dirty="0" smtClean="0">
              <a:latin typeface="Calibri" panose="020F0502020204030204" pitchFamily="34" charset="0"/>
            </a:endParaRPr>
          </a:p>
          <a:p>
            <a:r>
              <a:rPr lang="ru-RU" sz="1600" dirty="0">
                <a:latin typeface="Calibri" panose="020F0502020204030204" pitchFamily="34" charset="0"/>
              </a:rPr>
              <a:t>Плюсы:</a:t>
            </a:r>
            <a:endParaRPr lang="ru-RU" sz="1600" b="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dirty="0">
                <a:latin typeface="Calibri" panose="020F0502020204030204" pitchFamily="34" charset="0"/>
              </a:rPr>
              <a:t>Шаг к созданию узнаваемого бренда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dirty="0">
                <a:latin typeface="Calibri" panose="020F0502020204030204" pitchFamily="34" charset="0"/>
              </a:rPr>
              <a:t>Возможность получить клиента с первого взгляда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dirty="0">
                <a:latin typeface="Calibri" panose="020F0502020204030204" pitchFamily="34" charset="0"/>
              </a:rPr>
              <a:t>Сайт полностью настроен под Ваш бизнес и специфику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dirty="0">
                <a:latin typeface="Calibri" panose="020F0502020204030204" pitchFamily="34" charset="0"/>
              </a:rPr>
              <a:t>Благодаря тонкой настройке (если она удачна) конверсия сайта выше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dirty="0">
                <a:latin typeface="Calibri" panose="020F0502020204030204" pitchFamily="34" charset="0"/>
              </a:rPr>
              <a:t>Дорогой сайт позволяет представлять товары премиального </a:t>
            </a:r>
            <a:r>
              <a:rPr lang="ru-RU" sz="1600" b="0" dirty="0" smtClean="0">
                <a:latin typeface="Calibri" panose="020F0502020204030204" pitchFamily="34" charset="0"/>
              </a:rPr>
              <a:t>сегмента</a:t>
            </a:r>
            <a:endParaRPr lang="en-US" sz="1600" b="0" dirty="0" smtClean="0">
              <a:latin typeface="Calibri" panose="020F0502020204030204" pitchFamily="34" charset="0"/>
            </a:endParaRPr>
          </a:p>
          <a:p>
            <a:r>
              <a:rPr lang="ru-RU" sz="1600" b="0" dirty="0">
                <a:latin typeface="Calibri" panose="020F0502020204030204" pitchFamily="34" charset="0"/>
              </a:rPr>
              <a:t/>
            </a:r>
            <a:br>
              <a:rPr lang="ru-RU" sz="1600" b="0" dirty="0">
                <a:latin typeface="Calibri" panose="020F0502020204030204" pitchFamily="34" charset="0"/>
              </a:rPr>
            </a:br>
            <a:endParaRPr lang="ru-RU" sz="1600" b="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600" b="0" dirty="0">
              <a:latin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</a:rPr>
              <a:t>Минусы:</a:t>
            </a:r>
            <a:endParaRPr lang="ru-RU" sz="1600" b="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dirty="0" smtClean="0">
                <a:latin typeface="Calibri" panose="020F0502020204030204" pitchFamily="34" charset="0"/>
              </a:rPr>
              <a:t>Дорого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dirty="0" smtClean="0">
                <a:latin typeface="Calibri" panose="020F0502020204030204" pitchFamily="34" charset="0"/>
              </a:rPr>
              <a:t>Долго</a:t>
            </a:r>
            <a:endParaRPr lang="ru-RU" sz="1600" b="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dirty="0" smtClean="0">
                <a:latin typeface="Calibri" panose="020F0502020204030204" pitchFamily="34" charset="0"/>
              </a:rPr>
              <a:t>Принципиально большее количество рисков (риск </a:t>
            </a:r>
            <a:r>
              <a:rPr lang="ru-RU" sz="1600" b="0" dirty="0">
                <a:latin typeface="Calibri" panose="020F0502020204030204" pitchFamily="34" charset="0"/>
              </a:rPr>
              <a:t>получить не то, что хотелось из-за длительности процесса,</a:t>
            </a:r>
            <a:r>
              <a:rPr lang="en-US" sz="1600" b="0" dirty="0">
                <a:latin typeface="Calibri" panose="020F0502020204030204" pitchFamily="34" charset="0"/>
              </a:rPr>
              <a:t> </a:t>
            </a:r>
            <a:r>
              <a:rPr lang="ru-RU" sz="1600" b="0" dirty="0">
                <a:latin typeface="Calibri" panose="020F0502020204030204" pitchFamily="34" charset="0"/>
              </a:rPr>
              <a:t>риск отставания от </a:t>
            </a:r>
            <a:r>
              <a:rPr lang="ru-RU" sz="1600" b="0" dirty="0" smtClean="0">
                <a:latin typeface="Calibri" panose="020F0502020204030204" pitchFamily="34" charset="0"/>
              </a:rPr>
              <a:t>рынка)</a:t>
            </a:r>
            <a:endParaRPr lang="ru-RU" sz="1600" b="0" dirty="0"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8200" y="1133356"/>
            <a:ext cx="42672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1" dirty="0" smtClean="0">
                <a:latin typeface="Calibri" panose="020F0502020204030204" pitchFamily="34" charset="0"/>
              </a:rPr>
              <a:t>Типовое решение</a:t>
            </a:r>
          </a:p>
          <a:p>
            <a:endParaRPr lang="ru-RU" sz="1400" b="0" i="1" dirty="0">
              <a:latin typeface="Calibri" panose="020F0502020204030204" pitchFamily="34" charset="0"/>
            </a:endParaRPr>
          </a:p>
          <a:p>
            <a:r>
              <a:rPr lang="ru-RU" sz="1600" dirty="0">
                <a:latin typeface="Calibri" panose="020F0502020204030204" pitchFamily="34" charset="0"/>
              </a:rPr>
              <a:t>Плюсы:</a:t>
            </a:r>
            <a:endParaRPr lang="ru-RU" sz="1600" b="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dirty="0">
                <a:latin typeface="Calibri" panose="020F0502020204030204" pitchFamily="34" charset="0"/>
              </a:rPr>
              <a:t>Дешево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dirty="0">
                <a:latin typeface="Calibri" panose="020F0502020204030204" pitchFamily="34" charset="0"/>
              </a:rPr>
              <a:t>Быстрый старт бизнеса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dirty="0">
                <a:latin typeface="Calibri" panose="020F0502020204030204" pitchFamily="34" charset="0"/>
              </a:rPr>
              <a:t>Набор готовых сценариев для Вашего </a:t>
            </a:r>
            <a:r>
              <a:rPr lang="ru-RU" sz="1600" b="0" dirty="0" smtClean="0">
                <a:latin typeface="Calibri" panose="020F0502020204030204" pitchFamily="34" charset="0"/>
              </a:rPr>
              <a:t>бизнеса</a:t>
            </a:r>
            <a:endParaRPr lang="en-US" sz="1600" b="0" dirty="0" smtClean="0">
              <a:latin typeface="Calibri" panose="020F0502020204030204" pitchFamily="34" charset="0"/>
            </a:endParaRPr>
          </a:p>
          <a:p>
            <a:endParaRPr lang="en-US" sz="1600" b="0" dirty="0" smtClean="0">
              <a:latin typeface="Calibri" panose="020F0502020204030204" pitchFamily="34" charset="0"/>
            </a:endParaRPr>
          </a:p>
          <a:p>
            <a:endParaRPr lang="ru-RU" sz="1600" b="0" dirty="0">
              <a:latin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</a:rPr>
              <a:t>Минусы</a:t>
            </a:r>
            <a:r>
              <a:rPr lang="ru-RU" sz="1600" dirty="0">
                <a:latin typeface="Calibri" panose="020F0502020204030204" pitchFamily="34" charset="0"/>
              </a:rPr>
              <a:t>:</a:t>
            </a:r>
            <a:endParaRPr lang="ru-RU" sz="1600" b="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dirty="0" smtClean="0">
                <a:latin typeface="Calibri" panose="020F0502020204030204" pitchFamily="34" charset="0"/>
              </a:rPr>
              <a:t>Необходимость поиска </a:t>
            </a:r>
            <a:r>
              <a:rPr lang="ru-RU" sz="1600" b="0" dirty="0">
                <a:latin typeface="Calibri" panose="020F0502020204030204" pitchFamily="34" charset="0"/>
              </a:rPr>
              <a:t>подходящего шаблона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dirty="0">
                <a:latin typeface="Calibri" panose="020F0502020204030204" pitchFamily="34" charset="0"/>
              </a:rPr>
              <a:t>Самостоятельный подбор графических </a:t>
            </a:r>
            <a:r>
              <a:rPr lang="ru-RU" sz="1600" b="0" dirty="0" smtClean="0">
                <a:latin typeface="Calibri" panose="020F0502020204030204" pitchFamily="34" charset="0"/>
              </a:rPr>
              <a:t>элементов и формата контента, </a:t>
            </a:r>
            <a:r>
              <a:rPr lang="ru-RU" sz="1600" b="0" dirty="0">
                <a:latin typeface="Calibri" panose="020F0502020204030204" pitchFamily="34" charset="0"/>
              </a:rPr>
              <a:t>что удается не </a:t>
            </a:r>
            <a:r>
              <a:rPr lang="ru-RU" sz="1600" b="0" dirty="0" smtClean="0">
                <a:latin typeface="Calibri" panose="020F0502020204030204" pitchFamily="34" charset="0"/>
              </a:rPr>
              <a:t>всем, из-за чего возникает вероятность несоответствия </a:t>
            </a:r>
            <a:r>
              <a:rPr lang="ru-RU" sz="1600" b="0" dirty="0">
                <a:latin typeface="Calibri" panose="020F0502020204030204" pitchFamily="34" charset="0"/>
              </a:rPr>
              <a:t>ожиданиям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dirty="0" smtClean="0">
                <a:latin typeface="Calibri" panose="020F0502020204030204" pitchFamily="34" charset="0"/>
              </a:rPr>
              <a:t>Сложность </a:t>
            </a:r>
            <a:r>
              <a:rPr lang="ru-RU" sz="1600" b="0" dirty="0">
                <a:latin typeface="Calibri" panose="020F0502020204030204" pitchFamily="34" charset="0"/>
              </a:rPr>
              <a:t>внесения функциональных и визуальных </a:t>
            </a:r>
            <a:r>
              <a:rPr lang="ru-RU" sz="1600" b="0" dirty="0" smtClean="0">
                <a:latin typeface="Calibri" panose="020F0502020204030204" pitchFamily="34" charset="0"/>
              </a:rPr>
              <a:t>изменений, отсутствие изначальной тонкой настройки под бизнес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dirty="0" smtClean="0">
                <a:latin typeface="Calibri" panose="020F0502020204030204" pitchFamily="34" charset="0"/>
              </a:rPr>
              <a:t>При общих равных конверсия </a:t>
            </a:r>
            <a:r>
              <a:rPr lang="ru-RU" sz="1600" b="0" dirty="0">
                <a:latin typeface="Calibri" panose="020F0502020204030204" pitchFamily="34" charset="0"/>
              </a:rPr>
              <a:t>сайта </a:t>
            </a:r>
            <a:r>
              <a:rPr lang="ru-RU" sz="1600" b="0" dirty="0" smtClean="0">
                <a:latin typeface="Calibri" panose="020F0502020204030204" pitchFamily="34" charset="0"/>
              </a:rPr>
              <a:t>ниже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dirty="0" smtClean="0">
                <a:latin typeface="Calibri" panose="020F0502020204030204" pitchFamily="34" charset="0"/>
              </a:rPr>
              <a:t>Меньшая эксклюзивность и презентабельность в глазах клиентов по сравнению с индивидуальной разработкой.</a:t>
            </a:r>
          </a:p>
        </p:txBody>
      </p:sp>
    </p:spTree>
    <p:extLst>
      <p:ext uri="{BB962C8B-B14F-4D97-AF65-F5344CB8AC3E}">
        <p14:creationId xmlns:p14="http://schemas.microsoft.com/office/powerpoint/2010/main" xmlns="" val="2616700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Прямоугольник 1"/>
          <p:cNvSpPr>
            <a:spLocks noChangeArrowheads="1"/>
          </p:cNvSpPr>
          <p:nvPr/>
        </p:nvSpPr>
        <p:spPr bwMode="auto">
          <a:xfrm>
            <a:off x="228600" y="1219200"/>
            <a:ext cx="8807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ru-RU" sz="2000" b="0" dirty="0">
              <a:latin typeface="Calibri" panose="020F0502020204030204" pitchFamily="34" charset="0"/>
            </a:endParaRP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813" y="228600"/>
            <a:ext cx="22875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228600"/>
            <a:ext cx="6324600" cy="866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latin typeface="Calibri" panose="020F0502020204030204" pitchFamily="34" charset="0"/>
              </a:rPr>
              <a:t>Выводы</a:t>
            </a:r>
            <a:endParaRPr lang="en-US" sz="3200" baseline="30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343400" y="5179605"/>
            <a:ext cx="65" cy="6000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04704" rIns="0" bIns="152352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525252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9100" y="1443841"/>
            <a:ext cx="8305800" cy="535531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28600" indent="-228600">
              <a:buAutoNum type="arabicParenR"/>
            </a:pPr>
            <a:r>
              <a:rPr lang="ru-RU" sz="1800" b="0" dirty="0" smtClean="0">
                <a:latin typeface="Calibri" panose="020F0502020204030204" pitchFamily="34" charset="0"/>
              </a:rPr>
              <a:t>Типовые </a:t>
            </a:r>
            <a:r>
              <a:rPr lang="ru-RU" sz="1800" b="0" dirty="0">
                <a:latin typeface="Calibri" panose="020F0502020204030204" pitchFamily="34" charset="0"/>
              </a:rPr>
              <a:t>недорогие решения — </a:t>
            </a:r>
            <a:r>
              <a:rPr lang="ru-RU" sz="1800" b="0" dirty="0" smtClean="0">
                <a:latin typeface="Calibri" panose="020F0502020204030204" pitchFamily="34" charset="0"/>
              </a:rPr>
              <a:t>работают, как и индивидуальные.</a:t>
            </a:r>
            <a:br>
              <a:rPr lang="ru-RU" sz="1800" b="0" dirty="0" smtClean="0">
                <a:latin typeface="Calibri" panose="020F0502020204030204" pitchFamily="34" charset="0"/>
              </a:rPr>
            </a:br>
            <a:endParaRPr lang="ru-RU" sz="1800" b="0" dirty="0" smtClean="0">
              <a:latin typeface="Calibri" panose="020F0502020204030204" pitchFamily="34" charset="0"/>
            </a:endParaRPr>
          </a:p>
          <a:p>
            <a:pPr marL="228600" indent="-228600">
              <a:buAutoNum type="arabicParenR"/>
            </a:pPr>
            <a:r>
              <a:rPr lang="ru-RU" altLang="ru-RU" sz="1800" b="0" dirty="0" smtClean="0">
                <a:latin typeface="Calibri" panose="020F0502020204030204" pitchFamily="34" charset="0"/>
              </a:rPr>
              <a:t>На практике типовые решения часто позволяют решить бизнес-задачу лучше индивидуальной разработки, но не всегда – вопрос в компетентности заказчика и индивидуальности бизнеса</a:t>
            </a:r>
          </a:p>
          <a:p>
            <a:pPr lvl="0"/>
            <a:endParaRPr lang="ru-RU" altLang="ru-RU" sz="1800" b="0" dirty="0" smtClean="0">
              <a:latin typeface="Calibri" panose="020F0502020204030204" pitchFamily="34" charset="0"/>
            </a:endParaRPr>
          </a:p>
          <a:p>
            <a:pPr lvl="0"/>
            <a:r>
              <a:rPr lang="ru-RU" altLang="ru-RU" sz="1800" b="0" dirty="0" smtClean="0">
                <a:latin typeface="Calibri" panose="020F0502020204030204" pitchFamily="34" charset="0"/>
              </a:rPr>
              <a:t>3) Типовые решения позволяют </a:t>
            </a:r>
            <a:r>
              <a:rPr lang="en-US" altLang="ru-RU" sz="1800" b="0" dirty="0" smtClean="0">
                <a:latin typeface="Calibri" panose="020F0502020204030204" pitchFamily="34" charset="0"/>
              </a:rPr>
              <a:t>“</a:t>
            </a:r>
            <a:r>
              <a:rPr lang="ru-RU" altLang="ru-RU" sz="1800" b="0" dirty="0" smtClean="0">
                <a:latin typeface="Calibri" panose="020F0502020204030204" pitchFamily="34" charset="0"/>
              </a:rPr>
              <a:t>попробовать: пойдет – не пойдет</a:t>
            </a:r>
            <a:r>
              <a:rPr lang="en-US" altLang="ru-RU" sz="1800" b="0" dirty="0" smtClean="0">
                <a:latin typeface="Calibri" panose="020F0502020204030204" pitchFamily="34" charset="0"/>
              </a:rPr>
              <a:t>”</a:t>
            </a:r>
            <a:r>
              <a:rPr lang="ru-RU" altLang="ru-RU" sz="1800" b="0" dirty="0" smtClean="0">
                <a:latin typeface="Calibri" panose="020F0502020204030204" pitchFamily="34" charset="0"/>
              </a:rPr>
              <a:t> с минимальными затратами и </a:t>
            </a:r>
            <a:r>
              <a:rPr lang="ru-RU" altLang="ru-RU" sz="1800" b="0" dirty="0">
                <a:latin typeface="Calibri" panose="020F0502020204030204" pitchFamily="34" charset="0"/>
              </a:rPr>
              <a:t>рисками . </a:t>
            </a:r>
            <a:r>
              <a:rPr lang="ru-RU" altLang="ru-RU" sz="1800" b="0" dirty="0" smtClean="0">
                <a:latin typeface="Calibri" panose="020F0502020204030204" pitchFamily="34" charset="0"/>
              </a:rPr>
              <a:t>Это особенно важно в кризис.</a:t>
            </a:r>
          </a:p>
          <a:p>
            <a:pPr lvl="0"/>
            <a:endParaRPr lang="ru-RU" altLang="ru-RU" sz="1800" b="0" dirty="0">
              <a:latin typeface="Calibri" panose="020F0502020204030204" pitchFamily="34" charset="0"/>
            </a:endParaRPr>
          </a:p>
          <a:p>
            <a:pPr lvl="0"/>
            <a:r>
              <a:rPr lang="ru-RU" altLang="ru-RU" sz="1800" b="0" dirty="0" smtClean="0">
                <a:latin typeface="Calibri" panose="020F0502020204030204" pitchFamily="34" charset="0"/>
              </a:rPr>
              <a:t>4) Стоимость </a:t>
            </a:r>
            <a:r>
              <a:rPr lang="ru-RU" altLang="ru-RU" sz="1800" b="0" dirty="0">
                <a:latin typeface="Calibri" panose="020F0502020204030204" pitchFamily="34" charset="0"/>
              </a:rPr>
              <a:t>сайта не говорит о том, хороший он или плохой, эффективный или нет. Хороший сайт можно получить и за </a:t>
            </a:r>
            <a:r>
              <a:rPr lang="ru-RU" altLang="ru-RU" sz="1800" b="0" dirty="0" smtClean="0">
                <a:latin typeface="Calibri" panose="020F0502020204030204" pitchFamily="34" charset="0"/>
              </a:rPr>
              <a:t>300 </a:t>
            </a:r>
            <a:r>
              <a:rPr lang="ru-RU" altLang="ru-RU" sz="1800" b="0" dirty="0">
                <a:latin typeface="Calibri" panose="020F0502020204030204" pitchFamily="34" charset="0"/>
              </a:rPr>
              <a:t>тысяч и за </a:t>
            </a:r>
            <a:r>
              <a:rPr lang="ru-RU" altLang="ru-RU" sz="1800" b="0" dirty="0" smtClean="0">
                <a:latin typeface="Calibri" panose="020F0502020204030204" pitchFamily="34" charset="0"/>
              </a:rPr>
              <a:t>50 и за миллион.</a:t>
            </a:r>
          </a:p>
          <a:p>
            <a:pPr lvl="0"/>
            <a:endParaRPr lang="ru-RU" altLang="ru-RU" sz="1800" b="0" dirty="0" smtClean="0">
              <a:latin typeface="Calibri" panose="020F0502020204030204" pitchFamily="34" charset="0"/>
            </a:endParaRPr>
          </a:p>
          <a:p>
            <a:pPr lvl="0"/>
            <a:r>
              <a:rPr lang="ru-RU" altLang="ru-RU" sz="1800" b="0" dirty="0">
                <a:latin typeface="Calibri" panose="020F0502020204030204" pitchFamily="34" charset="0"/>
              </a:rPr>
              <a:t>5</a:t>
            </a:r>
            <a:r>
              <a:rPr lang="ru-RU" altLang="ru-RU" sz="1800" b="0" dirty="0" smtClean="0">
                <a:latin typeface="Calibri" panose="020F0502020204030204" pitchFamily="34" charset="0"/>
              </a:rPr>
              <a:t>) Однако стоимость сайта будет не маленькой, если необходимо придать ему индивидуальность, или тонко настроить под свой бизнес с не типовыми бизнес-процессами и сценариями привлечения покупателей</a:t>
            </a:r>
            <a:r>
              <a:rPr lang="en-US" altLang="ru-RU" sz="1800" b="0" dirty="0" smtClean="0">
                <a:latin typeface="Calibri" panose="020F0502020204030204" pitchFamily="34" charset="0"/>
              </a:rPr>
              <a:t> – </a:t>
            </a:r>
            <a:r>
              <a:rPr lang="ru-RU" altLang="ru-RU" sz="1800" b="0" smtClean="0">
                <a:latin typeface="Calibri" panose="020F0502020204030204" pitchFamily="34" charset="0"/>
              </a:rPr>
              <a:t>это является </a:t>
            </a:r>
            <a:r>
              <a:rPr lang="ru-RU" altLang="ru-RU" sz="1800" b="0" dirty="0" smtClean="0">
                <a:latin typeface="Calibri" panose="020F0502020204030204" pitchFamily="34" charset="0"/>
              </a:rPr>
              <a:t>необходимостью для уже устоявшегося бизнеса</a:t>
            </a:r>
          </a:p>
          <a:p>
            <a:pPr lvl="0"/>
            <a:endParaRPr lang="ru-RU" altLang="ru-RU" sz="1800" b="0" dirty="0">
              <a:latin typeface="Calibri" panose="020F0502020204030204" pitchFamily="34" charset="0"/>
            </a:endParaRPr>
          </a:p>
          <a:p>
            <a:r>
              <a:rPr lang="ru-RU" altLang="ru-RU" sz="1800" b="0" dirty="0">
                <a:latin typeface="Calibri" panose="020F0502020204030204" pitchFamily="34" charset="0"/>
              </a:rPr>
              <a:t>А какой вариант в итоге подходит, решать, конечно, </a:t>
            </a:r>
            <a:r>
              <a:rPr lang="ru-RU" altLang="ru-RU" sz="1800" b="0" dirty="0" smtClean="0">
                <a:latin typeface="Calibri" panose="020F0502020204030204" pitchFamily="34" charset="0"/>
              </a:rPr>
              <a:t>Вам (опираясь на наши советы </a:t>
            </a:r>
            <a:r>
              <a:rPr lang="ru-RU" altLang="ru-RU" sz="1800" b="0" dirty="0" smtClean="0"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ru-RU" altLang="ru-RU" sz="1800" b="0" dirty="0" smtClean="0">
                <a:latin typeface="Calibri" panose="020F0502020204030204" pitchFamily="34" charset="0"/>
              </a:rPr>
              <a:t>)!</a:t>
            </a:r>
            <a:endParaRPr lang="ru-RU" altLang="ru-RU" sz="18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385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ownloads\9560810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745" y="1066833"/>
            <a:ext cx="3852718" cy="578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14337" y="1818144"/>
            <a:ext cx="5834063" cy="267765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0" dirty="0" smtClean="0">
                <a:latin typeface="+mn-lt"/>
              </a:rPr>
              <a:t>Олег Степанов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0" dirty="0" smtClean="0">
                <a:latin typeface="+mn-lt"/>
              </a:rPr>
              <a:t>Интернет-агентство «Инсайд»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 smtClean="0">
              <a:latin typeface="+mn-lt"/>
            </a:endParaRPr>
          </a:p>
          <a:p>
            <a:pPr>
              <a:defRPr/>
            </a:pPr>
            <a:r>
              <a:rPr lang="ru-RU" sz="2800" b="0" dirty="0" smtClean="0">
                <a:latin typeface="+mn-lt"/>
              </a:rPr>
              <a:t>Тел</a:t>
            </a:r>
            <a:r>
              <a:rPr lang="ru-RU" sz="2800" b="0" dirty="0">
                <a:latin typeface="+mn-lt"/>
              </a:rPr>
              <a:t>.:  +7 (495) </a:t>
            </a:r>
            <a:r>
              <a:rPr lang="ru-RU" sz="2800" b="0" dirty="0" smtClean="0">
                <a:latin typeface="+mn-lt"/>
              </a:rPr>
              <a:t>542-88-08</a:t>
            </a:r>
            <a:r>
              <a:rPr lang="en-US" sz="2800" b="0" dirty="0">
                <a:latin typeface="+mn-lt"/>
              </a:rPr>
              <a:t/>
            </a:r>
            <a:br>
              <a:rPr lang="en-US" sz="2800" b="0" dirty="0">
                <a:latin typeface="+mn-lt"/>
              </a:rPr>
            </a:br>
            <a:r>
              <a:rPr lang="en-US" sz="2800" b="0" dirty="0">
                <a:latin typeface="+mn-lt"/>
              </a:rPr>
              <a:t>E-mail</a:t>
            </a:r>
            <a:r>
              <a:rPr lang="en-US" sz="2800" b="0" dirty="0" smtClean="0">
                <a:latin typeface="+mn-lt"/>
              </a:rPr>
              <a:t>:</a:t>
            </a:r>
            <a:r>
              <a:rPr lang="ru-RU" sz="2800" b="0" dirty="0" smtClean="0">
                <a:latin typeface="+mn-lt"/>
              </a:rPr>
              <a:t> </a:t>
            </a:r>
            <a:r>
              <a:rPr lang="en-US" sz="2800" b="0" dirty="0" smtClean="0">
                <a:latin typeface="+mn-lt"/>
                <a:hlinkClick r:id="rId4"/>
              </a:rPr>
              <a:t>info@inside.ru</a:t>
            </a:r>
            <a:endParaRPr lang="ru-RU" sz="2800" b="0" dirty="0">
              <a:latin typeface="+mn-lt"/>
            </a:endParaRPr>
          </a:p>
          <a:p>
            <a:pPr>
              <a:defRPr/>
            </a:pPr>
            <a:r>
              <a:rPr lang="ru-RU" sz="2800" b="0" dirty="0" smtClean="0">
                <a:latin typeface="+mn-lt"/>
              </a:rPr>
              <a:t>Сайт:  </a:t>
            </a:r>
            <a:r>
              <a:rPr lang="en-US" sz="2800" b="0" dirty="0" smtClean="0">
                <a:latin typeface="+mn-lt"/>
                <a:hlinkClick r:id="rId5"/>
              </a:rPr>
              <a:t>www.inside.ru</a:t>
            </a:r>
            <a:endParaRPr lang="en-US" sz="2800" b="0" dirty="0" smtClean="0">
              <a:latin typeface="+mn-lt"/>
            </a:endParaRP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813" y="228600"/>
            <a:ext cx="22875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596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Прямоугольник 1"/>
          <p:cNvSpPr>
            <a:spLocks noChangeArrowheads="1"/>
          </p:cNvSpPr>
          <p:nvPr/>
        </p:nvSpPr>
        <p:spPr bwMode="auto">
          <a:xfrm>
            <a:off x="228600" y="1219200"/>
            <a:ext cx="8807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ru-RU" sz="2000" b="0" dirty="0">
              <a:latin typeface="Calibri" panose="020F0502020204030204" pitchFamily="34" charset="0"/>
            </a:endParaRP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813" y="228600"/>
            <a:ext cx="22875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20651" y="1828800"/>
            <a:ext cx="6507162" cy="8840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28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228600"/>
            <a:ext cx="6324600" cy="866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latin typeface="Calibri" panose="020F0502020204030204" pitchFamily="34" charset="0"/>
              </a:rPr>
              <a:t>Определимся с понятиями</a:t>
            </a:r>
            <a:endParaRPr lang="en-US" sz="3200" baseline="30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1371600"/>
            <a:ext cx="8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R"/>
            </a:pPr>
            <a:r>
              <a:rPr lang="ru-RU" sz="2000" dirty="0" smtClean="0">
                <a:latin typeface="Calibri" panose="020F0502020204030204" pitchFamily="34" charset="0"/>
              </a:rPr>
              <a:t> Готовое решение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 smtClean="0">
                <a:latin typeface="Calibri" panose="020F0502020204030204" pitchFamily="34" charset="0"/>
              </a:rPr>
              <a:t>Проект (или его часть) разработан заранее специалистами (в том числе и в предметной области)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 smtClean="0">
                <a:latin typeface="Calibri" panose="020F0502020204030204" pitchFamily="34" charset="0"/>
              </a:rPr>
              <a:t>Эту часть могут </a:t>
            </a:r>
            <a:r>
              <a:rPr lang="ru-RU" sz="2000" b="0" dirty="0">
                <a:latin typeface="Calibri" panose="020F0502020204030204" pitchFamily="34" charset="0"/>
              </a:rPr>
              <a:t>использовать все </a:t>
            </a:r>
            <a:r>
              <a:rPr lang="ru-RU" sz="2000" b="0" dirty="0" smtClean="0">
                <a:latin typeface="Calibri" panose="020F0502020204030204" pitchFamily="34" charset="0"/>
              </a:rPr>
              <a:t>желающие – не только ваша компания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 smtClean="0">
                <a:latin typeface="Calibri" panose="020F0502020204030204" pitchFamily="34" charset="0"/>
              </a:rPr>
              <a:t>Готовые решения распространены в интернете и общедоступны</a:t>
            </a:r>
          </a:p>
          <a:p>
            <a:endParaRPr lang="ru-RU" sz="2000" dirty="0" smtClean="0">
              <a:latin typeface="Calibri" panose="020F0502020204030204" pitchFamily="34" charset="0"/>
            </a:endParaRPr>
          </a:p>
          <a:p>
            <a:r>
              <a:rPr lang="ru-RU" sz="2000" b="0" dirty="0" smtClean="0">
                <a:latin typeface="Calibri" panose="020F0502020204030204" pitchFamily="34" charset="0"/>
              </a:rPr>
              <a:t>2) </a:t>
            </a:r>
            <a:r>
              <a:rPr lang="ru-RU" sz="2000" dirty="0" smtClean="0">
                <a:latin typeface="Calibri" panose="020F0502020204030204" pitchFamily="34" charset="0"/>
              </a:rPr>
              <a:t>Индивидуальное решение</a:t>
            </a:r>
            <a:endParaRPr lang="ru-RU" sz="20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 smtClean="0">
                <a:latin typeface="Calibri" panose="020F0502020204030204" pitchFamily="34" charset="0"/>
              </a:rPr>
              <a:t>Включает креативный и уникальный дизайнерский подход.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 smtClean="0">
                <a:latin typeface="Calibri" panose="020F0502020204030204" pitchFamily="34" charset="0"/>
              </a:rPr>
              <a:t>Разрабатывается </a:t>
            </a:r>
            <a:r>
              <a:rPr lang="ru-RU" sz="2000" b="0" dirty="0">
                <a:latin typeface="Calibri" panose="020F0502020204030204" pitchFamily="34" charset="0"/>
              </a:rPr>
              <a:t>специально под определенный заказ. </a:t>
            </a:r>
            <a:endParaRPr lang="ru-RU" sz="20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 smtClean="0">
                <a:latin typeface="Calibri" panose="020F0502020204030204" pitchFamily="34" charset="0"/>
              </a:rPr>
              <a:t>Подстраивается под конкретную компанию, ее процессы.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>
                <a:latin typeface="Calibri" panose="020F0502020204030204" pitchFamily="34" charset="0"/>
              </a:rPr>
              <a:t>У</a:t>
            </a:r>
            <a:r>
              <a:rPr lang="ru-RU" sz="2000" b="0" dirty="0" smtClean="0">
                <a:latin typeface="Calibri" panose="020F0502020204030204" pitchFamily="34" charset="0"/>
              </a:rPr>
              <a:t>читывает позиционирование компании.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 smtClean="0">
                <a:latin typeface="Calibri" panose="020F0502020204030204" pitchFamily="34" charset="0"/>
              </a:rPr>
              <a:t>Позволяет добавлять различные детали и выбирать </a:t>
            </a:r>
            <a:r>
              <a:rPr lang="ru-RU" sz="2000" b="0" dirty="0">
                <a:latin typeface="Calibri" panose="020F0502020204030204" pitchFamily="34" charset="0"/>
              </a:rPr>
              <a:t>другие методы, которые сделают его не похожим на </a:t>
            </a:r>
            <a:r>
              <a:rPr lang="ru-RU" sz="2000" b="0" dirty="0" smtClean="0">
                <a:latin typeface="Calibri" panose="020F0502020204030204" pitchFamily="34" charset="0"/>
              </a:rPr>
              <a:t>другие проекты.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https://habrastorage.org/storage2/c47/17c/722/c4717c722de90974beb02f89f80d98c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1905" y="5638800"/>
            <a:ext cx="4285095" cy="11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9411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52400" y="228604"/>
            <a:ext cx="6324600" cy="866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prstClr val="black"/>
                </a:solidFill>
                <a:latin typeface="Calibri"/>
                <a:cs typeface="Calibri" pitchFamily="34" charset="0"/>
              </a:rPr>
              <a:t>О </a:t>
            </a:r>
            <a:r>
              <a:rPr lang="ru-RU" sz="32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готовых </a:t>
            </a:r>
            <a:r>
              <a:rPr lang="ru-RU" sz="3200" dirty="0">
                <a:solidFill>
                  <a:prstClr val="black"/>
                </a:solidFill>
                <a:latin typeface="Calibri"/>
                <a:cs typeface="Calibri" pitchFamily="34" charset="0"/>
              </a:rPr>
              <a:t>решениях</a:t>
            </a:r>
            <a:endParaRPr lang="en-US" sz="3200" baseline="30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295400"/>
            <a:ext cx="8610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Какие бывают:</a:t>
            </a: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815" y="228601"/>
            <a:ext cx="22875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905000"/>
            <a:ext cx="8896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400" b="0" dirty="0">
                <a:latin typeface="Calibri" panose="020F0502020204030204" pitchFamily="34" charset="0"/>
              </a:rPr>
              <a:t>Типовой дизайн</a:t>
            </a:r>
          </a:p>
          <a:p>
            <a:pPr marL="457200" indent="-457200">
              <a:buAutoNum type="arabicParenR"/>
            </a:pPr>
            <a:r>
              <a:rPr lang="ru-RU" sz="2400" b="0" dirty="0">
                <a:latin typeface="Calibri" panose="020F0502020204030204" pitchFamily="34" charset="0"/>
              </a:rPr>
              <a:t>Дизайн + верстка</a:t>
            </a:r>
          </a:p>
          <a:p>
            <a:pPr marL="457200" indent="-457200">
              <a:buAutoNum type="arabicParenR"/>
            </a:pPr>
            <a:r>
              <a:rPr lang="ru-RU" sz="2400" b="0" dirty="0">
                <a:latin typeface="Calibri" panose="020F0502020204030204" pitchFamily="34" charset="0"/>
              </a:rPr>
              <a:t>Дизайн+ верстка + интеграция с системой администрирования</a:t>
            </a:r>
          </a:p>
          <a:p>
            <a:pPr marL="457200" indent="-457200">
              <a:buAutoNum type="arabicParenR"/>
            </a:pPr>
            <a:r>
              <a:rPr lang="ru-RU" sz="2400" b="0" dirty="0">
                <a:latin typeface="Calibri" panose="020F0502020204030204" pitchFamily="34" charset="0"/>
              </a:rPr>
              <a:t>Решение под конкретный тип бизнес-задач с мастером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4038600"/>
            <a:ext cx="8305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</a:rPr>
              <a:t>Е</a:t>
            </a:r>
            <a:r>
              <a:rPr lang="ru-RU" sz="2400" dirty="0" smtClean="0">
                <a:latin typeface="Calibri" panose="020F0502020204030204" pitchFamily="34" charset="0"/>
              </a:rPr>
              <a:t>ще</a:t>
            </a:r>
            <a:r>
              <a:rPr lang="ru-RU" sz="2400" dirty="0">
                <a:latin typeface="Calibri" panose="020F0502020204030204" pitchFamily="34" charset="0"/>
              </a:rPr>
              <a:t>:</a:t>
            </a:r>
          </a:p>
          <a:p>
            <a:pPr marL="457200" indent="-457200">
              <a:buAutoNum type="arabicParenR"/>
            </a:pPr>
            <a:r>
              <a:rPr lang="ru-RU" sz="2400" b="0" dirty="0">
                <a:latin typeface="Calibri" panose="020F0502020204030204" pitchFamily="34" charset="0"/>
              </a:rPr>
              <a:t>Общеизвестная система администрирования или конструктор в противовес разработке персональной системы под компанию и проект</a:t>
            </a:r>
          </a:p>
          <a:p>
            <a:pPr marL="457200" indent="-457200">
              <a:buAutoNum type="arabicParenR"/>
            </a:pPr>
            <a:r>
              <a:rPr lang="ru-RU" sz="2400" b="0" dirty="0">
                <a:latin typeface="Calibri" panose="020F0502020204030204" pitchFamily="34" charset="0"/>
              </a:rPr>
              <a:t>Использование сторонних модулей в противовес разработке дополнительного функционала с нуля</a:t>
            </a:r>
          </a:p>
        </p:txBody>
      </p:sp>
    </p:spTree>
    <p:extLst>
      <p:ext uri="{BB962C8B-B14F-4D97-AF65-F5344CB8AC3E}">
        <p14:creationId xmlns:p14="http://schemas.microsoft.com/office/powerpoint/2010/main" xmlns="" val="363111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28600" y="228604"/>
            <a:ext cx="6324600" cy="866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Разберемся с </a:t>
            </a:r>
            <a:r>
              <a:rPr lang="ru-RU" sz="3200" dirty="0" err="1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админкой</a:t>
            </a:r>
            <a:endParaRPr lang="en-US" sz="3200" baseline="30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295400"/>
            <a:ext cx="86106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Какие бывают решения по системе управления:</a:t>
            </a:r>
          </a:p>
          <a:p>
            <a:pPr marL="457200" indent="-457200">
              <a:buAutoNum type="arabicParenR"/>
            </a:pPr>
            <a:endParaRPr lang="ru-RU" sz="2400" dirty="0">
              <a:latin typeface="Calibri" panose="020F0502020204030204" pitchFamily="34" charset="0"/>
            </a:endParaRPr>
          </a:p>
          <a:p>
            <a:pPr marL="457200" indent="-457200">
              <a:buAutoNum type="arabicParenR"/>
            </a:pPr>
            <a:r>
              <a:rPr lang="ru-RU" sz="2000" dirty="0" smtClean="0">
                <a:latin typeface="Calibri" panose="020F0502020204030204" pitchFamily="34" charset="0"/>
              </a:rPr>
              <a:t>Общеизвестная система администрирования</a:t>
            </a:r>
          </a:p>
          <a:p>
            <a:pPr marL="457200" indent="-457200">
              <a:buAutoNum type="arabicParenR"/>
            </a:pPr>
            <a:r>
              <a:rPr lang="ru-RU" sz="2000" dirty="0">
                <a:latin typeface="Calibri" panose="020F0502020204030204" pitchFamily="34" charset="0"/>
              </a:rPr>
              <a:t>К</a:t>
            </a:r>
            <a:r>
              <a:rPr lang="ru-RU" sz="2000" dirty="0" smtClean="0">
                <a:latin typeface="Calibri" panose="020F0502020204030204" pitchFamily="34" charset="0"/>
              </a:rPr>
              <a:t>онструктор сайта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Calibri" panose="020F0502020204030204" pitchFamily="34" charset="0"/>
              </a:rPr>
              <a:t>Разработка персональной системы под компанию и проект</a:t>
            </a: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815" y="228601"/>
            <a:ext cx="22875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676471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Почему важно выбрать общеизвестную систему администрирования и в чем минус конструктора сайтов?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181600"/>
            <a:ext cx="2446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</a:rPr>
              <a:t>Привязка к разработчику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5039" y="5070809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</a:rPr>
              <a:t>Ограниченность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9132" y="5624899"/>
            <a:ext cx="834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</a:rPr>
              <a:t>Дорого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6869" y="6062246"/>
            <a:ext cx="882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</a:rPr>
              <a:t>Сложно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3865" y="5608643"/>
            <a:ext cx="1698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</a:rPr>
              <a:t>Кто на </a:t>
            </a:r>
            <a:r>
              <a:rPr lang="ru-RU" sz="1600" dirty="0" smtClean="0">
                <a:latin typeface="Calibri" panose="020F0502020204030204" pitchFamily="34" charset="0"/>
              </a:rPr>
              <a:t>подхвате?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2489" y="6077526"/>
            <a:ext cx="2041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</a:rPr>
              <a:t>Ежемесячная оплата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273" y="5605046"/>
            <a:ext cx="2622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</a:rPr>
              <a:t>Готовые Типовые сценарии</a:t>
            </a:r>
            <a:endParaRPr lang="ru-RU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52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Прямоугольник 1"/>
          <p:cNvSpPr>
            <a:spLocks noChangeArrowheads="1"/>
          </p:cNvSpPr>
          <p:nvPr/>
        </p:nvSpPr>
        <p:spPr bwMode="auto">
          <a:xfrm>
            <a:off x="228600" y="1219200"/>
            <a:ext cx="8807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ru-RU" sz="2000" b="0" dirty="0">
              <a:latin typeface="Calibri" panose="020F0502020204030204" pitchFamily="34" charset="0"/>
            </a:endParaRP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813" y="228600"/>
            <a:ext cx="22875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20651" y="1828800"/>
            <a:ext cx="6507162" cy="8840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28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228600"/>
            <a:ext cx="6324600" cy="866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latin typeface="Calibri" panose="020F0502020204030204" pitchFamily="34" charset="0"/>
              </a:rPr>
              <a:t>С </a:t>
            </a:r>
            <a:r>
              <a:rPr lang="ru-RU" sz="3200" dirty="0" err="1" smtClean="0">
                <a:latin typeface="Calibri" panose="020F0502020204030204" pitchFamily="34" charset="0"/>
              </a:rPr>
              <a:t>админкой</a:t>
            </a:r>
            <a:r>
              <a:rPr lang="ru-RU" sz="3200" dirty="0" smtClean="0">
                <a:latin typeface="Calibri" panose="020F0502020204030204" pitchFamily="34" charset="0"/>
              </a:rPr>
              <a:t> понятно – что дальше</a:t>
            </a:r>
            <a:endParaRPr lang="en-US" sz="3200" baseline="30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1219200"/>
            <a:ext cx="89338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Типовые решения для 1С-Битрикс, используемые в нашей компании для реализации задач клиентов:</a:t>
            </a:r>
          </a:p>
          <a:p>
            <a:pPr marL="228600" indent="-228600">
              <a:buAutoNum type="arabicParenR"/>
            </a:pPr>
            <a:endParaRPr lang="ru-RU" sz="1800" dirty="0">
              <a:latin typeface="Calibri" panose="020F0502020204030204" pitchFamily="34" charset="0"/>
            </a:endParaRPr>
          </a:p>
          <a:p>
            <a:pPr marL="228600" indent="-228600">
              <a:buAutoNum type="arabicParenR"/>
            </a:pPr>
            <a:r>
              <a:rPr lang="ru-RU" sz="1800" b="0" dirty="0" smtClean="0">
                <a:latin typeface="Calibri" panose="020F0502020204030204" pitchFamily="34" charset="0"/>
              </a:rPr>
              <a:t> Дизайн, верстка, интеграция: </a:t>
            </a:r>
            <a:r>
              <a:rPr lang="en-US" sz="1800" b="0" dirty="0" smtClean="0">
                <a:latin typeface="Calibri" panose="020F0502020204030204" pitchFamily="34" charset="0"/>
                <a:hlinkClick r:id="rId4"/>
              </a:rPr>
              <a:t>http</a:t>
            </a:r>
            <a:r>
              <a:rPr lang="en-US" sz="1800" b="0" dirty="0">
                <a:latin typeface="Calibri" panose="020F0502020204030204" pitchFamily="34" charset="0"/>
                <a:hlinkClick r:id="rId4"/>
              </a:rPr>
              <a:t>://www.bitrixtemplates.ru</a:t>
            </a:r>
            <a:r>
              <a:rPr lang="en-US" sz="1800" b="0" dirty="0" smtClean="0">
                <a:latin typeface="Calibri" panose="020F0502020204030204" pitchFamily="34" charset="0"/>
                <a:hlinkClick r:id="rId4"/>
              </a:rPr>
              <a:t>/</a:t>
            </a:r>
            <a:r>
              <a:rPr lang="ru-RU" sz="1800" b="0" dirty="0" smtClean="0">
                <a:latin typeface="Calibri" panose="020F0502020204030204" pitchFamily="34" charset="0"/>
              </a:rPr>
              <a:t/>
            </a:r>
            <a:br>
              <a:rPr lang="ru-RU" sz="1800" b="0" dirty="0" smtClean="0">
                <a:latin typeface="Calibri" panose="020F0502020204030204" pitchFamily="34" charset="0"/>
              </a:rPr>
            </a:br>
            <a:endParaRPr lang="ru-RU" sz="1800" b="0" dirty="0" smtClean="0">
              <a:latin typeface="Calibri" panose="020F0502020204030204" pitchFamily="34" charset="0"/>
            </a:endParaRPr>
          </a:p>
          <a:p>
            <a:pPr marL="228600" indent="-228600">
              <a:buAutoNum type="arabicParenR"/>
            </a:pPr>
            <a:r>
              <a:rPr lang="ru-RU" sz="1800" b="0" dirty="0" smtClean="0">
                <a:latin typeface="Calibri" panose="020F0502020204030204" pitchFamily="34" charset="0"/>
              </a:rPr>
              <a:t> Готовый шаблон (включая дизайн и верстку ), или решение</a:t>
            </a:r>
            <a:r>
              <a:rPr lang="en-US" sz="1800" b="0" dirty="0" smtClean="0">
                <a:latin typeface="Calibri" panose="020F0502020204030204" pitchFamily="34" charset="0"/>
              </a:rPr>
              <a:t>:</a:t>
            </a:r>
            <a:r>
              <a:rPr lang="ru-RU" sz="1800" b="0" dirty="0" smtClean="0">
                <a:latin typeface="Calibri" panose="020F0502020204030204" pitchFamily="34" charset="0"/>
              </a:rPr>
              <a:t> </a:t>
            </a:r>
            <a:r>
              <a:rPr lang="en-US" sz="1800" b="0" dirty="0" smtClean="0">
                <a:latin typeface="Calibri" panose="020F0502020204030204" pitchFamily="34" charset="0"/>
                <a:hlinkClick r:id="rId5"/>
              </a:rPr>
              <a:t>http://marketplace.1c-bitrix.ru</a:t>
            </a:r>
            <a:r>
              <a:rPr lang="en-US" sz="1800" b="0" dirty="0" smtClean="0">
                <a:latin typeface="Calibri" panose="020F0502020204030204" pitchFamily="34" charset="0"/>
              </a:rPr>
              <a:t> </a:t>
            </a:r>
            <a:r>
              <a:rPr lang="ru-RU" sz="1800" b="0" dirty="0" smtClean="0">
                <a:latin typeface="Calibri" panose="020F0502020204030204" pitchFamily="34" charset="0"/>
              </a:rPr>
              <a:t/>
            </a:r>
            <a:br>
              <a:rPr lang="ru-RU" sz="1800" b="0" dirty="0" smtClean="0">
                <a:latin typeface="Calibri" panose="020F0502020204030204" pitchFamily="34" charset="0"/>
              </a:rPr>
            </a:br>
            <a:endParaRPr lang="en-US" sz="1800" b="0" dirty="0" smtClean="0">
              <a:latin typeface="Calibri" panose="020F0502020204030204" pitchFamily="34" charset="0"/>
            </a:endParaRPr>
          </a:p>
          <a:p>
            <a:pPr marL="228600" indent="-228600">
              <a:buFontTx/>
              <a:buAutoNum type="arabicParenR"/>
            </a:pPr>
            <a:r>
              <a:rPr lang="ru-RU" sz="1800" b="0" dirty="0" smtClean="0">
                <a:latin typeface="Calibri" panose="020F0502020204030204" pitchFamily="34" charset="0"/>
              </a:rPr>
              <a:t> Модули </a:t>
            </a:r>
            <a:r>
              <a:rPr lang="ru-RU" sz="1800" b="0" dirty="0">
                <a:latin typeface="Calibri" panose="020F0502020204030204" pitchFamily="34" charset="0"/>
              </a:rPr>
              <a:t>для </a:t>
            </a:r>
            <a:r>
              <a:rPr lang="ru-RU" sz="1800" b="0" dirty="0" smtClean="0">
                <a:latin typeface="Calibri" panose="020F0502020204030204" pitchFamily="34" charset="0"/>
              </a:rPr>
              <a:t>реализации специфичной части функционала: </a:t>
            </a:r>
            <a:r>
              <a:rPr lang="ru-RU" sz="1800" b="0" dirty="0">
                <a:latin typeface="Calibri" panose="020F0502020204030204" pitchFamily="34" charset="0"/>
              </a:rPr>
              <a:t> </a:t>
            </a:r>
            <a:r>
              <a:rPr lang="ru-RU" sz="1800" b="0" dirty="0" smtClean="0">
                <a:latin typeface="Calibri" panose="020F0502020204030204" pitchFamily="34" charset="0"/>
              </a:rPr>
              <a:t/>
            </a:r>
            <a:br>
              <a:rPr lang="ru-RU" sz="1800" b="0" dirty="0" smtClean="0">
                <a:latin typeface="Calibri" panose="020F0502020204030204" pitchFamily="34" charset="0"/>
              </a:rPr>
            </a:br>
            <a:r>
              <a:rPr lang="en-US" sz="1800" b="0" dirty="0" smtClean="0">
                <a:latin typeface="Calibri" panose="020F0502020204030204" pitchFamily="34" charset="0"/>
                <a:hlinkClick r:id="rId5"/>
              </a:rPr>
              <a:t>http</a:t>
            </a:r>
            <a:r>
              <a:rPr lang="en-US" sz="1800" b="0" dirty="0">
                <a:latin typeface="Calibri" panose="020F0502020204030204" pitchFamily="34" charset="0"/>
                <a:hlinkClick r:id="rId5"/>
              </a:rPr>
              <a:t>://marketplace.1c-bitrix.ru</a:t>
            </a:r>
            <a:r>
              <a:rPr lang="en-US" sz="1800" b="0" dirty="0">
                <a:latin typeface="Calibri" panose="020F0502020204030204" pitchFamily="34" charset="0"/>
              </a:rPr>
              <a:t> </a:t>
            </a:r>
            <a:endParaRPr lang="ru-RU" sz="1800" b="0" dirty="0" smtClean="0">
              <a:latin typeface="Calibri" panose="020F0502020204030204" pitchFamily="34" charset="0"/>
            </a:endParaRPr>
          </a:p>
          <a:p>
            <a:pPr marL="228600" indent="-228600">
              <a:buAutoNum type="arabicParenR"/>
            </a:pPr>
            <a:endParaRPr lang="ru-RU" sz="2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190"/>
          <a:stretch/>
        </p:blipFill>
        <p:spPr bwMode="auto">
          <a:xfrm>
            <a:off x="127936" y="4126345"/>
            <a:ext cx="8939864" cy="273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3658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Прямоугольник 1"/>
          <p:cNvSpPr>
            <a:spLocks noChangeArrowheads="1"/>
          </p:cNvSpPr>
          <p:nvPr/>
        </p:nvSpPr>
        <p:spPr bwMode="auto">
          <a:xfrm>
            <a:off x="228600" y="1219200"/>
            <a:ext cx="8807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ru-RU" sz="2000" b="0" dirty="0">
              <a:latin typeface="Calibri" panose="020F0502020204030204" pitchFamily="34" charset="0"/>
            </a:endParaRP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813" y="228600"/>
            <a:ext cx="22875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20651" y="1828800"/>
            <a:ext cx="6507162" cy="8840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28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599" y="228600"/>
            <a:ext cx="6399213" cy="866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latin typeface="Calibri" panose="020F0502020204030204" pitchFamily="34" charset="0"/>
              </a:rPr>
              <a:t>Почему индивидуальное решение</a:t>
            </a:r>
            <a:endParaRPr lang="en-US" sz="3200" baseline="30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343400" y="5179605"/>
            <a:ext cx="65" cy="6000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04704" rIns="0" bIns="152352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525252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026" name="Picture 2" descr="шаблонный или дизайнерский сайт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467600" cy="25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072" y="1237015"/>
            <a:ext cx="6026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sz="2000" dirty="0" smtClean="0">
                <a:latin typeface="Calibri" panose="020F0502020204030204" pitchFamily="34" charset="0"/>
              </a:rPr>
              <a:t>1) Дифференцируйся или </a:t>
            </a:r>
            <a:r>
              <a:rPr lang="ru-RU" altLang="ru-RU" sz="2000" dirty="0">
                <a:latin typeface="Calibri" panose="020F0502020204030204" pitchFamily="34" charset="0"/>
              </a:rPr>
              <a:t>умирай (Джек </a:t>
            </a:r>
            <a:r>
              <a:rPr lang="ru-RU" altLang="ru-RU" sz="2000" dirty="0" err="1">
                <a:latin typeface="Calibri" panose="020F0502020204030204" pitchFamily="34" charset="0"/>
              </a:rPr>
              <a:t>Траут</a:t>
            </a:r>
            <a:r>
              <a:rPr lang="ru-RU" altLang="ru-RU" sz="2000" dirty="0" smtClean="0">
                <a:latin typeface="Calibri" panose="020F0502020204030204" pitchFamily="34" charset="0"/>
              </a:rPr>
              <a:t>)</a:t>
            </a:r>
            <a:endParaRPr lang="ru-RU" altLang="ru-RU" sz="2000" dirty="0">
              <a:latin typeface="Calibri" panose="020F0502020204030204" pitchFamily="34" charset="0"/>
            </a:endParaRPr>
          </a:p>
        </p:txBody>
      </p:sp>
      <p:pic>
        <p:nvPicPr>
          <p:cNvPr id="11" name="Picture 2" descr="C:\Users\User\Desktop\EEG-460x1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62510"/>
            <a:ext cx="4495799" cy="193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2000" y="3810000"/>
            <a:ext cx="6026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sz="2000" dirty="0" smtClean="0">
                <a:latin typeface="Calibri" panose="020F0502020204030204" pitchFamily="34" charset="0"/>
              </a:rPr>
              <a:t>2) Первое впечатление</a:t>
            </a:r>
            <a:endParaRPr lang="ru-RU" alt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85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Прямоугольник 1"/>
          <p:cNvSpPr>
            <a:spLocks noChangeArrowheads="1"/>
          </p:cNvSpPr>
          <p:nvPr/>
        </p:nvSpPr>
        <p:spPr bwMode="auto">
          <a:xfrm>
            <a:off x="228600" y="1219200"/>
            <a:ext cx="8807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ru-RU" sz="2000" b="0" dirty="0">
              <a:latin typeface="Calibri" panose="020F0502020204030204" pitchFamily="34" charset="0"/>
            </a:endParaRP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813" y="228600"/>
            <a:ext cx="22875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20651" y="1828800"/>
            <a:ext cx="6507162" cy="8840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28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599" y="228600"/>
            <a:ext cx="6399213" cy="866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latin typeface="Calibri" panose="020F0502020204030204" pitchFamily="34" charset="0"/>
              </a:rPr>
              <a:t>Почему индивидуальное решение</a:t>
            </a:r>
            <a:endParaRPr lang="en-US" sz="3200" baseline="30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343400" y="5179605"/>
            <a:ext cx="65" cy="6000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04704" rIns="0" bIns="152352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525252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071" y="1242292"/>
            <a:ext cx="6026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sz="2000" dirty="0" smtClean="0">
                <a:latin typeface="Calibri" panose="020F0502020204030204" pitchFamily="34" charset="0"/>
              </a:rPr>
              <a:t>3) Статус</a:t>
            </a:r>
            <a:endParaRPr lang="ru-RU" altLang="ru-RU" sz="2000" dirty="0">
              <a:latin typeface="Calibri" panose="020F050202020403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3946" y="1265643"/>
            <a:ext cx="6740054" cy="451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50" y="3522633"/>
            <a:ext cx="6576784" cy="360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02" y="2133600"/>
            <a:ext cx="8939648" cy="457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9635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Прямоугольник 1"/>
          <p:cNvSpPr>
            <a:spLocks noChangeArrowheads="1"/>
          </p:cNvSpPr>
          <p:nvPr/>
        </p:nvSpPr>
        <p:spPr bwMode="auto">
          <a:xfrm>
            <a:off x="228600" y="1219200"/>
            <a:ext cx="8807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ru-RU" sz="2000" b="0" dirty="0">
              <a:latin typeface="Calibri" panose="020F0502020204030204" pitchFamily="34" charset="0"/>
            </a:endParaRP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813" y="228600"/>
            <a:ext cx="22875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20651" y="1828800"/>
            <a:ext cx="6507162" cy="8840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28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343400" y="5179605"/>
            <a:ext cx="65" cy="6000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04704" rIns="0" bIns="152352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525252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0" name="Рисунок 9" descr="профессиональный дизайн сайтов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" y="2021571"/>
            <a:ext cx="8023225" cy="25504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8599" y="228600"/>
            <a:ext cx="6399213" cy="866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latin typeface="Calibri" panose="020F0502020204030204" pitchFamily="34" charset="0"/>
              </a:rPr>
              <a:t>Почему индивидуальное решение</a:t>
            </a:r>
            <a:endParaRPr lang="en-US" sz="3200" baseline="30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071" y="1242292"/>
            <a:ext cx="6026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sz="2000" dirty="0" smtClean="0">
                <a:latin typeface="Calibri" panose="020F0502020204030204" pitchFamily="34" charset="0"/>
              </a:rPr>
              <a:t>4) Вкладка - чемпион</a:t>
            </a:r>
            <a:endParaRPr lang="ru-RU" alt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977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813" y="228600"/>
            <a:ext cx="22875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343400" y="5179605"/>
            <a:ext cx="65" cy="6000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04704" rIns="0" bIns="152352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525252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3600" y="3429001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dirty="0" smtClean="0">
                <a:latin typeface="Calibri" panose="020F0502020204030204" pitchFamily="34" charset="0"/>
              </a:rPr>
              <a:t>Оперативно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28599" y="228600"/>
            <a:ext cx="6399213" cy="866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latin typeface="Calibri" panose="020F0502020204030204" pitchFamily="34" charset="0"/>
              </a:rPr>
              <a:t>Почему типовое решение</a:t>
            </a:r>
            <a:endParaRPr lang="en-US" sz="3200" baseline="30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User\Desktop\скачанные файл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1"/>
            <a:ext cx="1330991" cy="14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34000" y="5410201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dirty="0" smtClean="0">
                <a:latin typeface="Calibri" panose="020F0502020204030204" pitchFamily="34" charset="0"/>
              </a:rPr>
              <a:t>Дешево</a:t>
            </a:r>
          </a:p>
        </p:txBody>
      </p:sp>
      <p:pic>
        <p:nvPicPr>
          <p:cNvPr id="2051" name="Picture 3" descr="C:\Users\User\Desktop\economit-deng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81563"/>
            <a:ext cx="1571177" cy="1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 bwMode="auto">
          <a:xfrm flipH="1">
            <a:off x="4419600" y="5671811"/>
            <a:ext cx="701675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>
            <a:off x="4495800" y="3690611"/>
            <a:ext cx="685800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143000" y="1676400"/>
            <a:ext cx="6898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0" dirty="0">
                <a:latin typeface="Calibri" panose="020F0502020204030204" pitchFamily="34" charset="0"/>
              </a:rPr>
              <a:t>Важность формулировки:  типовое, а не шаблонное решение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365476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53909</TotalTime>
  <Words>399</Words>
  <Application>Microsoft Office PowerPoint</Application>
  <PresentationFormat>Экран (4:3)</PresentationFormat>
  <Paragraphs>111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Default Design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Bitrix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Битрикс: Управление сайтом</dc:title>
  <dc:creator>Natalia Grikhina</dc:creator>
  <cp:lastModifiedBy>Олег</cp:lastModifiedBy>
  <cp:revision>1643</cp:revision>
  <dcterms:created xsi:type="dcterms:W3CDTF">2004-09-13T11:38:15Z</dcterms:created>
  <dcterms:modified xsi:type="dcterms:W3CDTF">2016-02-25T06:21:45Z</dcterms:modified>
</cp:coreProperties>
</file>