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6" r:id="rId3"/>
    <p:sldId id="272" r:id="rId4"/>
    <p:sldId id="270" r:id="rId5"/>
    <p:sldId id="271" r:id="rId6"/>
    <p:sldId id="273" r:id="rId7"/>
    <p:sldId id="274" r:id="rId8"/>
    <p:sldId id="275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288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69" r:id="rId3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1253"/>
    <a:srgbClr val="860000"/>
    <a:srgbClr val="339375"/>
    <a:srgbClr val="D9A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61" autoAdjust="0"/>
  </p:normalViewPr>
  <p:slideViewPr>
    <p:cSldViewPr>
      <p:cViewPr varScale="1">
        <p:scale>
          <a:sx n="106" d="100"/>
          <a:sy n="106" d="100"/>
        </p:scale>
        <p:origin x="-17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2B26D-0D92-4008-9D20-9D9DED1FA335}" type="datetimeFigureOut">
              <a:rPr lang="ru-RU" smtClean="0"/>
              <a:t>22.10.13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BFE70-F3A7-4DCA-8593-0A6426C36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37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4427664-A5E7-498A-8379-38CAF721F173}" type="slidenum">
              <a:rPr lang="en-US" b="0" smtClean="0">
                <a:cs typeface="Arial Unicode MS" pitchFamily="34" charset="-128"/>
              </a:rPr>
              <a:pPr/>
              <a:t>1</a:t>
            </a:fld>
            <a:endParaRPr lang="en-US" b="0" smtClean="0">
              <a:cs typeface="Arial Unicode MS" pitchFamily="3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smtClean="0"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743750B-669F-4491-BCE9-62CFBF6C4D23}" type="slidenum">
              <a:rPr lang="en-US" b="0" smtClean="0">
                <a:cs typeface="Arial Unicode MS" pitchFamily="34" charset="-128"/>
              </a:rPr>
              <a:pPr/>
              <a:t>32</a:t>
            </a:fld>
            <a:endParaRPr lang="en-US" b="0" smtClean="0">
              <a:cs typeface="Arial Unicode MS" pitchFamily="34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smtClean="0"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14B53D4-DD92-4350-A51C-7E6ECFED98C3}" type="slidenum">
              <a:rPr lang="en-US" b="0" smtClean="0">
                <a:cs typeface="Arial Unicode MS" pitchFamily="34" charset="-128"/>
              </a:rPr>
              <a:pPr/>
              <a:t>33</a:t>
            </a:fld>
            <a:endParaRPr lang="en-US" b="0" smtClean="0">
              <a:cs typeface="Arial Unicode MS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smtClean="0"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DB9916D-DABD-481E-BAE9-15AD3DFAA31C}" type="slidenum">
              <a:rPr lang="en-US" b="0" smtClean="0">
                <a:cs typeface="Arial Unicode MS" pitchFamily="34" charset="-128"/>
              </a:rPr>
              <a:pPr/>
              <a:t>34</a:t>
            </a:fld>
            <a:endParaRPr lang="en-US" b="0" smtClean="0">
              <a:cs typeface="Arial Unicode MS" pitchFamily="34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smtClean="0"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734B413-A433-45E7-887F-6B0DA0D2BB96}" type="slidenum">
              <a:rPr lang="en-US" b="0" smtClean="0">
                <a:cs typeface="Arial Unicode MS" pitchFamily="34" charset="-128"/>
              </a:rPr>
              <a:pPr/>
              <a:t>24</a:t>
            </a:fld>
            <a:endParaRPr lang="en-US" b="0" smtClean="0">
              <a:cs typeface="Arial Unicode MS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smtClean="0"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42E1AFF-5962-49B2-BE03-F6A200AE7896}" type="slidenum">
              <a:rPr lang="en-US" b="0" smtClean="0">
                <a:cs typeface="Arial Unicode MS" pitchFamily="34" charset="-128"/>
              </a:rPr>
              <a:pPr/>
              <a:t>25</a:t>
            </a:fld>
            <a:endParaRPr lang="en-US" b="0" smtClean="0">
              <a:cs typeface="Arial Unicode MS" pitchFamily="3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smtClean="0"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C74D541-AC7B-4E06-A4C5-727115E59A50}" type="slidenum">
              <a:rPr lang="en-US" b="0" smtClean="0">
                <a:cs typeface="Arial Unicode MS" pitchFamily="34" charset="-128"/>
              </a:rPr>
              <a:pPr/>
              <a:t>26</a:t>
            </a:fld>
            <a:endParaRPr lang="en-US" b="0" smtClean="0">
              <a:cs typeface="Arial Unicode MS" pitchFamily="34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smtClean="0"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20B8C6A-9B98-4C9F-BC4E-61710CFBFB6D}" type="slidenum">
              <a:rPr lang="en-US" b="0" smtClean="0">
                <a:cs typeface="Arial Unicode MS" pitchFamily="34" charset="-128"/>
              </a:rPr>
              <a:pPr/>
              <a:t>27</a:t>
            </a:fld>
            <a:endParaRPr lang="en-US" b="0" smtClean="0">
              <a:cs typeface="Arial Unicode MS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smtClean="0"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254E48E-BCD8-47E9-83F5-0DEA09EE05F9}" type="slidenum">
              <a:rPr lang="en-US" b="0" smtClean="0">
                <a:cs typeface="Arial Unicode MS" pitchFamily="34" charset="-128"/>
              </a:rPr>
              <a:pPr/>
              <a:t>28</a:t>
            </a:fld>
            <a:endParaRPr lang="en-US" b="0" smtClean="0">
              <a:cs typeface="Arial Unicode MS" pitchFamily="34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smtClean="0"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09AF510-CEEC-4342-B22F-33B1116C871C}" type="slidenum">
              <a:rPr lang="en-US" b="0" smtClean="0">
                <a:cs typeface="Arial Unicode MS" pitchFamily="34" charset="-128"/>
              </a:rPr>
              <a:pPr/>
              <a:t>29</a:t>
            </a:fld>
            <a:endParaRPr lang="en-US" b="0" smtClean="0">
              <a:cs typeface="Arial Unicode MS" pitchFamily="34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smtClean="0"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3E5B279-C4AF-4466-9579-63E6D9141425}" type="slidenum">
              <a:rPr lang="en-US" b="0" smtClean="0">
                <a:cs typeface="Arial Unicode MS" pitchFamily="34" charset="-128"/>
              </a:rPr>
              <a:pPr/>
              <a:t>30</a:t>
            </a:fld>
            <a:endParaRPr lang="en-US" b="0" smtClean="0">
              <a:cs typeface="Arial Unicode MS" pitchFamily="34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smtClean="0"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5C60E3B-5E58-4C45-95DD-FCE51CE24343}" type="slidenum">
              <a:rPr lang="en-US" b="0" smtClean="0">
                <a:cs typeface="Arial Unicode MS" pitchFamily="34" charset="-128"/>
              </a:rPr>
              <a:pPr/>
              <a:t>31</a:t>
            </a:fld>
            <a:endParaRPr lang="en-US" b="0" smtClean="0">
              <a:cs typeface="Arial Unicode MS" pitchFamily="3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smtClean="0"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75A5-8EDF-476E-870E-416E8D345828}" type="datetimeFigureOut">
              <a:rPr lang="ru-RU" smtClean="0"/>
              <a:t>22.10.13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2C29-4A03-4D80-A4EE-C1A250360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15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75A5-8EDF-476E-870E-416E8D345828}" type="datetimeFigureOut">
              <a:rPr lang="ru-RU" smtClean="0"/>
              <a:t>22.10.13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2C29-4A03-4D80-A4EE-C1A250360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60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75A5-8EDF-476E-870E-416E8D345828}" type="datetimeFigureOut">
              <a:rPr lang="ru-RU" smtClean="0"/>
              <a:t>22.10.13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2C29-4A03-4D80-A4EE-C1A250360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792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E7E7-010E-4BFD-BDF3-A8A3E5B5A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11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75A5-8EDF-476E-870E-416E8D345828}" type="datetimeFigureOut">
              <a:rPr lang="ru-RU" smtClean="0"/>
              <a:t>22.10.13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2C29-4A03-4D80-A4EE-C1A250360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74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75A5-8EDF-476E-870E-416E8D345828}" type="datetimeFigureOut">
              <a:rPr lang="ru-RU" smtClean="0"/>
              <a:t>22.10.13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2C29-4A03-4D80-A4EE-C1A250360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47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75A5-8EDF-476E-870E-416E8D345828}" type="datetimeFigureOut">
              <a:rPr lang="ru-RU" smtClean="0"/>
              <a:t>22.10.13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2C29-4A03-4D80-A4EE-C1A250360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76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75A5-8EDF-476E-870E-416E8D345828}" type="datetimeFigureOut">
              <a:rPr lang="ru-RU" smtClean="0"/>
              <a:t>22.10.13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2C29-4A03-4D80-A4EE-C1A250360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90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75A5-8EDF-476E-870E-416E8D345828}" type="datetimeFigureOut">
              <a:rPr lang="ru-RU" smtClean="0"/>
              <a:t>22.10.13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2C29-4A03-4D80-A4EE-C1A250360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61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75A5-8EDF-476E-870E-416E8D345828}" type="datetimeFigureOut">
              <a:rPr lang="ru-RU" smtClean="0"/>
              <a:t>22.10.13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2C29-4A03-4D80-A4EE-C1A250360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0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75A5-8EDF-476E-870E-416E8D345828}" type="datetimeFigureOut">
              <a:rPr lang="ru-RU" smtClean="0"/>
              <a:t>22.10.13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2C29-4A03-4D80-A4EE-C1A250360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97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75A5-8EDF-476E-870E-416E8D345828}" type="datetimeFigureOut">
              <a:rPr lang="ru-RU" smtClean="0"/>
              <a:t>22.10.13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2C29-4A03-4D80-A4EE-C1A250360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00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975A5-8EDF-476E-870E-416E8D345828}" type="datetimeFigureOut">
              <a:rPr lang="ru-RU" smtClean="0"/>
              <a:t>22.10.13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72C29-4A03-4D80-A4EE-C1A250360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3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microsoft.com/office/2007/relationships/hdphoto" Target="../media/hdphoto9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microsoft.com/office/2007/relationships/hdphoto" Target="../media/hdphoto1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microsoft.com/office/2007/relationships/hdphoto" Target="../media/hdphoto1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microsoft.com/office/2007/relationships/hdphoto" Target="../media/hdphoto13.wdp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microsoft.com/office/2007/relationships/hdphoto" Target="../media/hdphoto1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33.jpg"/><Relationship Id="rId4" Type="http://schemas.openxmlformats.org/officeDocument/2006/relationships/image" Target="../media/image36.jpeg"/><Relationship Id="rId5" Type="http://schemas.openxmlformats.org/officeDocument/2006/relationships/image" Target="../media/image37.png"/><Relationship Id="rId6" Type="http://schemas.openxmlformats.org/officeDocument/2006/relationships/image" Target="../media/image38.jpeg"/><Relationship Id="rId7" Type="http://schemas.openxmlformats.org/officeDocument/2006/relationships/image" Target="../media/image39.jpeg"/><Relationship Id="rId8" Type="http://schemas.openxmlformats.org/officeDocument/2006/relationships/image" Target="../media/image40.jpeg"/><Relationship Id="rId9" Type="http://schemas.openxmlformats.org/officeDocument/2006/relationships/image" Target="../media/image41.jpeg"/><Relationship Id="rId10" Type="http://schemas.openxmlformats.org/officeDocument/2006/relationships/image" Target="../media/image42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jpeg"/><Relationship Id="rId8" Type="http://schemas.openxmlformats.org/officeDocument/2006/relationships/image" Target="../media/image52.jpeg"/><Relationship Id="rId9" Type="http://schemas.openxmlformats.org/officeDocument/2006/relationships/image" Target="../media/image53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5" Type="http://schemas.openxmlformats.org/officeDocument/2006/relationships/image" Target="../media/image56.jpeg"/><Relationship Id="rId6" Type="http://schemas.openxmlformats.org/officeDocument/2006/relationships/image" Target="../media/image57.jpeg"/><Relationship Id="rId7" Type="http://schemas.openxmlformats.org/officeDocument/2006/relationships/image" Target="../media/image58.png"/><Relationship Id="rId8" Type="http://schemas.openxmlformats.org/officeDocument/2006/relationships/image" Target="../media/image3.png"/><Relationship Id="rId9" Type="http://schemas.openxmlformats.org/officeDocument/2006/relationships/image" Target="../media/image59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60.jpeg"/><Relationship Id="rId5" Type="http://schemas.openxmlformats.org/officeDocument/2006/relationships/image" Target="../media/image61.jpeg"/><Relationship Id="rId6" Type="http://schemas.openxmlformats.org/officeDocument/2006/relationships/image" Target="../media/image62.jpeg"/><Relationship Id="rId7" Type="http://schemas.openxmlformats.org/officeDocument/2006/relationships/image" Target="../media/image63.jpeg"/><Relationship Id="rId8" Type="http://schemas.openxmlformats.org/officeDocument/2006/relationships/image" Target="../media/image3.png"/><Relationship Id="rId9" Type="http://schemas.openxmlformats.org/officeDocument/2006/relationships/image" Target="../media/image64.png"/><Relationship Id="rId10" Type="http://schemas.openxmlformats.org/officeDocument/2006/relationships/image" Target="../media/image6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3.jpeg"/><Relationship Id="rId12" Type="http://schemas.openxmlformats.org/officeDocument/2006/relationships/image" Target="../media/image74.png"/><Relationship Id="rId13" Type="http://schemas.openxmlformats.org/officeDocument/2006/relationships/image" Target="../media/image75.jpeg"/><Relationship Id="rId14" Type="http://schemas.openxmlformats.org/officeDocument/2006/relationships/image" Target="../media/image76.png"/><Relationship Id="rId15" Type="http://schemas.openxmlformats.org/officeDocument/2006/relationships/image" Target="../media/image77.png"/><Relationship Id="rId16" Type="http://schemas.openxmlformats.org/officeDocument/2006/relationships/image" Target="../media/image53.png"/><Relationship Id="rId17" Type="http://schemas.openxmlformats.org/officeDocument/2006/relationships/image" Target="../media/image78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66.jpeg"/><Relationship Id="rId5" Type="http://schemas.openxmlformats.org/officeDocument/2006/relationships/image" Target="../media/image67.jpeg"/><Relationship Id="rId6" Type="http://schemas.openxmlformats.org/officeDocument/2006/relationships/image" Target="../media/image68.jpeg"/><Relationship Id="rId7" Type="http://schemas.openxmlformats.org/officeDocument/2006/relationships/image" Target="../media/image69.png"/><Relationship Id="rId8" Type="http://schemas.openxmlformats.org/officeDocument/2006/relationships/image" Target="../media/image70.jpeg"/><Relationship Id="rId9" Type="http://schemas.openxmlformats.org/officeDocument/2006/relationships/image" Target="../media/image71.png"/><Relationship Id="rId10" Type="http://schemas.openxmlformats.org/officeDocument/2006/relationships/image" Target="../media/image7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79.jpeg"/><Relationship Id="rId5" Type="http://schemas.openxmlformats.org/officeDocument/2006/relationships/image" Target="../media/image80.jpeg"/><Relationship Id="rId6" Type="http://schemas.openxmlformats.org/officeDocument/2006/relationships/image" Target="../media/image3.png"/><Relationship Id="rId7" Type="http://schemas.openxmlformats.org/officeDocument/2006/relationships/image" Target="../media/image81.jpeg"/><Relationship Id="rId8" Type="http://schemas.openxmlformats.org/officeDocument/2006/relationships/image" Target="../media/image82.jpeg"/><Relationship Id="rId9" Type="http://schemas.openxmlformats.org/officeDocument/2006/relationships/image" Target="../media/image8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9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4.jpe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image" Target="../media/image90.jpeg"/><Relationship Id="rId10" Type="http://schemas.openxmlformats.org/officeDocument/2006/relationships/image" Target="../media/image91.jpeg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1.jpeg"/><Relationship Id="rId12" Type="http://schemas.openxmlformats.org/officeDocument/2006/relationships/image" Target="../media/image102.png"/><Relationship Id="rId13" Type="http://schemas.openxmlformats.org/officeDocument/2006/relationships/image" Target="../media/image103.jpeg"/><Relationship Id="rId14" Type="http://schemas.openxmlformats.org/officeDocument/2006/relationships/image" Target="../media/image3.png"/><Relationship Id="rId15" Type="http://schemas.openxmlformats.org/officeDocument/2006/relationships/image" Target="../media/image10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3.jpeg"/><Relationship Id="rId4" Type="http://schemas.openxmlformats.org/officeDocument/2006/relationships/image" Target="../media/image94.png"/><Relationship Id="rId5" Type="http://schemas.openxmlformats.org/officeDocument/2006/relationships/image" Target="../media/image95.jpeg"/><Relationship Id="rId6" Type="http://schemas.openxmlformats.org/officeDocument/2006/relationships/image" Target="../media/image96.jpeg"/><Relationship Id="rId7" Type="http://schemas.openxmlformats.org/officeDocument/2006/relationships/image" Target="../media/image97.jpeg"/><Relationship Id="rId8" Type="http://schemas.openxmlformats.org/officeDocument/2006/relationships/image" Target="../media/image98.jpeg"/><Relationship Id="rId9" Type="http://schemas.openxmlformats.org/officeDocument/2006/relationships/image" Target="../media/image99.jpeg"/><Relationship Id="rId10" Type="http://schemas.openxmlformats.org/officeDocument/2006/relationships/image" Target="../media/image10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5.jpeg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9.jpeg"/><Relationship Id="rId12" Type="http://schemas.openxmlformats.org/officeDocument/2006/relationships/image" Target="../media/image102.png"/><Relationship Id="rId13" Type="http://schemas.openxmlformats.org/officeDocument/2006/relationships/image" Target="../media/image110.jpeg"/><Relationship Id="rId14" Type="http://schemas.openxmlformats.org/officeDocument/2006/relationships/image" Target="../media/image111.png"/><Relationship Id="rId15" Type="http://schemas.openxmlformats.org/officeDocument/2006/relationships/image" Target="../media/image112.jpeg"/><Relationship Id="rId16" Type="http://schemas.openxmlformats.org/officeDocument/2006/relationships/image" Target="../media/image113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06.jpeg"/><Relationship Id="rId5" Type="http://schemas.openxmlformats.org/officeDocument/2006/relationships/image" Target="../media/image107.jpeg"/><Relationship Id="rId6" Type="http://schemas.openxmlformats.org/officeDocument/2006/relationships/image" Target="../media/image97.jpeg"/><Relationship Id="rId7" Type="http://schemas.openxmlformats.org/officeDocument/2006/relationships/image" Target="../media/image98.jpeg"/><Relationship Id="rId8" Type="http://schemas.openxmlformats.org/officeDocument/2006/relationships/image" Target="../media/image99.jpeg"/><Relationship Id="rId9" Type="http://schemas.openxmlformats.org/officeDocument/2006/relationships/image" Target="../media/image108.png"/><Relationship Id="rId10" Type="http://schemas.openxmlformats.org/officeDocument/2006/relationships/image" Target="../media/image10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5" Type="http://schemas.openxmlformats.org/officeDocument/2006/relationships/image" Target="../media/image116.png"/><Relationship Id="rId6" Type="http://schemas.openxmlformats.org/officeDocument/2006/relationships/image" Target="../media/image11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4.wdp"/><Relationship Id="rId5" Type="http://schemas.openxmlformats.org/officeDocument/2006/relationships/image" Target="../media/image8.png"/><Relationship Id="rId6" Type="http://schemas.microsoft.com/office/2007/relationships/hdphoto" Target="../media/hdphoto5.wdp"/><Relationship Id="rId7" Type="http://schemas.openxmlformats.org/officeDocument/2006/relationships/image" Target="../media/image9.jpeg"/><Relationship Id="rId8" Type="http://schemas.openxmlformats.org/officeDocument/2006/relationships/image" Target="../media/image10.png"/><Relationship Id="rId9" Type="http://schemas.microsoft.com/office/2007/relationships/hdphoto" Target="../media/hdphoto6.wdp"/><Relationship Id="rId10" Type="http://schemas.openxmlformats.org/officeDocument/2006/relationships/image" Target="../media/image11.png"/><Relationship Id="rId11" Type="http://schemas.microsoft.com/office/2007/relationships/hdphoto" Target="../media/hdphoto7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microsoft.com/office/2007/relationships/hdphoto" Target="../media/hdphoto8.wdp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1-hig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3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15"/>
          <p:cNvSpPr txBox="1">
            <a:spLocks noChangeArrowheads="1"/>
          </p:cNvSpPr>
          <p:nvPr/>
        </p:nvSpPr>
        <p:spPr bwMode="auto">
          <a:xfrm rot="10800000" flipV="1">
            <a:off x="2627784" y="2718506"/>
            <a:ext cx="6264696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sz="2400" i="1" dirty="0">
                <a:solidFill>
                  <a:srgbClr val="3777BE"/>
                </a:solidFill>
              </a:rPr>
              <a:t>Правила грамотного выбора доменного имени и хостинга для интернет-магазина</a:t>
            </a:r>
          </a:p>
        </p:txBody>
      </p:sp>
      <p:sp>
        <p:nvSpPr>
          <p:cNvPr id="2052" name="Text Box 20"/>
          <p:cNvSpPr txBox="1">
            <a:spLocks noChangeArrowheads="1"/>
          </p:cNvSpPr>
          <p:nvPr/>
        </p:nvSpPr>
        <p:spPr bwMode="auto">
          <a:xfrm rot="10800000" flipV="1">
            <a:off x="3149600" y="5278438"/>
            <a:ext cx="59944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400">
                <a:solidFill>
                  <a:srgbClr val="3777BE"/>
                </a:solidFill>
              </a:rPr>
              <a:t>		</a:t>
            </a:r>
            <a:endParaRPr lang="en-US" sz="1400">
              <a:solidFill>
                <a:srgbClr val="3777BE"/>
              </a:solidFill>
            </a:endParaRPr>
          </a:p>
          <a:p>
            <a:pPr algn="r">
              <a:lnSpc>
                <a:spcPct val="55000"/>
              </a:lnSpc>
              <a:spcAft>
                <a:spcPts val="1200"/>
              </a:spcAft>
            </a:pPr>
            <a:endParaRPr lang="ru-RU" sz="1400" i="1">
              <a:solidFill>
                <a:srgbClr val="3777BE"/>
              </a:solidFill>
            </a:endParaRPr>
          </a:p>
          <a:p>
            <a:pPr algn="r">
              <a:lnSpc>
                <a:spcPct val="55000"/>
              </a:lnSpc>
              <a:spcBef>
                <a:spcPct val="50000"/>
              </a:spcBef>
            </a:pPr>
            <a:endParaRPr lang="ru-RU" sz="1400">
              <a:solidFill>
                <a:srgbClr val="3777BE"/>
              </a:solidFill>
            </a:endParaRPr>
          </a:p>
        </p:txBody>
      </p:sp>
      <p:sp>
        <p:nvSpPr>
          <p:cNvPr id="2053" name="Text Box 20"/>
          <p:cNvSpPr txBox="1">
            <a:spLocks noChangeArrowheads="1"/>
          </p:cNvSpPr>
          <p:nvPr/>
        </p:nvSpPr>
        <p:spPr bwMode="auto">
          <a:xfrm rot="10800000" flipV="1">
            <a:off x="3563888" y="4443413"/>
            <a:ext cx="53594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3777BE"/>
                </a:solidFill>
              </a:rPr>
              <a:t>		</a:t>
            </a:r>
            <a:endParaRPr lang="en-US" sz="1400" dirty="0">
              <a:solidFill>
                <a:srgbClr val="3777BE"/>
              </a:solidFill>
            </a:endParaRPr>
          </a:p>
          <a:p>
            <a:pPr algn="r"/>
            <a:endParaRPr lang="ru-RU" sz="1400" dirty="0">
              <a:solidFill>
                <a:srgbClr val="3777BE"/>
              </a:solidFill>
            </a:endParaRPr>
          </a:p>
          <a:p>
            <a:pPr algn="r"/>
            <a:r>
              <a:rPr lang="ru-RU" dirty="0" smtClean="0">
                <a:solidFill>
                  <a:srgbClr val="3777BE"/>
                </a:solidFill>
              </a:rPr>
              <a:t>Федин Илья,</a:t>
            </a:r>
            <a:endParaRPr lang="ru-RU" dirty="0">
              <a:solidFill>
                <a:srgbClr val="3777BE"/>
              </a:solidFill>
            </a:endParaRPr>
          </a:p>
          <a:p>
            <a:pPr algn="r"/>
            <a:r>
              <a:rPr lang="ru-RU" dirty="0" smtClean="0">
                <a:solidFill>
                  <a:srgbClr val="3777BE"/>
                </a:solidFill>
              </a:rPr>
              <a:t>департамент по </a:t>
            </a:r>
            <a:r>
              <a:rPr lang="ru-RU" dirty="0">
                <a:solidFill>
                  <a:srgbClr val="3777BE"/>
                </a:solidFill>
              </a:rPr>
              <a:t>связям с общественностью и </a:t>
            </a:r>
            <a:r>
              <a:rPr lang="ru-RU" dirty="0" smtClean="0">
                <a:solidFill>
                  <a:srgbClr val="3777BE"/>
                </a:solidFill>
              </a:rPr>
              <a:t>взаимодействию с </a:t>
            </a:r>
            <a:r>
              <a:rPr lang="ru-RU" dirty="0">
                <a:solidFill>
                  <a:srgbClr val="3777BE"/>
                </a:solidFill>
              </a:rPr>
              <a:t>органами государственной власти</a:t>
            </a:r>
          </a:p>
        </p:txBody>
      </p:sp>
    </p:spTree>
    <p:extLst>
      <p:ext uri="{BB962C8B-B14F-4D97-AF65-F5344CB8AC3E}">
        <p14:creationId xmlns:p14="http://schemas.microsoft.com/office/powerpoint/2010/main" val="232680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-117395"/>
            <a:ext cx="6265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Доменная зона </a:t>
            </a:r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</a:rPr>
              <a:t> ME</a:t>
            </a:r>
            <a:endParaRPr lang="ru-RU" sz="28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н</a:t>
            </a:r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ациональный домен Черногории</a:t>
            </a:r>
            <a:endParaRPr lang="ru-RU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Рисунок 9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08441">
            <a:off x="652127" y="4514935"/>
            <a:ext cx="2603050" cy="191024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Рисунок 10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485699">
            <a:off x="928068" y="4694121"/>
            <a:ext cx="2075942" cy="21107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Рисунок 11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501527">
            <a:off x="1089772" y="5016414"/>
            <a:ext cx="1767767" cy="213454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Рисунок 14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693579">
            <a:off x="251211" y="4015191"/>
            <a:ext cx="3329185" cy="183312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628160" y="4293096"/>
            <a:ext cx="5336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/>
              <a:t>Пользуется огромной популярностью </a:t>
            </a:r>
            <a:r>
              <a:rPr lang="ru-RU" sz="1600" dirty="0"/>
              <a:t>у </a:t>
            </a:r>
            <a:r>
              <a:rPr lang="ru-RU" sz="1600" dirty="0" err="1"/>
              <a:t>блоггеров</a:t>
            </a:r>
            <a:r>
              <a:rPr lang="ru-RU" sz="1600" dirty="0"/>
              <a:t> и владельцев персональных сайтов.</a:t>
            </a:r>
            <a:endParaRPr lang="ru-RU" sz="1600" dirty="0" smtClean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907704" y="1124744"/>
            <a:ext cx="7062256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2800" dirty="0" smtClean="0">
                <a:solidFill>
                  <a:srgbClr val="860000"/>
                </a:solidFill>
              </a:rPr>
              <a:t>ME</a:t>
            </a:r>
            <a:r>
              <a:rPr lang="ru-RU" dirty="0" smtClean="0">
                <a:solidFill>
                  <a:srgbClr val="860000"/>
                </a:solidFill>
              </a:rPr>
              <a:t> </a:t>
            </a:r>
            <a:r>
              <a:rPr lang="ru-RU" dirty="0">
                <a:solidFill>
                  <a:srgbClr val="860000"/>
                </a:solidFill>
              </a:rPr>
              <a:t>— первый в истории доменной индустрии «персонализированный домен». Огромное поле для фантазии — Tell.me («</a:t>
            </a:r>
            <a:r>
              <a:rPr lang="ru-RU" dirty="0" err="1">
                <a:solidFill>
                  <a:srgbClr val="860000"/>
                </a:solidFill>
              </a:rPr>
              <a:t>скажи.мне</a:t>
            </a:r>
            <a:r>
              <a:rPr lang="ru-RU" dirty="0">
                <a:solidFill>
                  <a:srgbClr val="860000"/>
                </a:solidFill>
              </a:rPr>
              <a:t>»), Ask.me («</a:t>
            </a:r>
            <a:r>
              <a:rPr lang="ru-RU" dirty="0" err="1">
                <a:solidFill>
                  <a:srgbClr val="860000"/>
                </a:solidFill>
              </a:rPr>
              <a:t>спроси.меня</a:t>
            </a:r>
            <a:r>
              <a:rPr lang="ru-RU" dirty="0">
                <a:solidFill>
                  <a:srgbClr val="860000"/>
                </a:solidFill>
              </a:rPr>
              <a:t>»), About.me («</a:t>
            </a:r>
            <a:r>
              <a:rPr lang="ru-RU" dirty="0" err="1">
                <a:solidFill>
                  <a:srgbClr val="860000"/>
                </a:solidFill>
              </a:rPr>
              <a:t>обо.мне</a:t>
            </a:r>
            <a:r>
              <a:rPr lang="ru-RU" dirty="0">
                <a:solidFill>
                  <a:srgbClr val="860000"/>
                </a:solidFill>
              </a:rPr>
              <a:t>»), и т.д.</a:t>
            </a:r>
            <a:endParaRPr lang="ru-RU" dirty="0">
              <a:solidFill>
                <a:srgbClr val="860000"/>
              </a:solidFill>
              <a:effectLst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36056" y="3284984"/>
            <a:ext cx="53363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/>
              <a:t>Название </a:t>
            </a:r>
            <a:r>
              <a:rPr lang="ru-RU" sz="1600" dirty="0"/>
              <a:t>домена совпадает с английским словом </a:t>
            </a:r>
            <a:r>
              <a:rPr lang="ru-RU" sz="1600" i="1" dirty="0" err="1">
                <a:solidFill>
                  <a:srgbClr val="FF0000"/>
                </a:solidFill>
              </a:rPr>
              <a:t>me</a:t>
            </a:r>
            <a:r>
              <a:rPr lang="ru-RU" sz="1600" dirty="0"/>
              <a:t> (которое можно перевести как «</a:t>
            </a:r>
            <a:r>
              <a:rPr lang="ru-RU" sz="1600" dirty="0">
                <a:solidFill>
                  <a:srgbClr val="800000"/>
                </a:solidFill>
              </a:rPr>
              <a:t>мне</a:t>
            </a:r>
            <a:r>
              <a:rPr lang="ru-RU" sz="1600" dirty="0"/>
              <a:t>», «</a:t>
            </a:r>
            <a:r>
              <a:rPr lang="ru-RU" sz="1600" dirty="0">
                <a:solidFill>
                  <a:srgbClr val="800000"/>
                </a:solidFill>
              </a:rPr>
              <a:t>меня</a:t>
            </a:r>
            <a:r>
              <a:rPr lang="ru-RU" sz="1600" dirty="0"/>
              <a:t>», «</a:t>
            </a:r>
            <a:r>
              <a:rPr lang="ru-RU" sz="1600" dirty="0">
                <a:solidFill>
                  <a:srgbClr val="800000"/>
                </a:solidFill>
              </a:rPr>
              <a:t>я</a:t>
            </a:r>
            <a:r>
              <a:rPr lang="ru-RU" sz="1600" dirty="0" smtClean="0"/>
              <a:t>»)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628160" y="5868561"/>
            <a:ext cx="5336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/>
              <a:t>Стоимость регистрации: </a:t>
            </a:r>
            <a:r>
              <a:rPr lang="ru-RU" sz="3200" dirty="0" smtClean="0"/>
              <a:t>950</a:t>
            </a:r>
            <a:r>
              <a:rPr lang="ru-RU" sz="1600" dirty="0" smtClean="0"/>
              <a:t> руб. / год</a:t>
            </a:r>
            <a:endParaRPr lang="ru-RU" sz="1600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628160" y="5013176"/>
            <a:ext cx="53363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/>
              <a:t>Регистрировать домены </a:t>
            </a:r>
            <a:r>
              <a:rPr lang="ru-RU" sz="1600" dirty="0" smtClean="0"/>
              <a:t>имеют возможность как физические так и юридические лица </a:t>
            </a:r>
            <a:r>
              <a:rPr lang="ru-RU" sz="1600" dirty="0"/>
              <a:t>любого государства без ограничений</a:t>
            </a:r>
            <a:endParaRPr lang="ru-RU" sz="16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3611" y1="36833" x2="68194" y2="34000"/>
                        <a14:foregroundMark x1="1528" y1="85833" x2="1528" y2="94333"/>
                        <a14:foregroundMark x1="8056" y1="89500" x2="11250" y2="95167"/>
                        <a14:foregroundMark x1="14444" y1="89000" x2="14444" y2="98167"/>
                        <a14:foregroundMark x1="17917" y1="88833" x2="18333" y2="95000"/>
                        <a14:foregroundMark x1="22083" y1="89000" x2="22500" y2="94833"/>
                        <a14:foregroundMark x1="27639" y1="91333" x2="30833" y2="91833"/>
                        <a14:foregroundMark x1="34722" y1="90500" x2="37222" y2="93500"/>
                        <a14:foregroundMark x1="41528" y1="90833" x2="44583" y2="93500"/>
                        <a14:foregroundMark x1="50278" y1="90500" x2="51111" y2="95833"/>
                        <a14:foregroundMark x1="55833" y1="90500" x2="55833" y2="93833"/>
                        <a14:foregroundMark x1="63472" y1="89167" x2="63611" y2="95167"/>
                        <a14:foregroundMark x1="67917" y1="89667" x2="67917" y2="95167"/>
                        <a14:foregroundMark x1="70556" y1="89833" x2="70833" y2="95000"/>
                        <a14:foregroundMark x1="76111" y1="90667" x2="79306" y2="93333"/>
                        <a14:foregroundMark x1="83472" y1="89500" x2="82639" y2="95167"/>
                        <a14:foregroundMark x1="90000" y1="86833" x2="90694" y2="95500"/>
                        <a14:foregroundMark x1="94722" y1="86333" x2="94444" y2="95000"/>
                        <a14:foregroundMark x1="98750" y1="95167" x2="98750" y2="95167"/>
                        <a14:backgroundMark x1="28889" y1="89500" x2="28889" y2="89500"/>
                        <a14:backgroundMark x1="84861" y1="90000" x2="84861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8" y="5517232"/>
            <a:ext cx="1414745" cy="1178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294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-117395"/>
            <a:ext cx="6265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Доменная зона </a:t>
            </a:r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</a:rPr>
              <a:t>TEL</a:t>
            </a:r>
            <a:endParaRPr lang="ru-RU" sz="28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с</a:t>
            </a:r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айт визитка</a:t>
            </a:r>
            <a:endParaRPr lang="ru-RU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Рисунок 9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08441">
            <a:off x="976899" y="4658951"/>
            <a:ext cx="2603050" cy="191024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Рисунок 10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485699">
            <a:off x="1252840" y="4838137"/>
            <a:ext cx="2075942" cy="21107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Рисунок 11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501527">
            <a:off x="1394828" y="5117563"/>
            <a:ext cx="1813520" cy="217359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Рисунок 12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314477">
            <a:off x="804612" y="4389802"/>
            <a:ext cx="2902333" cy="19463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Рисунок 13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592922">
            <a:off x="1475143" y="5439203"/>
            <a:ext cx="1646049" cy="227885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Рисунок 14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693579">
            <a:off x="575983" y="4159207"/>
            <a:ext cx="3329185" cy="183312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738710" y="2275274"/>
            <a:ext cx="5336328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300" dirty="0" smtClean="0"/>
              <a:t>Все данные хранятся в </a:t>
            </a:r>
            <a:r>
              <a:rPr lang="en-US" sz="1300" dirty="0" smtClean="0"/>
              <a:t>DNS</a:t>
            </a:r>
            <a:r>
              <a:rPr lang="ru-RU" sz="1300" dirty="0"/>
              <a:t>:</a:t>
            </a:r>
            <a:r>
              <a:rPr lang="ru-RU" sz="1300" dirty="0" smtClean="0"/>
              <a:t> эта возможность  позволяет не использовать хостинг и сокращает затраты на разработку и обслуживание сайта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907704" y="836712"/>
            <a:ext cx="70622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000" dirty="0">
                <a:solidFill>
                  <a:srgbClr val="7030A0"/>
                </a:solidFill>
              </a:rPr>
              <a:t>Регистрируя домен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.TEL</a:t>
            </a:r>
            <a:r>
              <a:rPr lang="ru-RU" sz="2000" dirty="0">
                <a:solidFill>
                  <a:srgbClr val="7030A0"/>
                </a:solidFill>
              </a:rPr>
              <a:t>, вы получаете сайт-визитку с вашей контактной информацией, для которого не нужен хостинг.</a:t>
            </a:r>
            <a:endParaRPr lang="ru-RU" sz="2000" dirty="0">
              <a:solidFill>
                <a:srgbClr val="7030A0"/>
              </a:solidFill>
              <a:effectLst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753699" y="1749897"/>
            <a:ext cx="53363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300" dirty="0" smtClean="0"/>
              <a:t>Является </a:t>
            </a:r>
            <a:r>
              <a:rPr lang="ru-RU" sz="1300" dirty="0"/>
              <a:t>зоной хранения контактной информации, управлять которой </a:t>
            </a:r>
            <a:r>
              <a:rPr lang="ru-RU" sz="1300" dirty="0" smtClean="0"/>
              <a:t>могут </a:t>
            </a:r>
            <a:r>
              <a:rPr lang="ru-RU" sz="1300" dirty="0"/>
              <a:t>сами пользователи.</a:t>
            </a:r>
            <a:endParaRPr lang="ru-RU" sz="1300" dirty="0" smtClean="0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738710" y="3007404"/>
            <a:ext cx="5336328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300" dirty="0" smtClean="0"/>
              <a:t>Информация </a:t>
            </a:r>
            <a:r>
              <a:rPr lang="ru-RU" sz="1300" dirty="0"/>
              <a:t>доступна как с компьютеров, так и с любых мобильных интернет-устройств (даже со встроенного </a:t>
            </a:r>
            <a:r>
              <a:rPr lang="ru-RU" sz="1300" dirty="0" err="1"/>
              <a:t>wap</a:t>
            </a:r>
            <a:r>
              <a:rPr lang="ru-RU" sz="1300" dirty="0"/>
              <a:t>-браузера)</a:t>
            </a:r>
            <a:endParaRPr lang="ru-RU" sz="1300" dirty="0" smtClean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772176" y="3739097"/>
            <a:ext cx="53363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300" dirty="0" smtClean="0"/>
              <a:t>Возможность разместить </a:t>
            </a:r>
            <a:r>
              <a:rPr lang="ru-RU" sz="1300" dirty="0"/>
              <a:t>географические координаты своего офиса — он будет отображаться в картах </a:t>
            </a:r>
            <a:r>
              <a:rPr lang="ru-RU" sz="1300" dirty="0" err="1"/>
              <a:t>Google</a:t>
            </a:r>
            <a:endParaRPr lang="ru-RU" sz="1300" dirty="0" smtClean="0"/>
          </a:p>
        </p:txBody>
      </p:sp>
      <p:pic>
        <p:nvPicPr>
          <p:cNvPr id="21" name="Рисунок 20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693579">
            <a:off x="486383" y="3531519"/>
            <a:ext cx="3495065" cy="249435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" name="Рисунок 21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693579">
            <a:off x="409728" y="2909707"/>
            <a:ext cx="3605396" cy="3067972"/>
          </a:xfrm>
          <a:prstGeom prst="rect">
            <a:avLst/>
          </a:prstGeom>
          <a:ln>
            <a:noFill/>
          </a:ln>
          <a:effectLst/>
        </p:spPr>
      </p:pic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772176" y="4243153"/>
            <a:ext cx="53363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300" dirty="0" smtClean="0"/>
              <a:t>Скорость </a:t>
            </a:r>
            <a:r>
              <a:rPr lang="ru-RU" sz="1300" dirty="0"/>
              <a:t>загрузки страницы несравненно выше, чем с обычными интернет-страницами</a:t>
            </a:r>
            <a:endParaRPr lang="ru-RU" sz="1300" dirty="0" smtClean="0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772176" y="4875256"/>
            <a:ext cx="533632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300" dirty="0" smtClean="0"/>
              <a:t>Входящий </a:t>
            </a:r>
            <a:r>
              <a:rPr lang="ru-RU" sz="1300" dirty="0"/>
              <a:t>трафик при загрузке страницы — менее 10кб</a:t>
            </a:r>
            <a:endParaRPr lang="ru-RU" sz="1300" dirty="0" smtClean="0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772176" y="5379312"/>
            <a:ext cx="533632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300" dirty="0" smtClean="0"/>
              <a:t>Поисковые </a:t>
            </a:r>
            <a:r>
              <a:rPr lang="ru-RU" sz="1300" dirty="0"/>
              <a:t>машины молниеносно индексируют странички</a:t>
            </a:r>
            <a:endParaRPr lang="ru-RU" sz="1300" dirty="0" smtClean="0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772176" y="5816877"/>
            <a:ext cx="53363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300" dirty="0"/>
              <a:t>Адрес на новом домене зарегистрировали себе уже многие крупные корпорации: google.tel, apple.tel и так далее</a:t>
            </a:r>
            <a:endParaRPr lang="ru-RU" sz="1300" dirty="0" smtClean="0"/>
          </a:p>
        </p:txBody>
      </p:sp>
      <p:pic>
        <p:nvPicPr>
          <p:cNvPr id="25" name="Рисунок 24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095248">
            <a:off x="-7743" y="2535474"/>
            <a:ext cx="4383313" cy="314926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15" y="4704813"/>
            <a:ext cx="2797833" cy="2797833"/>
          </a:xfrm>
          <a:prstGeom prst="rect">
            <a:avLst/>
          </a:prstGeom>
        </p:spPr>
      </p:pic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3772176" y="6351711"/>
            <a:ext cx="53363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300" dirty="0" smtClean="0"/>
              <a:t>Стоимость регистрации: </a:t>
            </a:r>
            <a:r>
              <a:rPr lang="ru-RU" sz="2400" dirty="0" smtClean="0"/>
              <a:t>690</a:t>
            </a:r>
            <a:r>
              <a:rPr lang="ru-RU" sz="1300" dirty="0" smtClean="0"/>
              <a:t> руб. / год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332460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-117395"/>
            <a:ext cx="6265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Доменная зона </a:t>
            </a:r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</a:rPr>
              <a:t>MOBI</a:t>
            </a:r>
            <a:endParaRPr lang="ru-RU" sz="28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м</a:t>
            </a:r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обильный интернет</a:t>
            </a:r>
            <a:endParaRPr lang="ru-RU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Рисунок 9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08441">
            <a:off x="652127" y="4514935"/>
            <a:ext cx="2603050" cy="191024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Рисунок 10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485699">
            <a:off x="928068" y="4694121"/>
            <a:ext cx="2075942" cy="21107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Рисунок 11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501527">
            <a:off x="1070056" y="4973547"/>
            <a:ext cx="1813520" cy="217359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Рисунок 14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693579">
            <a:off x="251211" y="4015191"/>
            <a:ext cx="3329185" cy="183312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779912" y="3429000"/>
            <a:ext cx="5336328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300" dirty="0"/>
              <a:t>МОБИЛАЙЗЕР это: совершение звонков на телефонные номера, опубликованные на сайте, прямо из браузера мобильного телефона</a:t>
            </a:r>
            <a:endParaRPr lang="ru-RU" sz="1300" dirty="0" smtClean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907704" y="980728"/>
            <a:ext cx="7062256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800" dirty="0"/>
              <a:t>MOBI</a:t>
            </a:r>
            <a:r>
              <a:rPr lang="ru-RU" sz="1600" dirty="0"/>
              <a:t> — единственный домен верхнего уровня, который предназначен для размещения веб-сайтов, оптимизированных для просмотра при помощи мобильных телефонов и других портативных устройств.</a:t>
            </a:r>
            <a:endParaRPr lang="ru-RU" sz="1600" dirty="0">
              <a:solidFill>
                <a:srgbClr val="7030A0"/>
              </a:solidFill>
              <a:effectLst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807672" y="2289646"/>
            <a:ext cx="53363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300" dirty="0" smtClean="0"/>
              <a:t>Оптимизация сайта под мобильное устройство осуществляется с помощью сервиса МОБИЛАЙЗЕР: сервис автоматически оптимизирует сайт </a:t>
            </a:r>
            <a:r>
              <a:rPr lang="ru-RU" sz="1300" dirty="0"/>
              <a:t>для отображения на экранах портативных устройств</a:t>
            </a:r>
            <a:endParaRPr lang="ru-RU" sz="1300" dirty="0" smtClean="0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779912" y="4437112"/>
            <a:ext cx="53363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300" dirty="0"/>
              <a:t>МОБИЛАЙЗЕР это: синхронизация адресных данных, размещенных на сайте, с сервисом </a:t>
            </a:r>
            <a:r>
              <a:rPr lang="ru-RU" sz="1300" dirty="0" err="1"/>
              <a:t>Google</a:t>
            </a:r>
            <a:r>
              <a:rPr lang="ru-RU" sz="1300" dirty="0"/>
              <a:t> </a:t>
            </a:r>
            <a:r>
              <a:rPr lang="ru-RU" sz="1300" dirty="0" err="1"/>
              <a:t>Maps</a:t>
            </a:r>
            <a:endParaRPr lang="ru-RU" sz="1300" dirty="0" smtClean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772176" y="5168805"/>
            <a:ext cx="53363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300" dirty="0"/>
              <a:t>МОБИЛАЙЗЕР это: поисковая оптимизация для мобильных устройств</a:t>
            </a:r>
          </a:p>
        </p:txBody>
      </p:sp>
      <p:pic>
        <p:nvPicPr>
          <p:cNvPr id="22" name="Рисунок 21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693579">
            <a:off x="84956" y="2765691"/>
            <a:ext cx="3605396" cy="306797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89524" l="0" r="98571">
                        <a14:foregroundMark x1="3810" y1="22222" x2="1667" y2="25079"/>
                        <a14:foregroundMark x1="54048" y1="46984" x2="55714" y2="51111"/>
                        <a14:foregroundMark x1="72143" y1="46349" x2="73095" y2="53968"/>
                        <a14:foregroundMark x1="1667" y1="25714" x2="2381" y2="3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9" y="5085184"/>
            <a:ext cx="2461915" cy="1846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772176" y="5733256"/>
            <a:ext cx="53363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300" dirty="0" smtClean="0"/>
              <a:t>Стоимость регистрации: </a:t>
            </a:r>
            <a:r>
              <a:rPr lang="ru-RU" sz="2400" dirty="0" smtClean="0"/>
              <a:t>650</a:t>
            </a:r>
            <a:r>
              <a:rPr lang="ru-RU" sz="1300" dirty="0" smtClean="0"/>
              <a:t> руб. / год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6879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-117395"/>
            <a:ext cx="6265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Доменная зона </a:t>
            </a:r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</a:rPr>
              <a:t>NAME</a:t>
            </a:r>
            <a:endParaRPr lang="ru-RU" sz="28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ваше имя — ваш домен</a:t>
            </a:r>
          </a:p>
        </p:txBody>
      </p:sp>
      <p:pic>
        <p:nvPicPr>
          <p:cNvPr id="10" name="Рисунок 9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08441">
            <a:off x="683356" y="3819276"/>
            <a:ext cx="2603050" cy="260730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Рисунок 10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485699">
            <a:off x="874531" y="4938011"/>
            <a:ext cx="2147284" cy="187073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Рисунок 11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501527">
            <a:off x="1007188" y="5233294"/>
            <a:ext cx="1945844" cy="195402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Рисунок 14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693579">
            <a:off x="194150" y="3584870"/>
            <a:ext cx="3501852" cy="224812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628160" y="3933056"/>
            <a:ext cx="5336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/>
              <a:t>Домен используется как для сайтов реальных, так и вымышленных персоналий.</a:t>
            </a:r>
            <a:endParaRPr lang="ru-RU" sz="1600" dirty="0" smtClean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907704" y="1124744"/>
            <a:ext cx="706225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NAME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— э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то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наиболее очевидный, а потому эффективный способ идентификации и позиционирования себя в Сети.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Предназначен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для всех, кто хотел бы зарегистрировать в Интернет свое имя и фамилию в качестве доменного имени</a:t>
            </a:r>
            <a:endParaRPr lang="ru-RU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36056" y="3140968"/>
            <a:ext cx="5336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/>
              <a:t>Является общим доменом </a:t>
            </a:r>
            <a:r>
              <a:rPr lang="ru-RU" sz="1600" dirty="0"/>
              <a:t>верхнего уровня для персональных </a:t>
            </a:r>
            <a:r>
              <a:rPr lang="ru-RU" sz="1600" dirty="0" smtClean="0"/>
              <a:t>сайтов.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628160" y="5868561"/>
            <a:ext cx="5336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/>
              <a:t>Стоимость регистрации: </a:t>
            </a:r>
            <a:r>
              <a:rPr lang="en-US" sz="3200" dirty="0" smtClean="0"/>
              <a:t>545</a:t>
            </a:r>
            <a:r>
              <a:rPr lang="ru-RU" sz="1600" dirty="0" smtClean="0"/>
              <a:t> руб. / год</a:t>
            </a:r>
            <a:endParaRPr lang="ru-RU" sz="1600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628160" y="4572417"/>
            <a:ext cx="5336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/>
              <a:t>Предназначен </a:t>
            </a:r>
            <a:r>
              <a:rPr lang="ru-RU" sz="1600" dirty="0"/>
              <a:t>исключительно для частных лиц, а не для </a:t>
            </a:r>
            <a:r>
              <a:rPr lang="ru-RU" sz="1600" dirty="0" smtClean="0"/>
              <a:t>компаний.</a:t>
            </a:r>
          </a:p>
        </p:txBody>
      </p:sp>
      <p:pic>
        <p:nvPicPr>
          <p:cNvPr id="23" name="Рисунок 22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08441">
            <a:off x="685173" y="4520208"/>
            <a:ext cx="2603050" cy="187098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55" b="88806" l="2941" r="96569">
                        <a14:foregroundMark x1="14216" y1="49254" x2="16667" y2="49254"/>
                        <a14:foregroundMark x1="24020" y1="49254" x2="26961" y2="49254"/>
                        <a14:foregroundMark x1="44118" y1="45522" x2="44118" y2="53731"/>
                        <a14:foregroundMark x1="61765" y1="45522" x2="62255" y2="53731"/>
                        <a14:foregroundMark x1="66176" y1="46269" x2="66176" y2="52985"/>
                        <a14:foregroundMark x1="83333" y1="50000" x2="91176" y2="49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2" y="5511156"/>
            <a:ext cx="2353910" cy="1546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635896" y="5229200"/>
            <a:ext cx="5336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/>
              <a:t>Возможна регистрация доменов .NAME на национальных языках (IDN</a:t>
            </a:r>
            <a:r>
              <a:rPr lang="ru-RU" sz="16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385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7" t="8128" r="15501" b="8507"/>
          <a:stretch/>
        </p:blipFill>
        <p:spPr>
          <a:xfrm>
            <a:off x="107504" y="1831684"/>
            <a:ext cx="1850846" cy="23173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-117395"/>
            <a:ext cx="7345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Доменная зона </a:t>
            </a:r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</a:rPr>
              <a:t>TV</a:t>
            </a:r>
            <a:endParaRPr lang="ru-RU" sz="28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н</a:t>
            </a:r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ациональный домен Тувалу</a:t>
            </a:r>
            <a:endParaRPr lang="ru-RU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Рисунок 9" descr="стрелка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08441">
            <a:off x="670150" y="4113450"/>
            <a:ext cx="2603050" cy="231253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Рисунок 10" descr="стрелка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485699">
            <a:off x="928068" y="4694121"/>
            <a:ext cx="2075942" cy="21107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Рисунок 11" descr="стрелка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501527">
            <a:off x="923266" y="5355927"/>
            <a:ext cx="2070169" cy="183259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Рисунок 14" descr="стрелка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693579">
            <a:off x="208186" y="3690724"/>
            <a:ext cx="3467720" cy="2144929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636056" y="3717032"/>
            <a:ext cx="53363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/>
              <a:t>Пользуется огромной популярностью </a:t>
            </a:r>
            <a:r>
              <a:rPr lang="ru-RU" sz="1600" dirty="0"/>
              <a:t>у </a:t>
            </a:r>
            <a:r>
              <a:rPr lang="ru-RU" sz="1600" dirty="0" smtClean="0"/>
              <a:t>тех, чья </a:t>
            </a:r>
            <a:r>
              <a:rPr lang="ru-RU" sz="1600" dirty="0"/>
              <a:t>сфера интересов связана с </a:t>
            </a:r>
            <a:r>
              <a:rPr lang="ru-RU" sz="1600" dirty="0" err="1" smtClean="0"/>
              <a:t>телеиндустрией</a:t>
            </a:r>
            <a:r>
              <a:rPr lang="ru-RU" sz="1600" dirty="0"/>
              <a:t>, как </a:t>
            </a:r>
            <a:r>
              <a:rPr lang="ru-RU" sz="1600" dirty="0" smtClean="0"/>
              <a:t>возможное </a:t>
            </a:r>
            <a:r>
              <a:rPr lang="ru-RU" sz="1600" dirty="0"/>
              <a:t>указание телеканала, так и для </a:t>
            </a:r>
            <a:r>
              <a:rPr lang="ru-RU" sz="1600" dirty="0" smtClean="0"/>
              <a:t>интернет-телевидения </a:t>
            </a:r>
            <a:r>
              <a:rPr lang="ru-RU" sz="1600" dirty="0"/>
              <a:t>и сайтов, </a:t>
            </a:r>
            <a:r>
              <a:rPr lang="ru-RU" sz="1600" dirty="0" smtClean="0"/>
              <a:t>предлагающих услуги трансляции </a:t>
            </a:r>
            <a:r>
              <a:rPr lang="ru-RU" sz="1600" dirty="0"/>
              <a:t>спутникового телевидения </a:t>
            </a:r>
            <a:r>
              <a:rPr lang="ru-RU" sz="1600" dirty="0" smtClean="0"/>
              <a:t>и иного оборудования  для </a:t>
            </a:r>
            <a:r>
              <a:rPr lang="ru-RU" sz="1600" dirty="0" err="1" smtClean="0"/>
              <a:t>телесферы</a:t>
            </a:r>
            <a:r>
              <a:rPr lang="ru-RU" sz="1600" dirty="0" smtClean="0"/>
              <a:t>.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907704" y="1016729"/>
            <a:ext cx="7062256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2800" dirty="0" smtClean="0">
                <a:solidFill>
                  <a:srgbClr val="AE1255"/>
                </a:solidFill>
              </a:rPr>
              <a:t>TV</a:t>
            </a:r>
            <a:r>
              <a:rPr lang="ru-RU" dirty="0" smtClean="0">
                <a:solidFill>
                  <a:srgbClr val="AE1255"/>
                </a:solidFill>
              </a:rPr>
              <a:t> </a:t>
            </a:r>
            <a:r>
              <a:rPr lang="ru-RU" dirty="0">
                <a:solidFill>
                  <a:srgbClr val="AE1255"/>
                </a:solidFill>
              </a:rPr>
              <a:t>— Национальный домен тихоокеанского островного государства </a:t>
            </a:r>
            <a:r>
              <a:rPr lang="ru-RU" dirty="0" smtClean="0">
                <a:solidFill>
                  <a:srgbClr val="AE1255"/>
                </a:solidFill>
              </a:rPr>
              <a:t>Тувалу. </a:t>
            </a:r>
            <a:r>
              <a:rPr lang="ru-RU" dirty="0">
                <a:solidFill>
                  <a:srgbClr val="AE1255"/>
                </a:solidFill>
              </a:rPr>
              <a:t>Большой интерес к этому домену имеют компании, связанные с телевидением, из-за того, что «TV» является общепринятым сокращением от слова «</a:t>
            </a:r>
            <a:r>
              <a:rPr lang="ru-RU" dirty="0" smtClean="0">
                <a:solidFill>
                  <a:srgbClr val="AE1255"/>
                </a:solidFill>
              </a:rPr>
              <a:t>телевидение»</a:t>
            </a:r>
            <a:r>
              <a:rPr lang="en-US" dirty="0" smtClean="0">
                <a:solidFill>
                  <a:srgbClr val="AE1255"/>
                </a:solidFill>
              </a:rPr>
              <a:t>. </a:t>
            </a:r>
            <a:r>
              <a:rPr lang="ru-RU" dirty="0" smtClean="0">
                <a:solidFill>
                  <a:srgbClr val="AE1255"/>
                </a:solidFill>
              </a:rPr>
              <a:t>Нужен </a:t>
            </a:r>
            <a:r>
              <a:rPr lang="ru-RU" dirty="0">
                <a:solidFill>
                  <a:srgbClr val="AE1255"/>
                </a:solidFill>
              </a:rPr>
              <a:t>«личный телевизионный канал в сети»? Этот домен для вас.</a:t>
            </a:r>
            <a:endParaRPr lang="ru-RU" dirty="0">
              <a:solidFill>
                <a:srgbClr val="AE1255"/>
              </a:solidFill>
              <a:effectLst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36056" y="2924944"/>
            <a:ext cx="53363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/>
              <a:t>Название </a:t>
            </a:r>
            <a:r>
              <a:rPr lang="ru-RU" sz="1600" dirty="0"/>
              <a:t>домена совпадает с английским </a:t>
            </a:r>
            <a:r>
              <a:rPr lang="ru-RU" sz="1600" dirty="0" smtClean="0"/>
              <a:t>сокращением </a:t>
            </a:r>
            <a:r>
              <a:rPr lang="en-US" sz="1600" i="1" dirty="0" err="1" smtClean="0">
                <a:solidFill>
                  <a:srgbClr val="FF0000"/>
                </a:solidFill>
              </a:rPr>
              <a:t>tv</a:t>
            </a:r>
            <a:r>
              <a:rPr lang="ru-RU" sz="1600" dirty="0" smtClean="0"/>
              <a:t> ,что непосредственно ассоциируется с телевидением.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628160" y="6228601"/>
            <a:ext cx="5336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/>
              <a:t>Стоимость регистрации: </a:t>
            </a:r>
            <a:r>
              <a:rPr lang="en-US" sz="3200" dirty="0" smtClean="0"/>
              <a:t>1515</a:t>
            </a:r>
            <a:r>
              <a:rPr lang="ru-RU" sz="1600" dirty="0" smtClean="0"/>
              <a:t> руб. / год</a:t>
            </a:r>
            <a:endParaRPr lang="ru-RU" sz="1600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628160" y="5334307"/>
            <a:ext cx="53363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/>
              <a:t>Регистрировать домены </a:t>
            </a:r>
            <a:r>
              <a:rPr lang="ru-RU" sz="1600" dirty="0" smtClean="0"/>
              <a:t>имеют возможность как физические так и юридические лица </a:t>
            </a:r>
            <a:r>
              <a:rPr lang="ru-RU" sz="1600" dirty="0"/>
              <a:t>любого государства без ограничений</a:t>
            </a:r>
            <a:endParaRPr lang="ru-RU" sz="16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552689"/>
            <a:ext cx="2050808" cy="968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82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31640"/>
            <a:ext cx="1993108" cy="1913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-117395"/>
            <a:ext cx="7345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Доменная зона </a:t>
            </a:r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</a:rPr>
              <a:t>TRAVEL</a:t>
            </a:r>
            <a:endParaRPr lang="ru-RU" sz="28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д</a:t>
            </a:r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ля путешествий и путешественников</a:t>
            </a:r>
            <a:endParaRPr lang="ru-RU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Рисунок 9" descr="стрелка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08441">
            <a:off x="685869" y="3939849"/>
            <a:ext cx="2603050" cy="26634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Рисунок 10" descr="стрелка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485699">
            <a:off x="928068" y="4870691"/>
            <a:ext cx="2075942" cy="21107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Рисунок 11" descr="стрелка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501527">
            <a:off x="923266" y="5532497"/>
            <a:ext cx="2070169" cy="183259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Рисунок 14" descr="стрелка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693579">
            <a:off x="123303" y="3227167"/>
            <a:ext cx="3644759" cy="27728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491880" y="3413318"/>
            <a:ext cx="551658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/>
              <a:t>Администратор доменной зоны осуществляет проверку на причастность заявителя к сфере туризма, что </a:t>
            </a:r>
            <a:r>
              <a:rPr lang="ru-RU" sz="1600" dirty="0"/>
              <a:t>послужит пользователям гарантией того, что компания, к которой они обращаются, действительно обладает полномочиями на туристическую деятельность</a:t>
            </a:r>
            <a:r>
              <a:rPr lang="ru-RU" sz="1600" dirty="0" smtClean="0"/>
              <a:t>.</a:t>
            </a:r>
            <a:endParaRPr lang="ru-RU" sz="1600" dirty="0"/>
          </a:p>
          <a:p>
            <a:pPr eaLnBrk="1" hangingPunct="1"/>
            <a:endParaRPr lang="ru-RU" sz="1600" dirty="0" smtClean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907704" y="1016729"/>
            <a:ext cx="7062256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2800" dirty="0" smtClean="0">
                <a:solidFill>
                  <a:srgbClr val="00B050"/>
                </a:solidFill>
              </a:rPr>
              <a:t>TRAVEL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— </a:t>
            </a:r>
            <a:r>
              <a:rPr lang="ru-RU" dirty="0" smtClean="0">
                <a:solidFill>
                  <a:srgbClr val="00B050"/>
                </a:solidFill>
              </a:rPr>
              <a:t>отраслевой домен</a:t>
            </a:r>
            <a:r>
              <a:rPr lang="ru-RU" dirty="0">
                <a:solidFill>
                  <a:srgbClr val="00B050"/>
                </a:solidFill>
              </a:rPr>
              <a:t>, предназначенный для тех, кто имеет отношение к индустрии путешествий, экскурсий, отдыха и хочет четко позиционировать себя в Сети.</a:t>
            </a:r>
            <a:endParaRPr lang="ru-RU" dirty="0">
              <a:solidFill>
                <a:srgbClr val="00B050"/>
              </a:solidFill>
              <a:effectLst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455368" y="2453987"/>
            <a:ext cx="56886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/>
              <a:t>Только </a:t>
            </a:r>
            <a:r>
              <a:rPr lang="ru-RU" sz="1600" dirty="0"/>
              <a:t>организации, документально подтвердившие причастность к сфере </a:t>
            </a:r>
            <a:r>
              <a:rPr lang="ru-RU" sz="1600" dirty="0" smtClean="0"/>
              <a:t>туризма имеют возможность зарегистрировать домен.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491880" y="6228601"/>
            <a:ext cx="5336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/>
              <a:t>Стоимость регистрации: </a:t>
            </a:r>
            <a:r>
              <a:rPr lang="ru-RU" sz="3200" dirty="0" smtClean="0"/>
              <a:t>4500</a:t>
            </a:r>
            <a:r>
              <a:rPr lang="ru-RU" sz="1600" dirty="0" smtClean="0"/>
              <a:t> руб. / год</a:t>
            </a:r>
            <a:endParaRPr lang="ru-RU" sz="1600" dirty="0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491880" y="5088086"/>
            <a:ext cx="55878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/>
              <a:t>Для регистрации домена необходимо предварительно получить уникальный идентификационный номер (UIN) через одну из уполномоченных организаций.</a:t>
            </a:r>
            <a:endParaRPr lang="ru-RU" sz="16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5500" l="1471" r="97941">
                        <a14:foregroundMark x1="5882" y1="64500" x2="7353" y2="68500"/>
                        <a14:foregroundMark x1="15588" y1="30500" x2="15588" y2="66500"/>
                        <a14:foregroundMark x1="26176" y1="41500" x2="25588" y2="67500"/>
                        <a14:foregroundMark x1="27647" y1="43500" x2="34706" y2="39500"/>
                        <a14:foregroundMark x1="39412" y1="40500" x2="39412" y2="40500"/>
                        <a14:foregroundMark x1="39412" y1="40500" x2="39412" y2="40500"/>
                        <a14:foregroundMark x1="39412" y1="41000" x2="48235" y2="40500"/>
                        <a14:foregroundMark x1="55000" y1="40500" x2="61471" y2="68000"/>
                        <a14:foregroundMark x1="62647" y1="65500" x2="67647" y2="39500"/>
                        <a14:foregroundMark x1="78235" y1="40000" x2="72647" y2="44500"/>
                        <a14:foregroundMark x1="72353" y1="47500" x2="72353" y2="64000"/>
                        <a14:foregroundMark x1="74118" y1="68500" x2="74118" y2="68500"/>
                        <a14:foregroundMark x1="74118" y1="68500" x2="83235" y2="68000"/>
                        <a14:foregroundMark x1="73529" y1="55000" x2="84706" y2="55500"/>
                        <a14:foregroundMark x1="90882" y1="26000" x2="91765" y2="6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63206"/>
            <a:ext cx="2252138" cy="1324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190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-117395"/>
            <a:ext cx="7345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Доменная зона </a:t>
            </a:r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</a:rPr>
              <a:t>AERO</a:t>
            </a:r>
            <a:endParaRPr lang="ru-RU" sz="28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з</a:t>
            </a:r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она воздушно-транспортной индустрии</a:t>
            </a:r>
            <a:endParaRPr lang="ru-RU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Рисунок 9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08441">
            <a:off x="685869" y="3939849"/>
            <a:ext cx="2603050" cy="26634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Рисунок 10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485699">
            <a:off x="928068" y="4870691"/>
            <a:ext cx="2075942" cy="21107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Рисунок 11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501527">
            <a:off x="923266" y="5532497"/>
            <a:ext cx="2070169" cy="183259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Рисунок 14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693579">
            <a:off x="123303" y="3227167"/>
            <a:ext cx="3644759" cy="27728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491880" y="3717032"/>
            <a:ext cx="55165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/>
              <a:t>Прежде </a:t>
            </a:r>
            <a:r>
              <a:rPr lang="ru-RU" sz="1600" dirty="0"/>
              <a:t>чем предоставить заявку на регистрацию домена в зоне AERO, следует доказать свою принадлежность к </a:t>
            </a:r>
            <a:r>
              <a:rPr lang="ru-RU" sz="1600" dirty="0" err="1"/>
              <a:t>авиаиндустрии</a:t>
            </a:r>
            <a:r>
              <a:rPr lang="ru-RU" sz="1600" dirty="0"/>
              <a:t>.</a:t>
            </a:r>
            <a:endParaRPr lang="ru-RU" sz="1600" dirty="0" smtClean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907704" y="1016729"/>
            <a:ext cx="7062256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2800" dirty="0" smtClean="0">
                <a:solidFill>
                  <a:srgbClr val="0070C0"/>
                </a:solidFill>
              </a:rPr>
              <a:t>AERO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— домен, созданный специально для людей и организаций, связанных с </a:t>
            </a:r>
            <a:r>
              <a:rPr lang="ru-RU" dirty="0" err="1">
                <a:solidFill>
                  <a:srgbClr val="0070C0"/>
                </a:solidFill>
              </a:rPr>
              <a:t>аэроиндустрией</a:t>
            </a:r>
            <a:r>
              <a:rPr lang="ru-RU" dirty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476524" y="1844824"/>
            <a:ext cx="568863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/>
              <a:t>Зарегистрировать домен в зоне </a:t>
            </a:r>
            <a:r>
              <a:rPr lang="en-US" sz="1600" dirty="0" smtClean="0"/>
              <a:t>AERO</a:t>
            </a:r>
            <a:r>
              <a:rPr lang="ru-RU" sz="1600" dirty="0" smtClean="0"/>
              <a:t> могут организации и физические лица, так или иначе связанные с </a:t>
            </a:r>
            <a:r>
              <a:rPr lang="ru-RU" sz="1600" dirty="0" err="1" smtClean="0"/>
              <a:t>аэроиндустрией</a:t>
            </a:r>
            <a:r>
              <a:rPr lang="ru-RU" sz="1600" dirty="0" smtClean="0"/>
              <a:t>. Например: космическая промышленность, государственные и частные авиакомпании, аэропорты и аэродромы, предприятия воздушных и грузовых перевозок и т.д. 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491880" y="6165304"/>
            <a:ext cx="5336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/>
              <a:t>Стоимость регистрации: </a:t>
            </a:r>
            <a:r>
              <a:rPr lang="ru-RU" sz="3200" dirty="0" smtClean="0"/>
              <a:t>3700</a:t>
            </a:r>
            <a:r>
              <a:rPr lang="ru-RU" sz="1600" dirty="0" smtClean="0"/>
              <a:t> руб. / 2 года</a:t>
            </a:r>
            <a:endParaRPr lang="ru-RU" sz="1600" dirty="0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491880" y="4797152"/>
            <a:ext cx="558784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/>
              <a:t>Для регистрации домена необходимо предварительно получить уникальные идентификационные данные (</a:t>
            </a:r>
            <a:r>
              <a:rPr lang="ru-RU" sz="1600" dirty="0" err="1"/>
              <a:t>ENS_AUthID</a:t>
            </a:r>
            <a:r>
              <a:rPr lang="ru-RU" sz="1600" dirty="0"/>
              <a:t> и </a:t>
            </a:r>
            <a:r>
              <a:rPr lang="ru-RU" sz="1600" dirty="0" err="1"/>
              <a:t>ENS_AuthKey</a:t>
            </a:r>
            <a:r>
              <a:rPr lang="ru-RU" sz="1600" dirty="0"/>
              <a:t>) через администратора домена верхнего уровня AERO, компанию SITA.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654" y="5450654"/>
            <a:ext cx="2957601" cy="16507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92" y="1687298"/>
            <a:ext cx="3358935" cy="188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4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-117395"/>
            <a:ext cx="7345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Доменная зона </a:t>
            </a:r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</a:rPr>
              <a:t>XXX</a:t>
            </a:r>
            <a:endParaRPr lang="ru-RU" sz="28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к</a:t>
            </a:r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лубничка в интернете</a:t>
            </a:r>
            <a:endParaRPr lang="ru-RU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Рисунок 9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08441">
            <a:off x="700496" y="3614026"/>
            <a:ext cx="2528454" cy="298654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Рисунок 10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485699">
            <a:off x="873046" y="5121349"/>
            <a:ext cx="2183526" cy="187159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Рисунок 11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501527">
            <a:off x="923266" y="5532497"/>
            <a:ext cx="2070169" cy="183259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Рисунок 14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693579">
            <a:off x="87662" y="2958388"/>
            <a:ext cx="3751814" cy="303214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447906" y="4572417"/>
            <a:ext cx="55165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600" dirty="0" smtClean="0"/>
              <a:t>Проверка </a:t>
            </a:r>
            <a:r>
              <a:rPr lang="ru-RU" sz="1600" dirty="0"/>
              <a:t>на наличие противоправного контента, в том числе, детской порнографии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907704" y="1016729"/>
            <a:ext cx="7062256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800" dirty="0" smtClean="0">
                <a:solidFill>
                  <a:srgbClr val="ED11C3"/>
                </a:solidFill>
              </a:rPr>
              <a:t>ХХХ</a:t>
            </a:r>
            <a:r>
              <a:rPr lang="ru-RU" dirty="0" smtClean="0">
                <a:solidFill>
                  <a:srgbClr val="ED11C3"/>
                </a:solidFill>
              </a:rPr>
              <a:t> </a:t>
            </a:r>
            <a:r>
              <a:rPr lang="ru-RU" dirty="0">
                <a:solidFill>
                  <a:srgbClr val="ED11C3"/>
                </a:solidFill>
              </a:rPr>
              <a:t>—</a:t>
            </a:r>
            <a:r>
              <a:rPr lang="ru-RU" dirty="0">
                <a:solidFill>
                  <a:srgbClr val="0070C0"/>
                </a:solidFill>
              </a:rPr>
              <a:t> </a:t>
            </a:r>
            <a:r>
              <a:rPr lang="ru-RU" dirty="0">
                <a:solidFill>
                  <a:srgbClr val="ED11C3"/>
                </a:solidFill>
              </a:rPr>
              <a:t>новый домен верхнего уровня, ориентированный на представителей индустрии 18+, предоставляющей продукты или услуги в сфере развлечений для взрослых в сети Интернет</a:t>
            </a:r>
            <a:endParaRPr lang="ru-RU" dirty="0">
              <a:solidFill>
                <a:srgbClr val="ED11C3"/>
              </a:solidFill>
              <a:effectLst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491880" y="2556193"/>
            <a:ext cx="56886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/>
              <a:t>Зона создана для выделения кластера </a:t>
            </a:r>
            <a:r>
              <a:rPr lang="ru-RU" sz="1600" dirty="0"/>
              <a:t>сайтов для взрослых в </a:t>
            </a:r>
            <a:r>
              <a:rPr lang="ru-RU" sz="1600" dirty="0" smtClean="0"/>
              <a:t>отдельный сегмент</a:t>
            </a:r>
            <a:endParaRPr lang="ru-RU" sz="1600" dirty="0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491880" y="6165304"/>
            <a:ext cx="5336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/>
              <a:t>Стоимость регистрации: </a:t>
            </a:r>
            <a:r>
              <a:rPr lang="ru-RU" sz="3200" dirty="0" smtClean="0"/>
              <a:t>4000</a:t>
            </a:r>
            <a:r>
              <a:rPr lang="ru-RU" sz="1600" dirty="0" smtClean="0"/>
              <a:t> руб. / год</a:t>
            </a:r>
            <a:endParaRPr lang="ru-RU" sz="1600" dirty="0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491880" y="5334307"/>
            <a:ext cx="55878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/>
              <a:t>Для делегирования домена .XXX необходимо указать идентификатор члена Сообщества индустрии для взрослых.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14254"/>
            <a:ext cx="1253312" cy="3403032"/>
          </a:xfrm>
          <a:prstGeom prst="rect">
            <a:avLst/>
          </a:prstGeom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455368" y="3431902"/>
            <a:ext cx="56886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/>
              <a:t>Предоставляет возможности </a:t>
            </a:r>
            <a:r>
              <a:rPr lang="ru-RU" sz="1600" dirty="0"/>
              <a:t>для безопасного просмотра, </a:t>
            </a:r>
            <a:r>
              <a:rPr lang="ru-RU" sz="1600" dirty="0" smtClean="0"/>
              <a:t>т.к. администратор планирует установить </a:t>
            </a:r>
            <a:r>
              <a:rPr lang="ru-RU" sz="1600" dirty="0"/>
              <a:t>автоматический фильтр на наличие вредоносных программ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21" name="Рисунок 20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92389">
            <a:off x="875493" y="4374897"/>
            <a:ext cx="2183137" cy="238292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301208"/>
            <a:ext cx="2480867" cy="187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6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-117395"/>
            <a:ext cx="6265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ГЕОДОМЕНЫ</a:t>
            </a:r>
          </a:p>
          <a:p>
            <a:pPr algn="r"/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Российская география</a:t>
            </a:r>
            <a:endParaRPr lang="ru-RU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4028967"/>
            <a:ext cx="5658048" cy="2834528"/>
            <a:chOff x="3347864" y="4028967"/>
            <a:chExt cx="5658048" cy="283452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655" y="4028967"/>
              <a:ext cx="4392488" cy="28345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Прямоугольник 24"/>
            <p:cNvSpPr>
              <a:spLocks noChangeArrowheads="1"/>
            </p:cNvSpPr>
            <p:nvPr/>
          </p:nvSpPr>
          <p:spPr bwMode="auto">
            <a:xfrm>
              <a:off x="6444481" y="5365166"/>
              <a:ext cx="187166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3200" dirty="0">
                  <a:solidFill>
                    <a:srgbClr val="3777BE"/>
                  </a:solidFill>
                </a:rPr>
                <a:t>MSK.RU</a:t>
              </a:r>
              <a:endParaRPr lang="ru-RU" sz="3200" dirty="0"/>
            </a:p>
          </p:txBody>
        </p:sp>
        <p:sp>
          <p:nvSpPr>
            <p:cNvPr id="6" name="Прямоугольник 25"/>
            <p:cNvSpPr>
              <a:spLocks noChangeArrowheads="1"/>
            </p:cNvSpPr>
            <p:nvPr/>
          </p:nvSpPr>
          <p:spPr bwMode="auto">
            <a:xfrm>
              <a:off x="3666732" y="4918472"/>
              <a:ext cx="3095625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5400" dirty="0">
                  <a:solidFill>
                    <a:srgbClr val="3777BE"/>
                  </a:solidFill>
                </a:rPr>
                <a:t>SPB.RU</a:t>
              </a:r>
              <a:endParaRPr lang="ru-RU" sz="5400" dirty="0"/>
            </a:p>
          </p:txBody>
        </p:sp>
        <p:sp>
          <p:nvSpPr>
            <p:cNvPr id="7" name="Прямоугольник 26"/>
            <p:cNvSpPr>
              <a:spLocks noChangeArrowheads="1"/>
            </p:cNvSpPr>
            <p:nvPr/>
          </p:nvSpPr>
          <p:spPr bwMode="auto">
            <a:xfrm>
              <a:off x="7380312" y="5992747"/>
              <a:ext cx="1625600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000" dirty="0">
                  <a:solidFill>
                    <a:srgbClr val="3777BE"/>
                  </a:solidFill>
                </a:rPr>
                <a:t>NOV.SU</a:t>
              </a:r>
              <a:endParaRPr lang="ru-RU" sz="3000" dirty="0">
                <a:solidFill>
                  <a:srgbClr val="3777BE"/>
                </a:solidFill>
              </a:endParaRPr>
            </a:p>
          </p:txBody>
        </p:sp>
        <p:sp>
          <p:nvSpPr>
            <p:cNvPr id="8" name="Прямоугольник 27"/>
            <p:cNvSpPr>
              <a:spLocks noChangeArrowheads="1"/>
            </p:cNvSpPr>
            <p:nvPr/>
          </p:nvSpPr>
          <p:spPr bwMode="auto">
            <a:xfrm>
              <a:off x="3993260" y="6068947"/>
              <a:ext cx="1806575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rgbClr val="3777BE"/>
                  </a:solidFill>
                </a:rPr>
                <a:t>KALUGA.SU</a:t>
              </a:r>
              <a:endParaRPr lang="ru-RU" sz="2000" dirty="0">
                <a:solidFill>
                  <a:srgbClr val="3777BE"/>
                </a:solidFill>
              </a:endParaRPr>
            </a:p>
          </p:txBody>
        </p:sp>
        <p:sp>
          <p:nvSpPr>
            <p:cNvPr id="9" name="Прямоугольник 28"/>
            <p:cNvSpPr>
              <a:spLocks noChangeArrowheads="1"/>
            </p:cNvSpPr>
            <p:nvPr/>
          </p:nvSpPr>
          <p:spPr bwMode="auto">
            <a:xfrm>
              <a:off x="4876006" y="5719179"/>
              <a:ext cx="2201863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3777BE"/>
                  </a:solidFill>
                </a:rPr>
                <a:t>VLADIMIR.RU</a:t>
              </a:r>
              <a:endParaRPr lang="ru-RU" sz="2400" dirty="0">
                <a:solidFill>
                  <a:srgbClr val="3777BE"/>
                </a:solidFill>
              </a:endParaRPr>
            </a:p>
          </p:txBody>
        </p:sp>
        <p:sp>
          <p:nvSpPr>
            <p:cNvPr id="10" name="Прямоугольник 29"/>
            <p:cNvSpPr>
              <a:spLocks noChangeArrowheads="1"/>
            </p:cNvSpPr>
            <p:nvPr/>
          </p:nvSpPr>
          <p:spPr bwMode="auto">
            <a:xfrm>
              <a:off x="3347864" y="6470585"/>
              <a:ext cx="16208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777BE"/>
                  </a:solidFill>
                </a:rPr>
                <a:t>NALCHIK.RU</a:t>
              </a:r>
              <a:endParaRPr lang="ru-RU" dirty="0">
                <a:solidFill>
                  <a:srgbClr val="3777BE"/>
                </a:solidFill>
              </a:endParaRPr>
            </a:p>
          </p:txBody>
        </p:sp>
        <p:sp>
          <p:nvSpPr>
            <p:cNvPr id="11" name="Прямоугольник 30"/>
            <p:cNvSpPr>
              <a:spLocks noChangeArrowheads="1"/>
            </p:cNvSpPr>
            <p:nvPr/>
          </p:nvSpPr>
          <p:spPr bwMode="auto">
            <a:xfrm>
              <a:off x="5214545" y="6339620"/>
              <a:ext cx="230978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3777BE"/>
                  </a:solidFill>
                </a:rPr>
                <a:t>BASHKIRIA.RU</a:t>
              </a:r>
              <a:endParaRPr lang="ru-RU" sz="2800" dirty="0">
                <a:solidFill>
                  <a:srgbClr val="3777BE"/>
                </a:solidFill>
              </a:endParaRPr>
            </a:p>
          </p:txBody>
        </p:sp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907704" y="1091639"/>
            <a:ext cx="7062256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800" dirty="0" smtClean="0">
                <a:solidFill>
                  <a:srgbClr val="0070C0"/>
                </a:solidFill>
              </a:rPr>
              <a:t>ГЕОДОМЕНЫ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sz="1600" dirty="0">
                <a:solidFill>
                  <a:srgbClr val="0070C0"/>
                </a:solidFill>
              </a:rPr>
              <a:t>— это доменные имена, соответствующие названиям стран, городов, республик или областей (например, .MSK.RU, .SOCHI.SU, .</a:t>
            </a:r>
            <a:r>
              <a:rPr lang="ru-RU" sz="1600" dirty="0" smtClean="0">
                <a:solidFill>
                  <a:srgbClr val="0070C0"/>
                </a:solidFill>
              </a:rPr>
              <a:t>N</a:t>
            </a:r>
            <a:r>
              <a:rPr lang="en-US" sz="1600" dirty="0" smtClean="0">
                <a:solidFill>
                  <a:srgbClr val="0070C0"/>
                </a:solidFill>
              </a:rPr>
              <a:t>ALCHIK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  <a:r>
              <a:rPr lang="en-US" sz="1600" dirty="0" smtClean="0">
                <a:solidFill>
                  <a:srgbClr val="0070C0"/>
                </a:solidFill>
              </a:rPr>
              <a:t>R</a:t>
            </a:r>
            <a:r>
              <a:rPr lang="ru-RU" sz="1600" dirty="0" smtClean="0">
                <a:solidFill>
                  <a:srgbClr val="0070C0"/>
                </a:solidFill>
              </a:rPr>
              <a:t>U </a:t>
            </a:r>
            <a:r>
              <a:rPr lang="ru-RU" sz="1600" dirty="0">
                <a:solidFill>
                  <a:srgbClr val="0070C0"/>
                </a:solidFill>
              </a:rPr>
              <a:t>и пр.). Подобные доменные имена помогут обозначить тот регион, в котором вы живете или ведете свой бизнес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  <a:endParaRPr lang="en-US" sz="1600" dirty="0" smtClean="0">
              <a:solidFill>
                <a:srgbClr val="0070C0"/>
              </a:solidFill>
            </a:endParaRPr>
          </a:p>
          <a:p>
            <a:pPr algn="just"/>
            <a:endParaRPr lang="ru-RU" sz="1600" dirty="0" smtClean="0">
              <a:solidFill>
                <a:srgbClr val="0070C0"/>
              </a:solidFill>
              <a:effectLst/>
            </a:endParaRPr>
          </a:p>
          <a:p>
            <a:pPr algn="just"/>
            <a:endParaRPr lang="en-US" sz="1600" dirty="0">
              <a:solidFill>
                <a:srgbClr val="0070C0"/>
              </a:solidFill>
              <a:effectLst/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Сайты о регионах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effectLst/>
              </a:rPr>
              <a:t>Сайты для регионов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Сайты для бизнеса в регионе</a:t>
            </a:r>
            <a:endParaRPr lang="ru-RU" dirty="0" smtClean="0">
              <a:solidFill>
                <a:srgbClr val="0070C0"/>
              </a:solidFill>
              <a:effectLst/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Сайты для государственных и муниципальных учреждений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772176" y="6228601"/>
            <a:ext cx="5336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sz="1600" dirty="0" smtClean="0"/>
              <a:t>Стоимость регистрации: </a:t>
            </a:r>
            <a:r>
              <a:rPr lang="ru-RU" sz="3200" dirty="0" smtClean="0"/>
              <a:t>450</a:t>
            </a:r>
            <a:r>
              <a:rPr lang="ru-RU" sz="1600" dirty="0" smtClean="0"/>
              <a:t> руб. / год</a:t>
            </a:r>
            <a:endParaRPr lang="ru-RU" sz="16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73" b="97955" l="19113" r="83276">
                        <a14:foregroundMark x1="63140" y1="24318" x2="62116" y2="1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57" t="10974" r="14053" b="2761"/>
          <a:stretch/>
        </p:blipFill>
        <p:spPr>
          <a:xfrm>
            <a:off x="135596" y="1412776"/>
            <a:ext cx="1411450" cy="2616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6"/>
          <a:stretch/>
        </p:blipFill>
        <p:spPr>
          <a:xfrm>
            <a:off x="6026241" y="4232121"/>
            <a:ext cx="2650215" cy="203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-117395"/>
            <a:ext cx="6265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New gTLD</a:t>
            </a:r>
            <a:endParaRPr lang="ru-RU" sz="2800" b="1" i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реформа доменной индустрии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6096000" cy="3810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5365665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generic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Top-Level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Domain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—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англ. Общий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домен верхнего уровня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                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домен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верхнего уровня, созданный для определённого класса организаций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или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сообществ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20" y="2276871"/>
            <a:ext cx="2219908" cy="2016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338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/>
        </p:nvSpPr>
        <p:spPr>
          <a:xfrm>
            <a:off x="1763688" y="188640"/>
            <a:ext cx="6265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Что такое домен?</a:t>
            </a:r>
            <a:endParaRPr lang="ru-RU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 Box 48"/>
          <p:cNvSpPr txBox="1">
            <a:spLocks noChangeArrowheads="1"/>
          </p:cNvSpPr>
          <p:nvPr/>
        </p:nvSpPr>
        <p:spPr bwMode="auto">
          <a:xfrm>
            <a:off x="5148263" y="3894138"/>
            <a:ext cx="3527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>
                <a:solidFill>
                  <a:srgbClr val="3777BE"/>
                </a:solidFill>
              </a:rPr>
              <a:t>194.85.61.</a:t>
            </a:r>
            <a:r>
              <a:rPr lang="en-US" sz="4000">
                <a:solidFill>
                  <a:srgbClr val="3777BE"/>
                </a:solidFill>
              </a:rPr>
              <a:t>86</a:t>
            </a:r>
            <a:endParaRPr lang="ru-RU" sz="4000">
              <a:solidFill>
                <a:srgbClr val="3777BE"/>
              </a:solidFill>
            </a:endParaRP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4643438" y="3894138"/>
            <a:ext cx="576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>
                <a:solidFill>
                  <a:srgbClr val="3777BE"/>
                </a:solidFill>
              </a:rPr>
              <a:t>=</a:t>
            </a:r>
            <a:endParaRPr lang="ru-RU" sz="4000">
              <a:solidFill>
                <a:srgbClr val="3777BE"/>
              </a:solidFill>
            </a:endParaRPr>
          </a:p>
        </p:txBody>
      </p:sp>
      <p:sp>
        <p:nvSpPr>
          <p:cNvPr id="18" name="Text Box 51"/>
          <p:cNvSpPr txBox="1">
            <a:spLocks noChangeArrowheads="1"/>
          </p:cNvSpPr>
          <p:nvPr/>
        </p:nvSpPr>
        <p:spPr bwMode="auto">
          <a:xfrm>
            <a:off x="5724525" y="3390900"/>
            <a:ext cx="2303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FF9933"/>
                </a:solidFill>
              </a:rPr>
              <a:t>IP-</a:t>
            </a:r>
            <a:r>
              <a:rPr lang="ru-RU" sz="2000">
                <a:solidFill>
                  <a:srgbClr val="FF9933"/>
                </a:solidFill>
              </a:rPr>
              <a:t>АДРЕС</a:t>
            </a:r>
          </a:p>
        </p:txBody>
      </p:sp>
      <p:grpSp>
        <p:nvGrpSpPr>
          <p:cNvPr id="19" name="Группа 2"/>
          <p:cNvGrpSpPr>
            <a:grpSpLocks/>
          </p:cNvGrpSpPr>
          <p:nvPr/>
        </p:nvGrpSpPr>
        <p:grpSpPr bwMode="auto">
          <a:xfrm>
            <a:off x="1466850" y="2781300"/>
            <a:ext cx="3105150" cy="3016250"/>
            <a:chOff x="251520" y="3645024"/>
            <a:chExt cx="3104728" cy="3015952"/>
          </a:xfrm>
        </p:grpSpPr>
        <p:sp>
          <p:nvSpPr>
            <p:cNvPr id="28" name="Овал 17"/>
            <p:cNvSpPr>
              <a:spLocks noChangeArrowheads="1"/>
            </p:cNvSpPr>
            <p:nvPr/>
          </p:nvSpPr>
          <p:spPr bwMode="auto">
            <a:xfrm>
              <a:off x="251520" y="3645024"/>
              <a:ext cx="3104728" cy="3015952"/>
            </a:xfrm>
            <a:prstGeom prst="ellipse">
              <a:avLst/>
            </a:prstGeom>
            <a:solidFill>
              <a:srgbClr val="660066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ru-R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9" name="Овал 16"/>
            <p:cNvSpPr>
              <a:spLocks noChangeArrowheads="1"/>
            </p:cNvSpPr>
            <p:nvPr/>
          </p:nvSpPr>
          <p:spPr bwMode="auto">
            <a:xfrm>
              <a:off x="1475656" y="4221088"/>
              <a:ext cx="1872208" cy="1872208"/>
            </a:xfrm>
            <a:prstGeom prst="ellipse">
              <a:avLst/>
            </a:prstGeom>
            <a:solidFill>
              <a:srgbClr val="FFFF00">
                <a:alpha val="14902"/>
              </a:srgbClr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" name="Овал 1"/>
            <p:cNvSpPr>
              <a:spLocks noChangeArrowheads="1"/>
            </p:cNvSpPr>
            <p:nvPr/>
          </p:nvSpPr>
          <p:spPr bwMode="auto">
            <a:xfrm>
              <a:off x="2483768" y="4725144"/>
              <a:ext cx="864096" cy="864096"/>
            </a:xfrm>
            <a:prstGeom prst="ellipse">
              <a:avLst/>
            </a:prstGeom>
            <a:solidFill>
              <a:srgbClr val="FF6600">
                <a:alpha val="14902"/>
              </a:srgbClr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1" name="TextBox 3"/>
          <p:cNvSpPr txBox="1">
            <a:spLocks noChangeArrowheads="1"/>
          </p:cNvSpPr>
          <p:nvPr/>
        </p:nvSpPr>
        <p:spPr bwMode="auto">
          <a:xfrm rot="19296595">
            <a:off x="4125913" y="3019425"/>
            <a:ext cx="252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FF9933"/>
                </a:solidFill>
              </a:rPr>
              <a:t>ВЕРХНИЙ УРОВЕНЬ</a:t>
            </a:r>
          </a:p>
        </p:txBody>
      </p:sp>
      <p:sp>
        <p:nvSpPr>
          <p:cNvPr id="32" name="TextBox 22"/>
          <p:cNvSpPr txBox="1">
            <a:spLocks noChangeArrowheads="1"/>
          </p:cNvSpPr>
          <p:nvPr/>
        </p:nvSpPr>
        <p:spPr bwMode="auto">
          <a:xfrm rot="19296595">
            <a:off x="3046413" y="2874963"/>
            <a:ext cx="2519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FF9933"/>
                </a:solidFill>
              </a:rPr>
              <a:t>ВТОРОЙ УРОВЕНЬ</a:t>
            </a:r>
          </a:p>
        </p:txBody>
      </p:sp>
      <p:sp>
        <p:nvSpPr>
          <p:cNvPr id="33" name="TextBox 23"/>
          <p:cNvSpPr txBox="1">
            <a:spLocks noChangeArrowheads="1"/>
          </p:cNvSpPr>
          <p:nvPr/>
        </p:nvSpPr>
        <p:spPr bwMode="auto">
          <a:xfrm rot="19296595">
            <a:off x="1704975" y="2892425"/>
            <a:ext cx="252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FF9933"/>
                </a:solidFill>
              </a:rPr>
              <a:t>ТРЕТИЙ УРОВЕНЬ</a:t>
            </a: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1403350" y="3822700"/>
            <a:ext cx="32400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3777BE"/>
                </a:solidFill>
              </a:rPr>
              <a:t>Info.nic.ru</a:t>
            </a:r>
            <a:endParaRPr lang="ru-RU" sz="4800" dirty="0">
              <a:solidFill>
                <a:srgbClr val="3777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5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-117395"/>
            <a:ext cx="6265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New 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gTLD</a:t>
            </a:r>
            <a:endParaRPr lang="ru-RU" sz="28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д</a:t>
            </a:r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ля кого это нужно?</a:t>
            </a:r>
            <a:endParaRPr lang="ru-RU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Рисунок 4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08441">
            <a:off x="695647" y="3938032"/>
            <a:ext cx="2522195" cy="28780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Рисунок 5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485699">
            <a:off x="928068" y="5086715"/>
            <a:ext cx="2075942" cy="21107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Рисунок 6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501527">
            <a:off x="922025" y="5751779"/>
            <a:ext cx="2062773" cy="182605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Рисунок 7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176515">
            <a:off x="-159109" y="3218590"/>
            <a:ext cx="4173586" cy="27728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515132" y="908720"/>
            <a:ext cx="56886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dirty="0" smtClean="0"/>
              <a:t>Крупный бизнес</a:t>
            </a:r>
            <a:endParaRPr lang="ru-RU" sz="2000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483039" y="2524834"/>
            <a:ext cx="56886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dirty="0" smtClean="0"/>
              <a:t>Политические и религиозные организации</a:t>
            </a:r>
            <a:endParaRPr lang="ru-RU" sz="20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419872" y="4901098"/>
            <a:ext cx="56886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dirty="0" smtClean="0"/>
              <a:t>Города и городские сообщества</a:t>
            </a:r>
            <a:endParaRPr lang="ru-RU" sz="2000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403007" y="5529426"/>
            <a:ext cx="56886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dirty="0" smtClean="0"/>
              <a:t>Федеральные структуры и региональные администрации</a:t>
            </a:r>
            <a:endParaRPr lang="ru-RU" sz="20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347864" y="6413266"/>
            <a:ext cx="56886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dirty="0" smtClean="0"/>
              <a:t>Укрепление статуса брэнда</a:t>
            </a:r>
            <a:endParaRPr lang="ru-RU" sz="20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491880" y="1772816"/>
            <a:ext cx="56886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dirty="0" smtClean="0"/>
              <a:t>Интернет-бизнес и интернет-сообщества</a:t>
            </a:r>
            <a:endParaRPr lang="ru-RU" sz="2000" dirty="0"/>
          </a:p>
        </p:txBody>
      </p:sp>
      <p:pic>
        <p:nvPicPr>
          <p:cNvPr id="15" name="Рисунок 14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842907">
            <a:off x="-459888" y="2652427"/>
            <a:ext cx="4827614" cy="30632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Рисунок 15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720707">
            <a:off x="-724069" y="1928450"/>
            <a:ext cx="5369315" cy="364257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491880" y="3225170"/>
            <a:ext cx="56886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dirty="0" smtClean="0"/>
              <a:t>Сфера культуры и культурно-лингвистические сообщества</a:t>
            </a:r>
            <a:endParaRPr lang="ru-RU" sz="2000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491880" y="4109010"/>
            <a:ext cx="56886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dirty="0" smtClean="0"/>
              <a:t>Отраслевые объединения</a:t>
            </a:r>
            <a:endParaRPr lang="ru-RU" sz="2000" dirty="0"/>
          </a:p>
        </p:txBody>
      </p:sp>
      <p:pic>
        <p:nvPicPr>
          <p:cNvPr id="19" name="Рисунок 18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508581">
            <a:off x="143512" y="3774210"/>
            <a:ext cx="3601544" cy="239278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Рисунок 19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26281">
            <a:off x="888464" y="4526509"/>
            <a:ext cx="2155708" cy="240891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301208"/>
            <a:ext cx="1944216" cy="1458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6780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-117395"/>
            <a:ext cx="6265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New 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gTLD</a:t>
            </a:r>
            <a:endParaRPr lang="ru-RU" sz="28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с</a:t>
            </a:r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колько это стоит?</a:t>
            </a:r>
            <a:endParaRPr lang="ru-RU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88024" y="1700808"/>
            <a:ext cx="41422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/>
              <a:t>СТОИМОСТЬ РАССМОТРЕНИЯ ЗАЯВКИ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788024" y="3067132"/>
            <a:ext cx="39627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/>
              <a:t>РАССМОТРЕНИЕ ЗАЯВКИ ПО РАСШИРЕННОЙ ПРОЦЕДУРЕ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788024" y="4849415"/>
            <a:ext cx="41422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/>
              <a:t>РАССМОТРЕНИЕ СПОРА ПО ЗАЯВКЕ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691680" y="5961474"/>
            <a:ext cx="56886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0" dirty="0" smtClean="0"/>
              <a:t>ЕЖЕГОДНЫЕ ЗАТРАТЫ НА ОБЕСПЕЧЕНИЕ ФУНКЦИОНИРОВАНИЯ ДОМЕНА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14" y="5600600"/>
            <a:ext cx="1244457" cy="1244457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619672" y="1244458"/>
            <a:ext cx="3096342" cy="1404155"/>
            <a:chOff x="1619672" y="1244458"/>
            <a:chExt cx="3096342" cy="1404155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1619672" y="1244458"/>
              <a:ext cx="3096342" cy="1404155"/>
              <a:chOff x="755576" y="1268760"/>
              <a:chExt cx="3096342" cy="1404155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601669" y="422667"/>
                <a:ext cx="1404155" cy="3096342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 rot="2700000">
                <a:off x="903444" y="2132856"/>
                <a:ext cx="3561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860000"/>
                    </a:solidFill>
                    <a:latin typeface="Castellar" pitchFamily="18" charset="0"/>
                  </a:rPr>
                  <a:t>$</a:t>
                </a:r>
                <a:endParaRPr lang="ru-RU" sz="2800" dirty="0">
                  <a:solidFill>
                    <a:srgbClr val="86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547664" y="1628800"/>
                <a:ext cx="14253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860000"/>
                    </a:solidFill>
                    <a:latin typeface="Castellar" pitchFamily="18" charset="0"/>
                  </a:rPr>
                  <a:t>185</a:t>
                </a:r>
                <a:r>
                  <a:rPr lang="en-US" sz="2000" dirty="0" smtClean="0">
                    <a:solidFill>
                      <a:srgbClr val="860000"/>
                    </a:solidFill>
                    <a:latin typeface="Castellar" pitchFamily="18" charset="0"/>
                  </a:rPr>
                  <a:t>000</a:t>
                </a:r>
                <a:endParaRPr lang="ru-RU" sz="2000" dirty="0">
                  <a:solidFill>
                    <a:srgbClr val="8600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18900000">
                <a:off x="3351716" y="2132856"/>
                <a:ext cx="3561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860000"/>
                    </a:solidFill>
                    <a:latin typeface="Castellar" pitchFamily="18" charset="0"/>
                  </a:rPr>
                  <a:t>$</a:t>
                </a:r>
                <a:endParaRPr lang="ru-RU" sz="2800" dirty="0">
                  <a:solidFill>
                    <a:srgbClr val="86000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403648" y="1321023"/>
                <a:ext cx="1754006" cy="24622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rgbClr val="860000"/>
                    </a:solidFill>
                    <a:latin typeface="Times New Roman" pitchFamily="18" charset="0"/>
                    <a:cs typeface="Times New Roman" pitchFamily="18" charset="0"/>
                  </a:rPr>
                  <a:t>РАССМОТРЕНИЕ ЗАЯВКИ</a:t>
                </a:r>
                <a:endParaRPr lang="ru-RU" sz="1000" dirty="0">
                  <a:solidFill>
                    <a:srgbClr val="86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03648" y="2257127"/>
                <a:ext cx="175400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rgbClr val="860000"/>
                    </a:solidFill>
                    <a:latin typeface="Times New Roman" pitchFamily="18" charset="0"/>
                    <a:cs typeface="Times New Roman" pitchFamily="18" charset="0"/>
                  </a:rPr>
                  <a:t>РАССМОТРЕНИЕ ЗАЯВКИ</a:t>
                </a:r>
                <a:endParaRPr lang="ru-RU" sz="1000" dirty="0">
                  <a:solidFill>
                    <a:srgbClr val="86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1709016" y="1423809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860000"/>
                  </a:solidFill>
                  <a:latin typeface="Castellar" pitchFamily="18" charset="0"/>
                </a:rPr>
                <a:t>USD</a:t>
              </a:r>
              <a:endParaRPr lang="ru-RU" sz="1200" dirty="0">
                <a:solidFill>
                  <a:srgbClr val="86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067944" y="1423809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860000"/>
                  </a:solidFill>
                  <a:latin typeface="Castellar" pitchFamily="18" charset="0"/>
                </a:rPr>
                <a:t>USD</a:t>
              </a:r>
              <a:endParaRPr lang="ru-RU" sz="1200" dirty="0">
                <a:solidFill>
                  <a:srgbClr val="860000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1619674" y="2756626"/>
            <a:ext cx="3096342" cy="1404155"/>
            <a:chOff x="1619674" y="2756626"/>
            <a:chExt cx="3096342" cy="1404155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1619674" y="2756626"/>
              <a:ext cx="3096342" cy="1404155"/>
              <a:chOff x="755576" y="1268760"/>
              <a:chExt cx="3096342" cy="1404155"/>
            </a:xfrm>
          </p:grpSpPr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601669" y="422667"/>
                <a:ext cx="1404155" cy="3096342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 rot="2700000">
                <a:off x="903444" y="2132856"/>
                <a:ext cx="3561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2"/>
                    </a:solidFill>
                    <a:latin typeface="Castellar" pitchFamily="18" charset="0"/>
                  </a:rPr>
                  <a:t>$</a:t>
                </a:r>
                <a:endParaRPr lang="ru-RU" sz="28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68466" y="1628800"/>
                <a:ext cx="12907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/>
                    </a:solidFill>
                    <a:latin typeface="Castellar" pitchFamily="18" charset="0"/>
                  </a:rPr>
                  <a:t>5</a:t>
                </a:r>
                <a:r>
                  <a:rPr lang="ru-RU" sz="3600" b="1" dirty="0" smtClean="0">
                    <a:solidFill>
                      <a:schemeClr val="tx2"/>
                    </a:solidFill>
                    <a:latin typeface="Castellar" pitchFamily="18" charset="0"/>
                  </a:rPr>
                  <a:t>0</a:t>
                </a:r>
                <a:r>
                  <a:rPr lang="en-US" sz="2000" dirty="0" smtClean="0">
                    <a:solidFill>
                      <a:schemeClr val="tx2"/>
                    </a:solidFill>
                    <a:latin typeface="Castellar" pitchFamily="18" charset="0"/>
                  </a:rPr>
                  <a:t>000</a:t>
                </a:r>
                <a:endParaRPr lang="ru-RU" sz="2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18876030">
                <a:off x="3351716" y="2132856"/>
                <a:ext cx="3561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2"/>
                    </a:solidFill>
                    <a:latin typeface="Castellar" pitchFamily="18" charset="0"/>
                  </a:rPr>
                  <a:t>$</a:t>
                </a:r>
                <a:endParaRPr lang="ru-RU" sz="28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406000" y="1321023"/>
                <a:ext cx="175400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РАССМОТРЕНИЕ ЗАЯВКИ</a:t>
                </a:r>
                <a:endParaRPr lang="ru-RU" sz="10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294221" y="2301174"/>
                <a:ext cx="198163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9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ПО РАСШИРЕННОЙ ПРОЦЕДУРЕ</a:t>
                </a:r>
                <a:endParaRPr lang="ru-RU" sz="9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691680" y="2924944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  <a:latin typeface="Castellar" pitchFamily="18" charset="0"/>
                </a:rPr>
                <a:t>USD</a:t>
              </a:r>
              <a:endParaRPr lang="ru-RU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050608" y="2924944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  <a:latin typeface="Castellar" pitchFamily="18" charset="0"/>
                </a:rPr>
                <a:t>USD</a:t>
              </a:r>
              <a:endParaRPr lang="ru-RU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619674" y="4329101"/>
            <a:ext cx="3096342" cy="1404155"/>
            <a:chOff x="1619674" y="4329101"/>
            <a:chExt cx="3096342" cy="1404155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1619674" y="4329101"/>
              <a:ext cx="3096342" cy="1404155"/>
              <a:chOff x="4427984" y="1725453"/>
              <a:chExt cx="3096342" cy="1404155"/>
            </a:xfrm>
          </p:grpSpPr>
          <p:grpSp>
            <p:nvGrpSpPr>
              <p:cNvPr id="28" name="Группа 27"/>
              <p:cNvGrpSpPr/>
              <p:nvPr/>
            </p:nvGrpSpPr>
            <p:grpSpPr>
              <a:xfrm>
                <a:off x="4427984" y="1725453"/>
                <a:ext cx="3096342" cy="1404155"/>
                <a:chOff x="755576" y="1268760"/>
                <a:chExt cx="3096342" cy="1404155"/>
              </a:xfrm>
            </p:grpSpPr>
            <p:pic>
              <p:nvPicPr>
                <p:cNvPr id="30" name="Рисунок 29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601669" y="422667"/>
                  <a:ext cx="1404155" cy="3096342"/>
                </a:xfrm>
                <a:prstGeom prst="rect">
                  <a:avLst/>
                </a:prstGeom>
              </p:spPr>
            </p:pic>
            <p:sp>
              <p:nvSpPr>
                <p:cNvPr id="31" name="TextBox 30"/>
                <p:cNvSpPr txBox="1"/>
                <p:nvPr/>
              </p:nvSpPr>
              <p:spPr>
                <a:xfrm rot="2702858">
                  <a:off x="903444" y="2132856"/>
                  <a:ext cx="3561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Castellar" pitchFamily="18" charset="0"/>
                    </a:rPr>
                    <a:t>$</a:t>
                  </a:r>
                  <a:endParaRPr lang="ru-RU" sz="2800" dirty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1668359" y="1628800"/>
                  <a:ext cx="124745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Castellar" pitchFamily="18" charset="0"/>
                    </a:rPr>
                    <a:t>1</a:t>
                  </a:r>
                  <a:r>
                    <a:rPr lang="ru-RU" sz="3600" b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Castellar" pitchFamily="18" charset="0"/>
                    </a:rPr>
                    <a:t>0</a:t>
                  </a:r>
                  <a:r>
                    <a:rPr lang="en-US" sz="200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Castellar" pitchFamily="18" charset="0"/>
                    </a:rPr>
                    <a:t>000</a:t>
                  </a:r>
                  <a:endParaRPr lang="ru-RU" sz="2000" dirty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 rot="18896098">
                  <a:off x="3351716" y="2132856"/>
                  <a:ext cx="3561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Castellar" pitchFamily="18" charset="0"/>
                    </a:rPr>
                    <a:t>$</a:t>
                  </a:r>
                  <a:endParaRPr lang="ru-RU" sz="2800" dirty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1067816" y="1376771"/>
                  <a:ext cx="242406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РАССМОТРЕНИЕ СПОРА ПО ЗАЯВКЕ</a:t>
                  </a:r>
                  <a:endParaRPr lang="ru-RU" sz="10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4860030" y="2769568"/>
                <a:ext cx="220124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900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РАССМОТРЕНИЕ СПОРА ПО ЗАЯВКЕ</a:t>
                </a:r>
                <a:endParaRPr lang="ru-RU" sz="900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709015" y="4592161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>
                      <a:lumMod val="75000"/>
                    </a:schemeClr>
                  </a:solidFill>
                  <a:latin typeface="Castellar" pitchFamily="18" charset="0"/>
                </a:rPr>
                <a:t>USD</a:t>
              </a:r>
              <a:endParaRPr lang="ru-RU" sz="12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67943" y="4592161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>
                      <a:lumMod val="75000"/>
                    </a:schemeClr>
                  </a:solidFill>
                  <a:latin typeface="Castellar" pitchFamily="18" charset="0"/>
                </a:rPr>
                <a:t>USD</a:t>
              </a:r>
              <a:endParaRPr lang="ru-RU" sz="12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589240"/>
            <a:ext cx="1244457" cy="124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2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688" y="-117395"/>
            <a:ext cx="6265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New 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gTLD</a:t>
            </a:r>
            <a:endParaRPr lang="ru-RU" sz="28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сегодня</a:t>
            </a:r>
            <a:endParaRPr lang="ru-RU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664381" y="1556792"/>
            <a:ext cx="6075971" cy="4731863"/>
            <a:chOff x="8197" y="1556792"/>
            <a:chExt cx="6075971" cy="4731863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82910" y="1556792"/>
              <a:ext cx="6001258" cy="4680520"/>
              <a:chOff x="1403648" y="1124744"/>
              <a:chExt cx="6001258" cy="4680520"/>
            </a:xfrm>
          </p:grpSpPr>
          <p:grpSp>
            <p:nvGrpSpPr>
              <p:cNvPr id="2" name="Группа 1"/>
              <p:cNvGrpSpPr/>
              <p:nvPr/>
            </p:nvGrpSpPr>
            <p:grpSpPr>
              <a:xfrm>
                <a:off x="2980270" y="2134567"/>
                <a:ext cx="2801491" cy="2841979"/>
                <a:chOff x="3250402" y="2078711"/>
                <a:chExt cx="2801491" cy="2841979"/>
              </a:xfrm>
            </p:grpSpPr>
            <p:pic>
              <p:nvPicPr>
                <p:cNvPr id="7" name="Рисунок 6" descr="стрелка.png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 rot="8534381" flipH="1">
                  <a:off x="4748777" y="2993828"/>
                  <a:ext cx="1303116" cy="917303"/>
                </a:xfrm>
                <a:prstGeom prst="rect">
                  <a:avLst/>
                </a:prstGeom>
              </p:spPr>
            </p:pic>
            <p:pic>
              <p:nvPicPr>
                <p:cNvPr id="8" name="Рисунок 7" descr="стрелка.png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 rot="10104244" flipH="1">
                  <a:off x="4683262" y="3317920"/>
                  <a:ext cx="1303116" cy="917303"/>
                </a:xfrm>
                <a:prstGeom prst="rect">
                  <a:avLst/>
                </a:prstGeom>
              </p:spPr>
            </p:pic>
            <p:pic>
              <p:nvPicPr>
                <p:cNvPr id="9" name="Рисунок 8" descr="стрелка.png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 rot="11326793" flipH="1">
                  <a:off x="4530401" y="3555682"/>
                  <a:ext cx="1303116" cy="917303"/>
                </a:xfrm>
                <a:prstGeom prst="rect">
                  <a:avLst/>
                </a:prstGeom>
              </p:spPr>
            </p:pic>
            <p:pic>
              <p:nvPicPr>
                <p:cNvPr id="10" name="Рисунок 9" descr="стрелка.png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 rot="12952786" flipH="1">
                  <a:off x="4213120" y="3795848"/>
                  <a:ext cx="1303116" cy="917303"/>
                </a:xfrm>
                <a:prstGeom prst="rect">
                  <a:avLst/>
                </a:prstGeom>
              </p:spPr>
            </p:pic>
            <p:pic>
              <p:nvPicPr>
                <p:cNvPr id="11" name="Рисунок 10" descr="стрелка.png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 rot="15052064" flipH="1">
                  <a:off x="3769429" y="3810480"/>
                  <a:ext cx="1303116" cy="917303"/>
                </a:xfrm>
                <a:prstGeom prst="rect">
                  <a:avLst/>
                </a:prstGeom>
              </p:spPr>
            </p:pic>
            <p:pic>
              <p:nvPicPr>
                <p:cNvPr id="12" name="Рисунок 11" descr="стрелка.png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 rot="17034998" flipH="1">
                  <a:off x="3388024" y="3569076"/>
                  <a:ext cx="1303116" cy="917303"/>
                </a:xfrm>
                <a:prstGeom prst="rect">
                  <a:avLst/>
                </a:prstGeom>
              </p:spPr>
            </p:pic>
            <p:pic>
              <p:nvPicPr>
                <p:cNvPr id="13" name="Рисунок 12" descr="стрелка.png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 rot="18437722" flipH="1">
                  <a:off x="3214395" y="3298755"/>
                  <a:ext cx="1303116" cy="917303"/>
                </a:xfrm>
                <a:prstGeom prst="rect">
                  <a:avLst/>
                </a:prstGeom>
              </p:spPr>
            </p:pic>
            <p:pic>
              <p:nvPicPr>
                <p:cNvPr id="14" name="Рисунок 13" descr="стрелка.png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 rot="19919018" flipH="1">
                  <a:off x="3250402" y="2982572"/>
                  <a:ext cx="1303116" cy="917303"/>
                </a:xfrm>
                <a:prstGeom prst="rect">
                  <a:avLst/>
                </a:prstGeom>
              </p:spPr>
            </p:pic>
            <p:pic>
              <p:nvPicPr>
                <p:cNvPr id="15" name="Рисунок 14" descr="стрелка.png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 rot="7121512" flipH="1">
                  <a:off x="4667781" y="2681983"/>
                  <a:ext cx="1303116" cy="917303"/>
                </a:xfrm>
                <a:prstGeom prst="rect">
                  <a:avLst/>
                </a:prstGeom>
              </p:spPr>
            </p:pic>
            <p:pic>
              <p:nvPicPr>
                <p:cNvPr id="16" name="Рисунок 15" descr="стрелка.png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 rot="5400000" flipH="1">
                  <a:off x="4432708" y="2376977"/>
                  <a:ext cx="1303116" cy="917303"/>
                </a:xfrm>
                <a:prstGeom prst="rect">
                  <a:avLst/>
                </a:prstGeom>
              </p:spPr>
            </p:pic>
            <p:pic>
              <p:nvPicPr>
                <p:cNvPr id="17" name="Рисунок 16" descr="стрелка.png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 rot="3677006" flipH="1">
                  <a:off x="4045937" y="2271617"/>
                  <a:ext cx="1303116" cy="917303"/>
                </a:xfrm>
                <a:prstGeom prst="rect">
                  <a:avLst/>
                </a:prstGeom>
              </p:spPr>
            </p:pic>
            <p:pic>
              <p:nvPicPr>
                <p:cNvPr id="18" name="Рисунок 17" descr="стрелка.png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 rot="1729427" flipH="1">
                  <a:off x="3640750" y="2312581"/>
                  <a:ext cx="1303116" cy="917303"/>
                </a:xfrm>
                <a:prstGeom prst="rect">
                  <a:avLst/>
                </a:prstGeom>
              </p:spPr>
            </p:pic>
            <p:pic>
              <p:nvPicPr>
                <p:cNvPr id="19" name="Рисунок 18" descr="стрелка.png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 flipH="1">
                  <a:off x="3322499" y="2604760"/>
                  <a:ext cx="1303116" cy="917303"/>
                </a:xfrm>
                <a:prstGeom prst="rect">
                  <a:avLst/>
                </a:prstGeom>
              </p:spPr>
            </p:pic>
          </p:grpSp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8733" y="2891484"/>
                <a:ext cx="1611339" cy="146349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Рисунок 12" descr="Dot-music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9174" y="3096503"/>
                <a:ext cx="1305732" cy="665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13" descr="d:\Documents and Settings\sag\Рабочий стол\logo_dotShop.gi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0609" y="2364511"/>
                <a:ext cx="1476825" cy="526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Рисунок 20" descr="dot-canon.jp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0072" y="1700808"/>
                <a:ext cx="1593001" cy="405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Рисунок 25" descr="ECO.jp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84" t="15225" r="22784" b="15224"/>
              <a:stretch>
                <a:fillRect/>
              </a:stretch>
            </p:blipFill>
            <p:spPr bwMode="auto">
              <a:xfrm>
                <a:off x="4197895" y="1124744"/>
                <a:ext cx="588616" cy="751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045" t="27870" r="10538" b="22823"/>
              <a:stretch/>
            </p:blipFill>
            <p:spPr>
              <a:xfrm>
                <a:off x="1665338" y="2353227"/>
                <a:ext cx="1235589" cy="509023"/>
              </a:xfrm>
              <a:prstGeom prst="rect">
                <a:avLst/>
              </a:prstGeom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44" b="47168"/>
              <a:stretch/>
            </p:blipFill>
            <p:spPr>
              <a:xfrm>
                <a:off x="1403648" y="3119267"/>
                <a:ext cx="1211880" cy="576707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152" t="10655" r="34516" b="61529"/>
              <a:stretch/>
            </p:blipFill>
            <p:spPr>
              <a:xfrm>
                <a:off x="2484508" y="1556792"/>
                <a:ext cx="1129204" cy="582585"/>
              </a:xfrm>
              <a:prstGeom prst="rect">
                <a:avLst/>
              </a:prstGeom>
            </p:spPr>
          </p:pic>
          <p:pic>
            <p:nvPicPr>
              <p:cNvPr id="28" name="Рисунок 27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883" t="10900" r="406" b="66649"/>
              <a:stretch/>
            </p:blipFill>
            <p:spPr>
              <a:xfrm>
                <a:off x="6044201" y="3928356"/>
                <a:ext cx="1078220" cy="426622"/>
              </a:xfrm>
              <a:prstGeom prst="rect">
                <a:avLst/>
              </a:prstGeom>
            </p:spPr>
          </p:pic>
          <p:pic>
            <p:nvPicPr>
              <p:cNvPr id="32" name="Рисунок 17" descr="logocat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4545" y="5275711"/>
                <a:ext cx="1396319" cy="529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73" name="Picture 1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77" t="21206" r="2773" b="65958"/>
            <a:stretch/>
          </p:blipFill>
          <p:spPr bwMode="auto">
            <a:xfrm>
              <a:off x="8197" y="4502237"/>
              <a:ext cx="1531968" cy="403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1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72" t="4250" r="434" b="82914"/>
            <a:stretch/>
          </p:blipFill>
          <p:spPr bwMode="auto">
            <a:xfrm>
              <a:off x="183381" y="5178236"/>
              <a:ext cx="1560248" cy="529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1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2" t="20186" r="59981" b="64628"/>
            <a:stretch/>
          </p:blipFill>
          <p:spPr bwMode="auto">
            <a:xfrm>
              <a:off x="1641134" y="5739596"/>
              <a:ext cx="1208593" cy="549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1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72" t="19760" r="37821" b="65054"/>
            <a:stretch/>
          </p:blipFill>
          <p:spPr bwMode="auto">
            <a:xfrm>
              <a:off x="4427984" y="4966129"/>
              <a:ext cx="1341812" cy="609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771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88640"/>
            <a:ext cx="6265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Хостинг</a:t>
            </a:r>
            <a:endParaRPr lang="ru-RU" sz="28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Изображение 1" descr="anywalls.com-17174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43608" y="5951021"/>
            <a:ext cx="74168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Правила выбора хостинга</a:t>
            </a:r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14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75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0"/>
            <a:ext cx="7380287" cy="5535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55650" y="5517232"/>
            <a:ext cx="77771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dirty="0" smtClean="0">
                <a:solidFill>
                  <a:srgbClr val="FF9933"/>
                </a:solidFill>
              </a:rPr>
              <a:t>ХОСТИНГ</a:t>
            </a:r>
            <a:endParaRPr lang="en-US" sz="2400" dirty="0" smtClean="0">
              <a:solidFill>
                <a:srgbClr val="FF9933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2400" dirty="0" smtClean="0">
                <a:solidFill>
                  <a:srgbClr val="FF9933"/>
                </a:solidFill>
              </a:rPr>
              <a:t>ДОМ </a:t>
            </a:r>
            <a:r>
              <a:rPr lang="ru-RU" sz="2400" dirty="0">
                <a:solidFill>
                  <a:srgbClr val="FF9933"/>
                </a:solidFill>
              </a:rPr>
              <a:t>ДЛЯ ВАШЕГО САЙТА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9415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099" name="Рисунок 11" descr="сервис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5229225"/>
            <a:ext cx="576262" cy="865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13" descr="сервис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5229225"/>
            <a:ext cx="576262" cy="866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14" descr="сервис7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5229225"/>
            <a:ext cx="576263" cy="868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15" descr="сервис3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56550" y="5229225"/>
            <a:ext cx="576263" cy="874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люс 16"/>
          <p:cNvSpPr/>
          <p:nvPr/>
        </p:nvSpPr>
        <p:spPr bwMode="auto">
          <a:xfrm>
            <a:off x="7019925" y="4652963"/>
            <a:ext cx="504825" cy="504825"/>
          </a:xfrm>
          <a:prstGeom prst="mathPlus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>
              <a:solidFill>
                <a:srgbClr val="008000"/>
              </a:solidFill>
              <a:ea typeface="Arial" charset="0"/>
              <a:cs typeface="Arial Unicode MS" pitchFamily="32" charset="0"/>
            </a:endParaRPr>
          </a:p>
        </p:txBody>
      </p:sp>
      <p:sp>
        <p:nvSpPr>
          <p:cNvPr id="4104" name="TextBox 17"/>
          <p:cNvSpPr txBox="1">
            <a:spLocks noChangeArrowheads="1"/>
          </p:cNvSpPr>
          <p:nvPr/>
        </p:nvSpPr>
        <p:spPr bwMode="auto">
          <a:xfrm>
            <a:off x="6300788" y="6165850"/>
            <a:ext cx="1943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>
                <a:solidFill>
                  <a:srgbClr val="FB5C03"/>
                </a:solidFill>
              </a:rPr>
              <a:t>КОМПЛЕКС УСЛУГ</a:t>
            </a:r>
          </a:p>
        </p:txBody>
      </p:sp>
      <p:pic>
        <p:nvPicPr>
          <p:cNvPr id="4105" name="Рисунок 20" descr="женщина1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510088"/>
            <a:ext cx="2663825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Рисунок 25" descr="сарай3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2492375"/>
            <a:ext cx="2016125" cy="180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Рисунок 18" descr="домик11.pn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64" t="14427" r="23911" b="19206"/>
          <a:stretch>
            <a:fillRect/>
          </a:stretch>
        </p:blipFill>
        <p:spPr bwMode="auto">
          <a:xfrm>
            <a:off x="6084888" y="2420938"/>
            <a:ext cx="2374900" cy="1952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8" name="Группа 21"/>
          <p:cNvGrpSpPr>
            <a:grpSpLocks/>
          </p:cNvGrpSpPr>
          <p:nvPr/>
        </p:nvGrpSpPr>
        <p:grpSpPr bwMode="auto">
          <a:xfrm>
            <a:off x="2555875" y="3357563"/>
            <a:ext cx="3455988" cy="1084262"/>
            <a:chOff x="2833811" y="3488479"/>
            <a:chExt cx="2497636" cy="1084623"/>
          </a:xfrm>
        </p:grpSpPr>
        <p:pic>
          <p:nvPicPr>
            <p:cNvPr id="20" name="Рисунок 19" descr="стрелка.pn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 rot="11883374">
              <a:off x="2833811" y="3488479"/>
              <a:ext cx="1125717" cy="1067949"/>
            </a:xfrm>
            <a:prstGeom prst="rect">
              <a:avLst/>
            </a:prstGeom>
          </p:spPr>
        </p:pic>
        <p:pic>
          <p:nvPicPr>
            <p:cNvPr id="21" name="Рисунок 20" descr="стрелка.pn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 rot="9716626" flipH="1">
              <a:off x="4205730" y="3505153"/>
              <a:ext cx="1125717" cy="1067949"/>
            </a:xfrm>
            <a:prstGeom prst="rect">
              <a:avLst/>
            </a:prstGeom>
          </p:spPr>
        </p:pic>
      </p:grpSp>
      <p:grpSp>
        <p:nvGrpSpPr>
          <p:cNvPr id="4109" name="Группа 17"/>
          <p:cNvGrpSpPr>
            <a:grpSpLocks/>
          </p:cNvGrpSpPr>
          <p:nvPr/>
        </p:nvGrpSpPr>
        <p:grpSpPr bwMode="auto">
          <a:xfrm>
            <a:off x="3348038" y="3141663"/>
            <a:ext cx="1873250" cy="1150937"/>
            <a:chOff x="3203575" y="3357563"/>
            <a:chExt cx="1873250" cy="1150937"/>
          </a:xfrm>
        </p:grpSpPr>
        <p:sp>
          <p:nvSpPr>
            <p:cNvPr id="25" name="Облако 24"/>
            <p:cNvSpPr/>
            <p:nvPr/>
          </p:nvSpPr>
          <p:spPr bwMode="auto">
            <a:xfrm>
              <a:off x="3203575" y="3357563"/>
              <a:ext cx="1873250" cy="1150937"/>
            </a:xfrm>
            <a:prstGeom prst="cloud">
              <a:avLst/>
            </a:prstGeom>
            <a:solidFill>
              <a:srgbClr val="00B0F0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>
                <a:cs typeface="Arial Unicode MS" pitchFamily="32" charset="0"/>
              </a:endParaRPr>
            </a:p>
          </p:txBody>
        </p:sp>
        <p:sp>
          <p:nvSpPr>
            <p:cNvPr id="4112" name="TextBox 19"/>
            <p:cNvSpPr txBox="1">
              <a:spLocks noChangeArrowheads="1"/>
            </p:cNvSpPr>
            <p:nvPr/>
          </p:nvSpPr>
          <p:spPr bwMode="auto">
            <a:xfrm>
              <a:off x="3276600" y="3573463"/>
              <a:ext cx="1655763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4400">
                  <a:solidFill>
                    <a:schemeClr val="bg1"/>
                  </a:solidFill>
                </a:rPr>
                <a:t>ИЛИ</a:t>
              </a:r>
            </a:p>
          </p:txBody>
        </p:sp>
      </p:grpSp>
      <p:sp>
        <p:nvSpPr>
          <p:cNvPr id="22" name="TextBox 3"/>
          <p:cNvSpPr txBox="1"/>
          <p:nvPr/>
        </p:nvSpPr>
        <p:spPr>
          <a:xfrm>
            <a:off x="1763713" y="231775"/>
            <a:ext cx="6265862" cy="4603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2400" b="0" i="1" dirty="0" smtClean="0">
                <a:solidFill>
                  <a:schemeClr val="bg1">
                    <a:lumMod val="50000"/>
                  </a:schemeClr>
                </a:solidFill>
              </a:rPr>
              <a:t>Каждый вправе выбирать!</a:t>
            </a:r>
            <a:endParaRPr lang="ru-RU" sz="2400" b="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26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147" name="Рисунок 7" descr="кабель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412875"/>
            <a:ext cx="22479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Группа 14"/>
          <p:cNvGrpSpPr>
            <a:grpSpLocks/>
          </p:cNvGrpSpPr>
          <p:nvPr/>
        </p:nvGrpSpPr>
        <p:grpSpPr bwMode="auto">
          <a:xfrm>
            <a:off x="1042988" y="3500438"/>
            <a:ext cx="2233612" cy="877887"/>
            <a:chOff x="1043608" y="3861048"/>
            <a:chExt cx="2232248" cy="877598"/>
          </a:xfrm>
        </p:grpSpPr>
        <p:pic>
          <p:nvPicPr>
            <p:cNvPr id="6165" name="Рисунок 8" descr="сердце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00" t="21651" r="16402" b="23750"/>
            <a:stretch>
              <a:fillRect/>
            </a:stretch>
          </p:blipFill>
          <p:spPr bwMode="auto">
            <a:xfrm>
              <a:off x="1043608" y="3861048"/>
              <a:ext cx="1080120" cy="877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6" name="Рисунок 10" descr="сердце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00" t="21651" r="16402" b="23750"/>
            <a:stretch>
              <a:fillRect/>
            </a:stretch>
          </p:blipFill>
          <p:spPr bwMode="auto">
            <a:xfrm>
              <a:off x="2195736" y="3861048"/>
              <a:ext cx="1080120" cy="877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7" name="Двойная стрелка влево/вправо 13"/>
            <p:cNvSpPr>
              <a:spLocks noChangeArrowheads="1"/>
            </p:cNvSpPr>
            <p:nvPr/>
          </p:nvSpPr>
          <p:spPr bwMode="auto">
            <a:xfrm>
              <a:off x="1619672" y="4077072"/>
              <a:ext cx="1080120" cy="36004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ru-R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6149" name="Рисунок 15" descr="программ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5" t="12061" r="16895" b="13429"/>
          <a:stretch>
            <a:fillRect/>
          </a:stretch>
        </p:blipFill>
        <p:spPr bwMode="auto">
          <a:xfrm>
            <a:off x="2987675" y="4437063"/>
            <a:ext cx="1439863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16" descr="лицензия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92688" y="5013325"/>
            <a:ext cx="947737" cy="1327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17" descr="67d4fc78a73a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516563"/>
            <a:ext cx="1511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2" name="Группа 25"/>
          <p:cNvGrpSpPr>
            <a:grpSpLocks/>
          </p:cNvGrpSpPr>
          <p:nvPr/>
        </p:nvGrpSpPr>
        <p:grpSpPr bwMode="auto">
          <a:xfrm>
            <a:off x="2759075" y="2060575"/>
            <a:ext cx="5656263" cy="3138488"/>
            <a:chOff x="2759330" y="2362752"/>
            <a:chExt cx="5656594" cy="3138033"/>
          </a:xfrm>
        </p:grpSpPr>
        <p:pic>
          <p:nvPicPr>
            <p:cNvPr id="20" name="Рисунок 19" descr="стрелка.pn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7707290">
              <a:off x="6912196" y="3997057"/>
              <a:ext cx="1585593" cy="1421863"/>
            </a:xfrm>
            <a:prstGeom prst="rect">
              <a:avLst/>
            </a:prstGeom>
          </p:spPr>
        </p:pic>
        <p:pic>
          <p:nvPicPr>
            <p:cNvPr id="21" name="Рисунок 20" descr="стрелка.pn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9638798">
              <a:off x="5811522" y="3958880"/>
              <a:ext cx="2136613" cy="1421863"/>
            </a:xfrm>
            <a:prstGeom prst="rect">
              <a:avLst/>
            </a:prstGeom>
          </p:spPr>
        </p:pic>
        <p:pic>
          <p:nvPicPr>
            <p:cNvPr id="22" name="Рисунок 21" descr="стрелка.pn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0800000">
              <a:off x="4644007" y="3645020"/>
              <a:ext cx="3000706" cy="1421863"/>
            </a:xfrm>
            <a:prstGeom prst="rect">
              <a:avLst/>
            </a:prstGeom>
          </p:spPr>
        </p:pic>
        <p:pic>
          <p:nvPicPr>
            <p:cNvPr id="23" name="Рисунок 22" descr="стрелка.pn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1670052">
              <a:off x="3679553" y="3129139"/>
              <a:ext cx="3872458" cy="1421863"/>
            </a:xfrm>
            <a:prstGeom prst="rect">
              <a:avLst/>
            </a:prstGeom>
          </p:spPr>
        </p:pic>
        <p:pic>
          <p:nvPicPr>
            <p:cNvPr id="24" name="Рисунок 23" descr="стрелка.pn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2544826">
              <a:off x="2759330" y="2362752"/>
              <a:ext cx="4870464" cy="1421863"/>
            </a:xfrm>
            <a:prstGeom prst="rect">
              <a:avLst/>
            </a:prstGeom>
          </p:spPr>
        </p:pic>
      </p:grpSp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71438" y="2852738"/>
            <a:ext cx="2555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100"/>
              <a:t>НЕСКОЛЬКО КАНАЛОВ ШИРОКОПОЛОСНОГО ДОСТУПА</a:t>
            </a:r>
          </a:p>
        </p:txBody>
      </p:sp>
      <p:sp>
        <p:nvSpPr>
          <p:cNvPr id="6154" name="Text Box 4"/>
          <p:cNvSpPr txBox="1">
            <a:spLocks noChangeArrowheads="1"/>
          </p:cNvSpPr>
          <p:nvPr/>
        </p:nvSpPr>
        <p:spPr bwMode="auto">
          <a:xfrm>
            <a:off x="647700" y="4437063"/>
            <a:ext cx="21955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100"/>
              <a:t>ДУБЛИРОВАНИЕ СИСТЕМ</a:t>
            </a:r>
          </a:p>
          <a:p>
            <a:pPr algn="ctr" eaLnBrk="1" hangingPunct="1"/>
            <a:r>
              <a:rPr lang="ru-RU" sz="1100"/>
              <a:t>ЖИЗНЕОБЕСПЕЧЕНИЯ </a:t>
            </a:r>
          </a:p>
        </p:txBody>
      </p:sp>
      <p:sp>
        <p:nvSpPr>
          <p:cNvPr id="6155" name="Text Box 4"/>
          <p:cNvSpPr txBox="1">
            <a:spLocks noChangeArrowheads="1"/>
          </p:cNvSpPr>
          <p:nvPr/>
        </p:nvSpPr>
        <p:spPr bwMode="auto">
          <a:xfrm>
            <a:off x="1692275" y="5805488"/>
            <a:ext cx="24479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100"/>
              <a:t>КОМПЛЕКС ПРОГРАММНОГО ОБЕСПЕЧЕНИЯ</a:t>
            </a:r>
          </a:p>
        </p:txBody>
      </p:sp>
      <p:sp>
        <p:nvSpPr>
          <p:cNvPr id="6156" name="Text Box 4"/>
          <p:cNvSpPr txBox="1">
            <a:spLocks noChangeArrowheads="1"/>
          </p:cNvSpPr>
          <p:nvPr/>
        </p:nvSpPr>
        <p:spPr bwMode="auto">
          <a:xfrm>
            <a:off x="4067175" y="6381750"/>
            <a:ext cx="27368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100"/>
              <a:t>ЛИЦЕНЗИЯ НА ТЕЛЕМАТИЧЕСКИЕ УСЛУГИ СВЯЗИ</a:t>
            </a:r>
          </a:p>
        </p:txBody>
      </p:sp>
      <p:sp>
        <p:nvSpPr>
          <p:cNvPr id="6157" name="Text Box 4"/>
          <p:cNvSpPr txBox="1">
            <a:spLocks noChangeArrowheads="1"/>
          </p:cNvSpPr>
          <p:nvPr/>
        </p:nvSpPr>
        <p:spPr bwMode="auto">
          <a:xfrm>
            <a:off x="6804025" y="6381750"/>
            <a:ext cx="2016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100"/>
              <a:t>КВАЛИФИЦИРОВАННАЯ ПОДДЕРЖКА</a:t>
            </a:r>
          </a:p>
        </p:txBody>
      </p:sp>
      <p:pic>
        <p:nvPicPr>
          <p:cNvPr id="6158" name="Рисунок 6" descr="сервер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r="15562"/>
          <a:stretch>
            <a:fillRect/>
          </a:stretch>
        </p:blipFill>
        <p:spPr bwMode="auto">
          <a:xfrm>
            <a:off x="5292725" y="138113"/>
            <a:ext cx="3671888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3"/>
          <p:cNvSpPr txBox="1"/>
          <p:nvPr/>
        </p:nvSpPr>
        <p:spPr>
          <a:xfrm>
            <a:off x="1763713" y="231775"/>
            <a:ext cx="6265862" cy="4603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b="0" i="1" dirty="0" smtClean="0">
                <a:solidFill>
                  <a:schemeClr val="bg1">
                    <a:lumMod val="50000"/>
                  </a:schemeClr>
                </a:solidFill>
              </a:rPr>
              <a:t>Как выбрать хостинг-провайдера?</a:t>
            </a:r>
            <a:endParaRPr lang="ru-RU" sz="2400" b="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4211638" y="911225"/>
            <a:ext cx="3960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sz="3600">
                <a:solidFill>
                  <a:srgbClr val="FF0000"/>
                </a:solidFill>
              </a:rPr>
              <a:t>НАДЕЖНЫМ !</a:t>
            </a:r>
          </a:p>
        </p:txBody>
      </p:sp>
      <p:grpSp>
        <p:nvGrpSpPr>
          <p:cNvPr id="7172" name="Группа 7"/>
          <p:cNvGrpSpPr>
            <a:grpSpLocks/>
          </p:cNvGrpSpPr>
          <p:nvPr/>
        </p:nvGrpSpPr>
        <p:grpSpPr bwMode="auto">
          <a:xfrm>
            <a:off x="250825" y="2205038"/>
            <a:ext cx="2233613" cy="877887"/>
            <a:chOff x="1043608" y="3861048"/>
            <a:chExt cx="2232248" cy="877598"/>
          </a:xfrm>
        </p:grpSpPr>
        <p:pic>
          <p:nvPicPr>
            <p:cNvPr id="7191" name="Рисунок 8" descr="сердце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00" t="21651" r="16402" b="23750"/>
            <a:stretch>
              <a:fillRect/>
            </a:stretch>
          </p:blipFill>
          <p:spPr bwMode="auto">
            <a:xfrm>
              <a:off x="1043608" y="3861048"/>
              <a:ext cx="1080120" cy="877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2" name="Рисунок 10" descr="сердце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00" t="21651" r="16402" b="23750"/>
            <a:stretch>
              <a:fillRect/>
            </a:stretch>
          </p:blipFill>
          <p:spPr bwMode="auto">
            <a:xfrm>
              <a:off x="2195736" y="3861048"/>
              <a:ext cx="1080120" cy="877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3" name="Двойная стрелка влево/вправо 11"/>
            <p:cNvSpPr>
              <a:spLocks noChangeArrowheads="1"/>
            </p:cNvSpPr>
            <p:nvPr/>
          </p:nvSpPr>
          <p:spPr bwMode="auto">
            <a:xfrm>
              <a:off x="1619672" y="4077072"/>
              <a:ext cx="1080120" cy="36004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ru-R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7173" name="Рисунок 14" descr="камер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213100"/>
            <a:ext cx="20891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15" descr="оповещение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0" t="14722" r="14722" b="14720"/>
          <a:stretch>
            <a:fillRect/>
          </a:stretch>
        </p:blipFill>
        <p:spPr bwMode="auto">
          <a:xfrm>
            <a:off x="3132138" y="4652963"/>
            <a:ext cx="15113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16" descr="диски6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35663">
            <a:off x="5435600" y="5127625"/>
            <a:ext cx="14398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17" descr="план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5229225"/>
            <a:ext cx="12700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7" name="Группа 23"/>
          <p:cNvGrpSpPr>
            <a:grpSpLocks/>
          </p:cNvGrpSpPr>
          <p:nvPr/>
        </p:nvGrpSpPr>
        <p:grpSpPr bwMode="auto">
          <a:xfrm rot="-478493">
            <a:off x="2973388" y="1862138"/>
            <a:ext cx="5656262" cy="3138487"/>
            <a:chOff x="3113073" y="1965015"/>
            <a:chExt cx="5656594" cy="3138033"/>
          </a:xfrm>
        </p:grpSpPr>
        <p:pic>
          <p:nvPicPr>
            <p:cNvPr id="19" name="Рисунок 18" descr="стрелка.pn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7707290">
              <a:off x="7265939" y="3599320"/>
              <a:ext cx="1585593" cy="1421863"/>
            </a:xfrm>
            <a:prstGeom prst="rect">
              <a:avLst/>
            </a:prstGeom>
          </p:spPr>
        </p:pic>
        <p:pic>
          <p:nvPicPr>
            <p:cNvPr id="20" name="Рисунок 19" descr="стрелка.pn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9638798">
              <a:off x="6165265" y="3561143"/>
              <a:ext cx="2136613" cy="1421863"/>
            </a:xfrm>
            <a:prstGeom prst="rect">
              <a:avLst/>
            </a:prstGeom>
          </p:spPr>
        </p:pic>
        <p:pic>
          <p:nvPicPr>
            <p:cNvPr id="21" name="Рисунок 20" descr="стрелка.pn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0800000">
              <a:off x="4997750" y="3247283"/>
              <a:ext cx="3000706" cy="1421863"/>
            </a:xfrm>
            <a:prstGeom prst="rect">
              <a:avLst/>
            </a:prstGeom>
          </p:spPr>
        </p:pic>
        <p:pic>
          <p:nvPicPr>
            <p:cNvPr id="22" name="Рисунок 21" descr="стрелка.pn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1670052">
              <a:off x="4033296" y="2731402"/>
              <a:ext cx="3872458" cy="1421863"/>
            </a:xfrm>
            <a:prstGeom prst="rect">
              <a:avLst/>
            </a:prstGeom>
          </p:spPr>
        </p:pic>
        <p:pic>
          <p:nvPicPr>
            <p:cNvPr id="23" name="Рисунок 22" descr="стрелка.pn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2544826">
              <a:off x="3113073" y="1965015"/>
              <a:ext cx="4870464" cy="1421863"/>
            </a:xfrm>
            <a:prstGeom prst="rect">
              <a:avLst/>
            </a:prstGeom>
          </p:spPr>
        </p:pic>
      </p:grpSp>
      <p:sp>
        <p:nvSpPr>
          <p:cNvPr id="7178" name="Text Box 4"/>
          <p:cNvSpPr txBox="1">
            <a:spLocks noChangeArrowheads="1"/>
          </p:cNvSpPr>
          <p:nvPr/>
        </p:nvSpPr>
        <p:spPr bwMode="auto">
          <a:xfrm>
            <a:off x="323850" y="3068638"/>
            <a:ext cx="21955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100"/>
              <a:t>ДУБЛИРОВАНИЕ СИСТЕМ</a:t>
            </a:r>
          </a:p>
          <a:p>
            <a:pPr algn="ctr" eaLnBrk="1" hangingPunct="1"/>
            <a:r>
              <a:rPr lang="ru-RU" sz="1100"/>
              <a:t>ЖИЗНЕОБЕСПЕЧЕНИЯ </a:t>
            </a:r>
          </a:p>
        </p:txBody>
      </p:sp>
      <p:sp>
        <p:nvSpPr>
          <p:cNvPr id="7179" name="Text Box 4"/>
          <p:cNvSpPr txBox="1">
            <a:spLocks noChangeArrowheads="1"/>
          </p:cNvSpPr>
          <p:nvPr/>
        </p:nvSpPr>
        <p:spPr bwMode="auto">
          <a:xfrm>
            <a:off x="611188" y="5040313"/>
            <a:ext cx="21955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100"/>
              <a:t>МОНИТОРИНГ СИТУАЦИИ</a:t>
            </a:r>
          </a:p>
        </p:txBody>
      </p:sp>
      <p:sp>
        <p:nvSpPr>
          <p:cNvPr id="7180" name="Text Box 4"/>
          <p:cNvSpPr txBox="1">
            <a:spLocks noChangeArrowheads="1"/>
          </p:cNvSpPr>
          <p:nvPr/>
        </p:nvSpPr>
        <p:spPr bwMode="auto">
          <a:xfrm>
            <a:off x="2700338" y="6238875"/>
            <a:ext cx="19431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100"/>
              <a:t>ЭКСТРЕННОЕ ОПОВЕЩЕНИЕ</a:t>
            </a:r>
            <a:r>
              <a:rPr lang="en-US" sz="1100"/>
              <a:t> </a:t>
            </a:r>
            <a:r>
              <a:rPr lang="ru-RU" sz="1100"/>
              <a:t>О СБОЯХ</a:t>
            </a:r>
          </a:p>
        </p:txBody>
      </p:sp>
      <p:sp>
        <p:nvSpPr>
          <p:cNvPr id="7181" name="Text Box 4"/>
          <p:cNvSpPr txBox="1">
            <a:spLocks noChangeArrowheads="1"/>
          </p:cNvSpPr>
          <p:nvPr/>
        </p:nvSpPr>
        <p:spPr bwMode="auto">
          <a:xfrm>
            <a:off x="4859338" y="6381750"/>
            <a:ext cx="21955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100"/>
              <a:t>РЕЗЕРВНОЕ </a:t>
            </a:r>
          </a:p>
          <a:p>
            <a:pPr algn="ctr" eaLnBrk="1" hangingPunct="1"/>
            <a:r>
              <a:rPr lang="ru-RU" sz="1100"/>
              <a:t>КОПИРОВАНИЕ ДАННЫХ</a:t>
            </a:r>
          </a:p>
        </p:txBody>
      </p:sp>
      <p:sp>
        <p:nvSpPr>
          <p:cNvPr id="7182" name="Text Box 4"/>
          <p:cNvSpPr txBox="1">
            <a:spLocks noChangeArrowheads="1"/>
          </p:cNvSpPr>
          <p:nvPr/>
        </p:nvSpPr>
        <p:spPr bwMode="auto">
          <a:xfrm>
            <a:off x="7092950" y="6381750"/>
            <a:ext cx="20510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100"/>
              <a:t>ПЛАН ДЕЙСТВИЙ ПРИ НЕШТАТНЫХ СИТУАЦИЯХ</a:t>
            </a:r>
          </a:p>
        </p:txBody>
      </p:sp>
      <p:pic>
        <p:nvPicPr>
          <p:cNvPr id="7183" name="Рисунок 29" descr="мигалка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589588"/>
            <a:ext cx="658812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Рисунок 31" descr="сервер2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773238"/>
            <a:ext cx="223202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3"/>
          <p:cNvSpPr txBox="1"/>
          <p:nvPr/>
        </p:nvSpPr>
        <p:spPr>
          <a:xfrm>
            <a:off x="1763713" y="231775"/>
            <a:ext cx="6265862" cy="4603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2400" b="0" i="1" dirty="0" smtClean="0">
                <a:solidFill>
                  <a:schemeClr val="bg1">
                    <a:lumMod val="50000"/>
                  </a:schemeClr>
                </a:solidFill>
              </a:rPr>
              <a:t>Каким должен быть хостинг-провайдер?</a:t>
            </a:r>
            <a:endParaRPr lang="ru-RU" sz="2400" b="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9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стрелка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756229" flipH="1">
            <a:off x="5328659" y="4567920"/>
            <a:ext cx="1620078" cy="1452787"/>
          </a:xfrm>
          <a:prstGeom prst="rect">
            <a:avLst/>
          </a:prstGeom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4" name="Рисунок 23" descr="стрелка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824043">
            <a:off x="2459801" y="4936295"/>
            <a:ext cx="1095601" cy="982468"/>
          </a:xfrm>
          <a:prstGeom prst="rect">
            <a:avLst/>
          </a:prstGeom>
        </p:spPr>
      </p:pic>
      <p:pic>
        <p:nvPicPr>
          <p:cNvPr id="8197" name="Рисунок 34" descr="счетчик2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60800"/>
            <a:ext cx="11747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35" descr="уязвимость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0688"/>
            <a:ext cx="23399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9" name="Группа 42"/>
          <p:cNvGrpSpPr>
            <a:grpSpLocks/>
          </p:cNvGrpSpPr>
          <p:nvPr/>
        </p:nvGrpSpPr>
        <p:grpSpPr bwMode="auto">
          <a:xfrm>
            <a:off x="395288" y="2205038"/>
            <a:ext cx="2016125" cy="1079500"/>
            <a:chOff x="124625" y="2276872"/>
            <a:chExt cx="2734295" cy="1224136"/>
          </a:xfrm>
        </p:grpSpPr>
        <p:pic>
          <p:nvPicPr>
            <p:cNvPr id="8227" name="Рисунок 41" descr="друпал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81" r="4642" b="5328"/>
            <a:stretch>
              <a:fillRect/>
            </a:stretch>
          </p:blipFill>
          <p:spPr bwMode="auto">
            <a:xfrm>
              <a:off x="124625" y="2276872"/>
              <a:ext cx="918983" cy="1205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8" name="Рисунок 38" descr="вордпресс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00" b="7407"/>
            <a:stretch>
              <a:fillRect/>
            </a:stretch>
          </p:blipFill>
          <p:spPr bwMode="auto">
            <a:xfrm>
              <a:off x="827584" y="2420888"/>
              <a:ext cx="672660" cy="919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9" name="Рисунок 37" descr="джумла1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276872"/>
              <a:ext cx="946584" cy="100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0" name="Рисунок 36" descr="ЮМИ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5" r="16841" b="5501"/>
            <a:stretch>
              <a:fillRect/>
            </a:stretch>
          </p:blipFill>
          <p:spPr bwMode="auto">
            <a:xfrm>
              <a:off x="1691680" y="2420888"/>
              <a:ext cx="705393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1" name="Рисунок 39" descr="1С-БИТРИКС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80" r="11362" b="2354"/>
            <a:stretch>
              <a:fillRect/>
            </a:stretch>
          </p:blipFill>
          <p:spPr bwMode="auto">
            <a:xfrm>
              <a:off x="2195736" y="2348880"/>
              <a:ext cx="663184" cy="970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" name="Рисунок 43" descr="стрелка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2883617">
            <a:off x="1797456" y="4544452"/>
            <a:ext cx="1730366" cy="1173288"/>
          </a:xfrm>
          <a:prstGeom prst="rect">
            <a:avLst/>
          </a:prstGeom>
        </p:spPr>
      </p:pic>
      <p:pic>
        <p:nvPicPr>
          <p:cNvPr id="45" name="Рисунок 44" descr="стрелка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4358796">
            <a:off x="1424933" y="3925824"/>
            <a:ext cx="2375528" cy="966339"/>
          </a:xfrm>
          <a:prstGeom prst="rect">
            <a:avLst/>
          </a:prstGeom>
        </p:spPr>
      </p:pic>
      <p:sp>
        <p:nvSpPr>
          <p:cNvPr id="8202" name="Text Box 4"/>
          <p:cNvSpPr txBox="1">
            <a:spLocks noChangeArrowheads="1"/>
          </p:cNvSpPr>
          <p:nvPr/>
        </p:nvSpPr>
        <p:spPr bwMode="auto">
          <a:xfrm>
            <a:off x="395288" y="6524625"/>
            <a:ext cx="21955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100"/>
              <a:t>УЯЗВИМОСТИ В ПО</a:t>
            </a:r>
          </a:p>
        </p:txBody>
      </p:sp>
      <p:sp>
        <p:nvSpPr>
          <p:cNvPr id="8203" name="Text Box 4"/>
          <p:cNvSpPr txBox="1">
            <a:spLocks noChangeArrowheads="1"/>
          </p:cNvSpPr>
          <p:nvPr/>
        </p:nvSpPr>
        <p:spPr bwMode="auto">
          <a:xfrm>
            <a:off x="34925" y="5229225"/>
            <a:ext cx="1657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100"/>
              <a:t>ЭКОНОМИЧНОСТЬ РЕСУРСОВ</a:t>
            </a:r>
          </a:p>
        </p:txBody>
      </p:sp>
      <p:sp>
        <p:nvSpPr>
          <p:cNvPr id="8204" name="Text Box 4"/>
          <p:cNvSpPr txBox="1">
            <a:spLocks noChangeArrowheads="1"/>
          </p:cNvSpPr>
          <p:nvPr/>
        </p:nvSpPr>
        <p:spPr bwMode="auto">
          <a:xfrm>
            <a:off x="179388" y="3213100"/>
            <a:ext cx="1835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100"/>
              <a:t>ВЫБОР </a:t>
            </a:r>
          </a:p>
          <a:p>
            <a:pPr algn="ctr" eaLnBrk="1" hangingPunct="1"/>
            <a:r>
              <a:rPr lang="ru-RU" sz="1100"/>
              <a:t>КАЧЕСТВЕННОГО ПО</a:t>
            </a:r>
          </a:p>
        </p:txBody>
      </p:sp>
      <p:pic>
        <p:nvPicPr>
          <p:cNvPr id="8205" name="Рисунок 49" descr="бомба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892425"/>
            <a:ext cx="3603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Рисунок 50" descr="comp_018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365625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Рисунок 51" descr="бомба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8068">
            <a:off x="7119938" y="3257550"/>
            <a:ext cx="361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Рисунок 52" descr="бомба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37909">
            <a:off x="6905625" y="2251075"/>
            <a:ext cx="3619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Рисунок 53" descr="бомба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716338"/>
            <a:ext cx="361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Рисунок 54" descr="бомба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2100263"/>
            <a:ext cx="36036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Рисунок 55" descr="бомба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7373">
            <a:off x="8207375" y="3259138"/>
            <a:ext cx="3603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Рисунок 56" descr="бомба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1049">
            <a:off x="8459788" y="2276475"/>
            <a:ext cx="361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Рисунок 57" descr="бомба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69583">
            <a:off x="6935788" y="3851275"/>
            <a:ext cx="3603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Рисунок 58" descr="бомба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315">
            <a:off x="8388350" y="3851275"/>
            <a:ext cx="3603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Рисунок 59" descr="бомба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79676">
            <a:off x="6648450" y="2759075"/>
            <a:ext cx="3603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Рисунок 60" descr="бомба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421">
            <a:off x="8655050" y="2759075"/>
            <a:ext cx="3603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7" name="Text Box 4"/>
          <p:cNvSpPr txBox="1">
            <a:spLocks noChangeArrowheads="1"/>
          </p:cNvSpPr>
          <p:nvPr/>
        </p:nvSpPr>
        <p:spPr bwMode="auto">
          <a:xfrm>
            <a:off x="7092950" y="5805488"/>
            <a:ext cx="18002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>
                <a:latin typeface="Times New Roman" pitchFamily="18" charset="0"/>
                <a:cs typeface="Times New Roman" pitchFamily="18" charset="0"/>
              </a:rPr>
              <a:t>DDoS 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/>
              <a:t>АТАКИ</a:t>
            </a:r>
          </a:p>
        </p:txBody>
      </p:sp>
      <p:sp>
        <p:nvSpPr>
          <p:cNvPr id="42" name="TextBox 3"/>
          <p:cNvSpPr txBox="1"/>
          <p:nvPr/>
        </p:nvSpPr>
        <p:spPr>
          <a:xfrm>
            <a:off x="1763713" y="231775"/>
            <a:ext cx="6265862" cy="4603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2400" b="0" i="1" dirty="0" smtClean="0">
                <a:solidFill>
                  <a:schemeClr val="bg1">
                    <a:lumMod val="50000"/>
                  </a:schemeClr>
                </a:solidFill>
              </a:rPr>
              <a:t>Каким должен быть хостинг-провайдер?</a:t>
            </a:r>
            <a:endParaRPr lang="ru-RU" sz="2400" b="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219" name="Рисунок 48" descr="ладони1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5368">
            <a:off x="1200150" y="2000251"/>
            <a:ext cx="6275387" cy="575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0" name="Text Box 4"/>
          <p:cNvSpPr txBox="1">
            <a:spLocks noChangeArrowheads="1"/>
          </p:cNvSpPr>
          <p:nvPr/>
        </p:nvSpPr>
        <p:spPr bwMode="auto">
          <a:xfrm>
            <a:off x="4716463" y="4941888"/>
            <a:ext cx="13684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100"/>
              <a:t>ПРОВАЙДЕР</a:t>
            </a:r>
          </a:p>
        </p:txBody>
      </p:sp>
      <p:sp>
        <p:nvSpPr>
          <p:cNvPr id="8221" name="Text Box 4"/>
          <p:cNvSpPr txBox="1">
            <a:spLocks noChangeArrowheads="1"/>
          </p:cNvSpPr>
          <p:nvPr/>
        </p:nvSpPr>
        <p:spPr bwMode="auto">
          <a:xfrm>
            <a:off x="3132138" y="4941888"/>
            <a:ext cx="13684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100"/>
              <a:t>КЛИЕНТ</a:t>
            </a:r>
          </a:p>
        </p:txBody>
      </p:sp>
      <p:grpSp>
        <p:nvGrpSpPr>
          <p:cNvPr id="8222" name="Группа 42"/>
          <p:cNvGrpSpPr>
            <a:grpSpLocks/>
          </p:cNvGrpSpPr>
          <p:nvPr/>
        </p:nvGrpSpPr>
        <p:grpSpPr bwMode="auto">
          <a:xfrm>
            <a:off x="3059113" y="2349500"/>
            <a:ext cx="3529012" cy="2663825"/>
            <a:chOff x="3059113" y="2349500"/>
            <a:chExt cx="3529111" cy="2663825"/>
          </a:xfrm>
        </p:grpSpPr>
        <p:pic>
          <p:nvPicPr>
            <p:cNvPr id="7201" name="Рисунок 26" descr="мужчина.png"/>
            <p:cNvPicPr>
              <a:picLocks noChangeAspect="1"/>
            </p:cNvPicPr>
            <p:nvPr/>
          </p:nvPicPr>
          <p:blipFill>
            <a:blip r:embed="rId15"/>
            <a:srcRect l="26666" r="30000"/>
            <a:stretch>
              <a:fillRect/>
            </a:stretch>
          </p:blipFill>
          <p:spPr bwMode="auto">
            <a:xfrm flipH="1">
              <a:off x="3059113" y="2349500"/>
              <a:ext cx="865211" cy="26638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2" name="Рисунок 41" descr="домик11.png"/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64" t="14427" r="23911" b="19206"/>
            <a:stretch>
              <a:fillRect/>
            </a:stretch>
          </p:blipFill>
          <p:spPr bwMode="auto">
            <a:xfrm>
              <a:off x="4211670" y="2708275"/>
              <a:ext cx="2376554" cy="19526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6" name="Рисунок 22" descr="защита.jpg"/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172" y="2997457"/>
              <a:ext cx="1585402" cy="1583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23" name="TextBox 21"/>
          <p:cNvSpPr txBox="1">
            <a:spLocks noChangeArrowheads="1"/>
          </p:cNvSpPr>
          <p:nvPr/>
        </p:nvSpPr>
        <p:spPr bwMode="auto">
          <a:xfrm>
            <a:off x="4283075" y="908050"/>
            <a:ext cx="3960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>
                <a:solidFill>
                  <a:srgbClr val="FF0000"/>
                </a:solidFill>
              </a:rPr>
              <a:t>БЕЗОПАСНЫМ !</a:t>
            </a:r>
          </a:p>
        </p:txBody>
      </p:sp>
    </p:spTree>
    <p:extLst>
      <p:ext uri="{BB962C8B-B14F-4D97-AF65-F5344CB8AC3E}">
        <p14:creationId xmlns:p14="http://schemas.microsoft.com/office/powerpoint/2010/main" val="243080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4427538" y="911225"/>
            <a:ext cx="3960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>
                <a:solidFill>
                  <a:srgbClr val="FF0000"/>
                </a:solidFill>
              </a:rPr>
              <a:t>ДОСТУПНЫМ !</a:t>
            </a:r>
          </a:p>
        </p:txBody>
      </p:sp>
      <p:pic>
        <p:nvPicPr>
          <p:cNvPr id="9220" name="Рисунок 17" descr="67d4fc78a73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276475"/>
            <a:ext cx="1511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9" descr="конверт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3697288"/>
            <a:ext cx="11811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10" descr="офис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1" b="12067"/>
          <a:stretch>
            <a:fillRect/>
          </a:stretch>
        </p:blipFill>
        <p:spPr bwMode="auto">
          <a:xfrm>
            <a:off x="2195513" y="5013325"/>
            <a:ext cx="15843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стрелка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2583369" flipH="1">
            <a:off x="1983309" y="4140383"/>
            <a:ext cx="716302" cy="642336"/>
          </a:xfrm>
          <a:prstGeom prst="rect">
            <a:avLst/>
          </a:prstGeom>
        </p:spPr>
      </p:pic>
      <p:pic>
        <p:nvPicPr>
          <p:cNvPr id="13" name="Рисунок 12" descr="стрелка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870566" flipH="1">
            <a:off x="2202370" y="3668180"/>
            <a:ext cx="3007371" cy="1013542"/>
          </a:xfrm>
          <a:prstGeom prst="rect">
            <a:avLst/>
          </a:prstGeom>
        </p:spPr>
      </p:pic>
      <p:pic>
        <p:nvPicPr>
          <p:cNvPr id="14" name="Рисунок 13" descr="стрелка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656312" flipH="1">
            <a:off x="2228870" y="2830806"/>
            <a:ext cx="3857718" cy="1491543"/>
          </a:xfrm>
          <a:prstGeom prst="rect">
            <a:avLst/>
          </a:prstGeom>
        </p:spPr>
      </p:pic>
      <p:grpSp>
        <p:nvGrpSpPr>
          <p:cNvPr id="9226" name="Группа 18"/>
          <p:cNvGrpSpPr>
            <a:grpSpLocks/>
          </p:cNvGrpSpPr>
          <p:nvPr/>
        </p:nvGrpSpPr>
        <p:grpSpPr bwMode="auto">
          <a:xfrm rot="-2635805">
            <a:off x="4902200" y="4635500"/>
            <a:ext cx="1139825" cy="1411288"/>
            <a:chOff x="2771800" y="1772816"/>
            <a:chExt cx="1471250" cy="1745940"/>
          </a:xfrm>
        </p:grpSpPr>
        <p:pic>
          <p:nvPicPr>
            <p:cNvPr id="16" name="Рисунок 15" descr="Хостинг-сайт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71800" y="1772816"/>
              <a:ext cx="1226637" cy="12241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7" name="Рисунок 16" descr="Хостинг-сайт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881222">
              <a:off x="2906943" y="2052333"/>
              <a:ext cx="1226637" cy="12241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8" name="Рисунок 17" descr="Хостинг-сайт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951666">
              <a:off x="3016413" y="2294620"/>
              <a:ext cx="1226637" cy="12241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20" name="Рисунок 19" descr="стрелка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409712" flipH="1">
            <a:off x="2221342" y="4012690"/>
            <a:ext cx="2111284" cy="1144711"/>
          </a:xfrm>
          <a:prstGeom prst="rect">
            <a:avLst/>
          </a:prstGeom>
        </p:spPr>
      </p:pic>
      <p:pic>
        <p:nvPicPr>
          <p:cNvPr id="9228" name="Рисунок 5" descr="часы11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r="12379"/>
          <a:stretch>
            <a:fillRect/>
          </a:stretch>
        </p:blipFill>
        <p:spPr bwMode="auto">
          <a:xfrm>
            <a:off x="-180975" y="1341438"/>
            <a:ext cx="2700338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Text Box 4"/>
          <p:cNvSpPr txBox="1">
            <a:spLocks noChangeArrowheads="1"/>
          </p:cNvSpPr>
          <p:nvPr/>
        </p:nvSpPr>
        <p:spPr bwMode="auto">
          <a:xfrm>
            <a:off x="6624638" y="3141663"/>
            <a:ext cx="21955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/>
              <a:t>ТЕЛЕФОН</a:t>
            </a:r>
          </a:p>
          <a:p>
            <a:pPr algn="ctr" eaLnBrk="1" hangingPunct="1"/>
            <a:r>
              <a:rPr lang="ru-RU" sz="1400"/>
              <a:t>8 800 555-46-01</a:t>
            </a:r>
          </a:p>
        </p:txBody>
      </p:sp>
      <p:sp>
        <p:nvSpPr>
          <p:cNvPr id="9230" name="Text Box 4"/>
          <p:cNvSpPr txBox="1">
            <a:spLocks noChangeArrowheads="1"/>
          </p:cNvSpPr>
          <p:nvPr/>
        </p:nvSpPr>
        <p:spPr bwMode="auto">
          <a:xfrm>
            <a:off x="6227763" y="4418013"/>
            <a:ext cx="15128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/>
              <a:t>E-MAIL</a:t>
            </a:r>
            <a:endParaRPr lang="ru-RU" sz="1400"/>
          </a:p>
          <a:p>
            <a:pPr algn="ctr" eaLnBrk="1" hangingPunct="1"/>
            <a:r>
              <a:rPr lang="en-US" sz="1400"/>
              <a:t>support@nic.ru</a:t>
            </a:r>
            <a:endParaRPr lang="ru-RU" sz="1400"/>
          </a:p>
        </p:txBody>
      </p:sp>
      <p:sp>
        <p:nvSpPr>
          <p:cNvPr id="9231" name="Text Box 4"/>
          <p:cNvSpPr txBox="1">
            <a:spLocks noChangeArrowheads="1"/>
          </p:cNvSpPr>
          <p:nvPr/>
        </p:nvSpPr>
        <p:spPr bwMode="auto">
          <a:xfrm>
            <a:off x="4284663" y="6092825"/>
            <a:ext cx="2735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/>
              <a:t>САЙТ</a:t>
            </a:r>
            <a:endParaRPr lang="en-US" sz="1400"/>
          </a:p>
          <a:p>
            <a:pPr algn="ctr" eaLnBrk="1" hangingPunct="1"/>
            <a:r>
              <a:rPr lang="en-US" sz="1400"/>
              <a:t>http://hosting.nic.ru/support/</a:t>
            </a:r>
            <a:endParaRPr lang="ru-RU" sz="1400"/>
          </a:p>
        </p:txBody>
      </p:sp>
      <p:sp>
        <p:nvSpPr>
          <p:cNvPr id="9232" name="Text Box 4"/>
          <p:cNvSpPr txBox="1">
            <a:spLocks noChangeArrowheads="1"/>
          </p:cNvSpPr>
          <p:nvPr/>
        </p:nvSpPr>
        <p:spPr bwMode="auto">
          <a:xfrm>
            <a:off x="1835150" y="6092825"/>
            <a:ext cx="23764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/>
              <a:t>ОФИС</a:t>
            </a:r>
          </a:p>
          <a:p>
            <a:pPr algn="ctr" eaLnBrk="1" hangingPunct="1"/>
            <a:r>
              <a:rPr lang="ru-RU" sz="1400"/>
              <a:t>Москва, Ленинградский проспект, д.74, корп.4</a:t>
            </a:r>
          </a:p>
        </p:txBody>
      </p:sp>
      <p:pic>
        <p:nvPicPr>
          <p:cNvPr id="9233" name="Рисунок 24" descr="twentyfourseven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7" t="71754" r="12773" b="9209"/>
          <a:stretch>
            <a:fillRect/>
          </a:stretch>
        </p:blipFill>
        <p:spPr bwMode="auto">
          <a:xfrm>
            <a:off x="7812088" y="3860800"/>
            <a:ext cx="5762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Рисунок 25" descr="twentyfourseven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7" t="71754" r="12773" b="9209"/>
          <a:stretch>
            <a:fillRect/>
          </a:stretch>
        </p:blipFill>
        <p:spPr bwMode="auto">
          <a:xfrm>
            <a:off x="8459788" y="2492375"/>
            <a:ext cx="5762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Рисунок 26" descr="twentyfourseven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7" t="71754" r="12773" b="9209"/>
          <a:stretch>
            <a:fillRect/>
          </a:stretch>
        </p:blipFill>
        <p:spPr bwMode="auto">
          <a:xfrm>
            <a:off x="6372225" y="5084763"/>
            <a:ext cx="5762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3"/>
          <p:cNvSpPr txBox="1"/>
          <p:nvPr/>
        </p:nvSpPr>
        <p:spPr>
          <a:xfrm>
            <a:off x="1763713" y="231775"/>
            <a:ext cx="6265862" cy="4603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2400" b="0" i="1" dirty="0" smtClean="0">
                <a:solidFill>
                  <a:schemeClr val="bg1">
                    <a:lumMod val="50000"/>
                  </a:schemeClr>
                </a:solidFill>
              </a:rPr>
              <a:t>Каким должен быть хостинг-провайдер?</a:t>
            </a:r>
            <a:endParaRPr lang="ru-RU" sz="2400" b="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32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88640"/>
            <a:ext cx="6265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Как выбрать доменное имя?</a:t>
            </a:r>
            <a:endParaRPr lang="ru-RU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465406" y="2643620"/>
            <a:ext cx="187220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0" dirty="0" smtClean="0"/>
              <a:t>СХОЖИЙ С</a:t>
            </a:r>
            <a:r>
              <a:rPr lang="ru-RU" dirty="0" smtClean="0"/>
              <a:t> НАЗВАНИЕМ КОМПАНИИ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1691680" y="4233862"/>
            <a:ext cx="187220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0" dirty="0" smtClean="0"/>
              <a:t>СХОЖИЙ С</a:t>
            </a:r>
            <a:r>
              <a:rPr lang="ru-RU" dirty="0" smtClean="0"/>
              <a:t> ТОРГОВОЙ МАРКОЙ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5148064" y="4221088"/>
            <a:ext cx="21602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0" dirty="0" smtClean="0"/>
              <a:t>СХОЖИЙ С</a:t>
            </a:r>
            <a:r>
              <a:rPr lang="ru-RU" dirty="0" smtClean="0"/>
              <a:t> ОБЛАСТЬЮ ДЕЯТЕЛЬНОСТИ</a:t>
            </a: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6553690" y="2643620"/>
            <a:ext cx="21602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0" dirty="0" smtClean="0"/>
              <a:t>СХОЖИЙ С</a:t>
            </a:r>
            <a:r>
              <a:rPr lang="ru-RU" dirty="0" smtClean="0"/>
              <a:t> КЛЮЧЕВЫМ СЛОВОМ САЙТА</a:t>
            </a:r>
          </a:p>
        </p:txBody>
      </p:sp>
      <p:pic>
        <p:nvPicPr>
          <p:cNvPr id="44" name="Рисунок 43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435487">
            <a:off x="2487842" y="1789760"/>
            <a:ext cx="1811606" cy="162453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5" name="Рисунок 44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164513" flipH="1">
            <a:off x="4569822" y="1786202"/>
            <a:ext cx="1847359" cy="165659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6" name="Рисунок 45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356246">
            <a:off x="2952951" y="2344321"/>
            <a:ext cx="1816504" cy="162893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7" name="Рисунок 46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2243754" flipH="1">
            <a:off x="4014505" y="2364617"/>
            <a:ext cx="1816504" cy="162893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8" name="Picture 4" descr="http://seo-playboy.ru/wp-content/uploads/2012/03/choosing-a-domain-nam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1" b="89841" l="2000" r="97333">
                        <a14:foregroundMark x1="58833" y1="41633" x2="60833" y2="43028"/>
                        <a14:foregroundMark x1="60833" y1="37251" x2="63000" y2="31275"/>
                        <a14:foregroundMark x1="67833" y1="41235" x2="69667" y2="41235"/>
                        <a14:foregroundMark x1="42167" y1="31673" x2="44000" y2="32072"/>
                        <a14:foregroundMark x1="45833" y1="31275" x2="49167" y2="31474"/>
                        <a14:foregroundMark x1="50833" y1="41633" x2="53167" y2="42629"/>
                        <a14:backgroundMark x1="76333" y1="34462" x2="77167" y2="35060"/>
                        <a14:backgroundMark x1="70167" y1="46016" x2="75333" y2="48008"/>
                        <a14:backgroundMark x1="56000" y1="43028" x2="56500" y2="45817"/>
                        <a14:backgroundMark x1="61167" y1="29482" x2="61333" y2="27490"/>
                        <a14:backgroundMark x1="36333" y1="46414" x2="36167" y2="41235"/>
                        <a14:backgroundMark x1="36000" y1="37849" x2="36333" y2="49801"/>
                        <a14:backgroundMark x1="49500" y1="46414" x2="49500" y2="46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" t="21094" r="-60" b="44327"/>
          <a:stretch/>
        </p:blipFill>
        <p:spPr bwMode="auto">
          <a:xfrm>
            <a:off x="2539170" y="1340768"/>
            <a:ext cx="4005316" cy="115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8" descr="Указание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76" b="100000" l="9735" r="893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562" y="5300678"/>
            <a:ext cx="1186564" cy="1763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Рисунок 8" descr="Указание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76" b="100000" l="9735" r="893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668874" y="5300679"/>
            <a:ext cx="1186564" cy="1763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1475656" y="5805264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Проверить домен на занятость вы можете с помощью сервиса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WHOIS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83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5003800" y="911225"/>
            <a:ext cx="3960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>
                <a:solidFill>
                  <a:srgbClr val="FF0000"/>
                </a:solidFill>
              </a:rPr>
              <a:t>ГИБКИМ !</a:t>
            </a:r>
          </a:p>
        </p:txBody>
      </p:sp>
      <p:pic>
        <p:nvPicPr>
          <p:cNvPr id="10244" name="Рисунок 7" descr="aja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5770563"/>
            <a:ext cx="14605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8" descr="Apache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r="10208" b="20422"/>
          <a:stretch>
            <a:fillRect/>
          </a:stretch>
        </p:blipFill>
        <p:spPr bwMode="auto">
          <a:xfrm>
            <a:off x="468313" y="2852738"/>
            <a:ext cx="1150937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9" descr="html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3" t="9804" r="28223" b="28355"/>
          <a:stretch>
            <a:fillRect/>
          </a:stretch>
        </p:blipFill>
        <p:spPr bwMode="auto">
          <a:xfrm>
            <a:off x="2268538" y="5300663"/>
            <a:ext cx="7048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10" descr="java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437063"/>
            <a:ext cx="792162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11" descr="perllogo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0" t="26460" r="9280" b="31961"/>
          <a:stretch>
            <a:fillRect/>
          </a:stretch>
        </p:blipFill>
        <p:spPr bwMode="auto">
          <a:xfrm>
            <a:off x="5292725" y="5805488"/>
            <a:ext cx="1177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Рисунок 12" descr="php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492375"/>
            <a:ext cx="1368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Рисунок 13" descr="Tomcat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0" t="34880" r="17241" b="34880"/>
          <a:stretch>
            <a:fillRect/>
          </a:stretch>
        </p:blipFill>
        <p:spPr bwMode="auto">
          <a:xfrm>
            <a:off x="7019925" y="3789363"/>
            <a:ext cx="151288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Рисунок 14" descr="флэш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868863"/>
            <a:ext cx="8636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стрелка.pn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534381" flipH="1">
            <a:off x="4779372" y="2495864"/>
            <a:ext cx="1871276" cy="1317248"/>
          </a:xfrm>
          <a:prstGeom prst="rect">
            <a:avLst/>
          </a:prstGeom>
        </p:spPr>
      </p:pic>
      <p:pic>
        <p:nvPicPr>
          <p:cNvPr id="18" name="Рисунок 17" descr="стрелка.pn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104244" flipH="1">
            <a:off x="4685292" y="2955556"/>
            <a:ext cx="1871276" cy="1317248"/>
          </a:xfrm>
          <a:prstGeom prst="rect">
            <a:avLst/>
          </a:prstGeom>
        </p:spPr>
      </p:pic>
      <p:pic>
        <p:nvPicPr>
          <p:cNvPr id="19" name="Рисунок 18" descr="стрелка.pn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326793" flipH="1">
            <a:off x="4445544" y="3348073"/>
            <a:ext cx="1871276" cy="1317248"/>
          </a:xfrm>
          <a:prstGeom prst="rect">
            <a:avLst/>
          </a:prstGeom>
        </p:spPr>
      </p:pic>
      <p:pic>
        <p:nvPicPr>
          <p:cNvPr id="20" name="Рисунок 19" descr="стрелка.pn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2952786" flipH="1">
            <a:off x="3988384" y="3636366"/>
            <a:ext cx="1871276" cy="1317248"/>
          </a:xfrm>
          <a:prstGeom prst="rect">
            <a:avLst/>
          </a:prstGeom>
        </p:spPr>
      </p:pic>
      <p:pic>
        <p:nvPicPr>
          <p:cNvPr id="21" name="Рисунок 20" descr="стрелка.pn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5052064" flipH="1">
            <a:off x="3341126" y="3654173"/>
            <a:ext cx="1871276" cy="1317248"/>
          </a:xfrm>
          <a:prstGeom prst="rect">
            <a:avLst/>
          </a:prstGeom>
        </p:spPr>
      </p:pic>
      <p:pic>
        <p:nvPicPr>
          <p:cNvPr id="22" name="Рисунок 21" descr="стрелка.pn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7034998" flipH="1">
            <a:off x="2772492" y="3287972"/>
            <a:ext cx="1871276" cy="1317248"/>
          </a:xfrm>
          <a:prstGeom prst="rect">
            <a:avLst/>
          </a:prstGeom>
        </p:spPr>
      </p:pic>
      <p:pic>
        <p:nvPicPr>
          <p:cNvPr id="23" name="Рисунок 22" descr="стрелка.pn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437722" flipH="1">
            <a:off x="2530531" y="2905662"/>
            <a:ext cx="1871276" cy="1317248"/>
          </a:xfrm>
          <a:prstGeom prst="rect">
            <a:avLst/>
          </a:prstGeom>
        </p:spPr>
      </p:pic>
      <p:pic>
        <p:nvPicPr>
          <p:cNvPr id="24" name="Рисунок 23" descr="стрелка.pn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919018" flipH="1">
            <a:off x="2565767" y="2423158"/>
            <a:ext cx="1871276" cy="1317248"/>
          </a:xfrm>
          <a:prstGeom prst="rect">
            <a:avLst/>
          </a:prstGeom>
        </p:spPr>
      </p:pic>
      <p:pic>
        <p:nvPicPr>
          <p:cNvPr id="10260" name="Рисунок 28" descr="сервер8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4" r="31100"/>
          <a:stretch>
            <a:fillRect/>
          </a:stretch>
        </p:blipFill>
        <p:spPr bwMode="auto">
          <a:xfrm>
            <a:off x="3708400" y="2276475"/>
            <a:ext cx="1439863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3"/>
          <p:cNvSpPr txBox="1"/>
          <p:nvPr/>
        </p:nvSpPr>
        <p:spPr>
          <a:xfrm>
            <a:off x="1763713" y="231775"/>
            <a:ext cx="6265862" cy="4603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2400" b="0" i="1" dirty="0" smtClean="0">
                <a:solidFill>
                  <a:schemeClr val="bg1">
                    <a:lumMod val="50000"/>
                  </a:schemeClr>
                </a:solidFill>
              </a:rPr>
              <a:t>Каким должен быть хостинг-провайдер?</a:t>
            </a:r>
            <a:endParaRPr lang="ru-RU" sz="2400" b="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99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291" name="Рисунок 7" descr="Бесконечность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51028" r="11171" b="7391"/>
          <a:stretch>
            <a:fillRect/>
          </a:stretch>
        </p:blipFill>
        <p:spPr bwMode="auto">
          <a:xfrm>
            <a:off x="7164388" y="2420938"/>
            <a:ext cx="1609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8" descr="0_4b2f_73e4c4dc_X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4" b="21214"/>
          <a:stretch>
            <a:fillRect/>
          </a:stretch>
        </p:blipFill>
        <p:spPr bwMode="auto">
          <a:xfrm>
            <a:off x="5795963" y="4941888"/>
            <a:ext cx="15017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9" descr="конверт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6475"/>
            <a:ext cx="194468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4" name="Группа 20"/>
          <p:cNvGrpSpPr>
            <a:grpSpLocks/>
          </p:cNvGrpSpPr>
          <p:nvPr/>
        </p:nvGrpSpPr>
        <p:grpSpPr bwMode="auto">
          <a:xfrm>
            <a:off x="1042988" y="4652963"/>
            <a:ext cx="2808287" cy="1368425"/>
            <a:chOff x="179512" y="4869160"/>
            <a:chExt cx="3816425" cy="1724685"/>
          </a:xfrm>
        </p:grpSpPr>
        <p:pic>
          <p:nvPicPr>
            <p:cNvPr id="12305" name="Рисунок 10" descr="BIZ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093296"/>
              <a:ext cx="504056" cy="50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6" name="Рисунок 11" descr="ME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r="13515" b="15675"/>
            <a:stretch>
              <a:fillRect/>
            </a:stretch>
          </p:blipFill>
          <p:spPr bwMode="auto">
            <a:xfrm>
              <a:off x="3563888" y="6161796"/>
              <a:ext cx="432049" cy="432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7" name="Рисунок 12" descr="TV_Logo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6161796"/>
              <a:ext cx="748292" cy="35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8" name="Рисунок 13" descr="RU.JPG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8" b="47081"/>
            <a:stretch>
              <a:fillRect/>
            </a:stretch>
          </p:blipFill>
          <p:spPr bwMode="auto">
            <a:xfrm>
              <a:off x="179512" y="4869160"/>
              <a:ext cx="690591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9" name="Рисунок 14" descr="domain-name-logos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5" r="45169" b="69673"/>
            <a:stretch>
              <a:fillRect/>
            </a:stretch>
          </p:blipFill>
          <p:spPr bwMode="auto">
            <a:xfrm>
              <a:off x="179512" y="5517232"/>
              <a:ext cx="800737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0" name="Рисунок 15" descr="domain-name-logos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22" t="36536" r="10634" b="38171"/>
            <a:stretch>
              <a:fillRect/>
            </a:stretch>
          </p:blipFill>
          <p:spPr bwMode="auto">
            <a:xfrm>
              <a:off x="1043608" y="5557736"/>
              <a:ext cx="720079" cy="40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1" name="Рисунок 16" descr="domain-name-logos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6" t="70259" r="49278" b="7259"/>
            <a:stretch>
              <a:fillRect/>
            </a:stretch>
          </p:blipFill>
          <p:spPr bwMode="auto">
            <a:xfrm>
              <a:off x="1835696" y="5565236"/>
              <a:ext cx="864096" cy="384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2" name="Рисунок 17" descr="РФ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886477"/>
              <a:ext cx="648072" cy="558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3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5010" y="6161796"/>
              <a:ext cx="66675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4" name="Рисунок 19" descr="INFO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6233804"/>
              <a:ext cx="725916" cy="336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Рисунок 21" descr="стрелка.pn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534381" flipH="1">
            <a:off x="4779372" y="2495864"/>
            <a:ext cx="1871276" cy="1317248"/>
          </a:xfrm>
          <a:prstGeom prst="rect">
            <a:avLst/>
          </a:prstGeom>
        </p:spPr>
      </p:pic>
      <p:pic>
        <p:nvPicPr>
          <p:cNvPr id="23" name="Рисунок 22" descr="стрелка.pn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2077863" flipH="1">
            <a:off x="4243267" y="3435825"/>
            <a:ext cx="1871276" cy="1317248"/>
          </a:xfrm>
          <a:prstGeom prst="rect">
            <a:avLst/>
          </a:prstGeom>
        </p:spPr>
      </p:pic>
      <p:pic>
        <p:nvPicPr>
          <p:cNvPr id="24" name="Рисунок 23" descr="стрелка.pn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522137">
            <a:off x="2947124" y="3435824"/>
            <a:ext cx="1871276" cy="1317248"/>
          </a:xfrm>
          <a:prstGeom prst="rect">
            <a:avLst/>
          </a:prstGeom>
        </p:spPr>
      </p:pic>
      <p:pic>
        <p:nvPicPr>
          <p:cNvPr id="26" name="Рисунок 25" descr="стрелка.pn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3065619">
            <a:off x="2403108" y="2495866"/>
            <a:ext cx="1871276" cy="1317248"/>
          </a:xfrm>
          <a:prstGeom prst="rect">
            <a:avLst/>
          </a:prstGeom>
        </p:spPr>
      </p:pic>
      <p:pic>
        <p:nvPicPr>
          <p:cNvPr id="12299" name="Picture 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12875"/>
            <a:ext cx="3671887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Text Box 4"/>
          <p:cNvSpPr txBox="1">
            <a:spLocks noChangeArrowheads="1"/>
          </p:cNvSpPr>
          <p:nvPr/>
        </p:nvSpPr>
        <p:spPr bwMode="auto">
          <a:xfrm>
            <a:off x="6804025" y="3429000"/>
            <a:ext cx="21955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100"/>
              <a:t>НЕОГРАНИЧЕННОЕ ЧИСЛО ЯЩИКОВ</a:t>
            </a:r>
          </a:p>
        </p:txBody>
      </p:sp>
      <p:sp>
        <p:nvSpPr>
          <p:cNvPr id="12301" name="Text Box 4"/>
          <p:cNvSpPr txBox="1">
            <a:spLocks noChangeArrowheads="1"/>
          </p:cNvSpPr>
          <p:nvPr/>
        </p:nvSpPr>
        <p:spPr bwMode="auto">
          <a:xfrm>
            <a:off x="5508625" y="5876925"/>
            <a:ext cx="21955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100"/>
              <a:t>УДОБНАЯ НАСТРОЙКА ПОЧТОВЫХ ПРОГРАММ</a:t>
            </a:r>
          </a:p>
        </p:txBody>
      </p:sp>
      <p:sp>
        <p:nvSpPr>
          <p:cNvPr id="12302" name="Text Box 4"/>
          <p:cNvSpPr txBox="1">
            <a:spLocks noChangeArrowheads="1"/>
          </p:cNvSpPr>
          <p:nvPr/>
        </p:nvSpPr>
        <p:spPr bwMode="auto">
          <a:xfrm>
            <a:off x="1116013" y="6092825"/>
            <a:ext cx="21955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100"/>
              <a:t>ПОЧТОВЫЙ ЯЩИК В РАЗЛИЧНЫХ ДОМЕНАХ</a:t>
            </a:r>
          </a:p>
        </p:txBody>
      </p:sp>
      <p:sp>
        <p:nvSpPr>
          <p:cNvPr id="12303" name="Text Box 4"/>
          <p:cNvSpPr txBox="1">
            <a:spLocks noChangeArrowheads="1"/>
          </p:cNvSpPr>
          <p:nvPr/>
        </p:nvSpPr>
        <p:spPr bwMode="auto">
          <a:xfrm>
            <a:off x="107950" y="3644900"/>
            <a:ext cx="23034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100"/>
              <a:t>ПОЧТОВЫЕ ПРОТОКОЛЫ</a:t>
            </a:r>
          </a:p>
          <a:p>
            <a:pPr algn="ctr" eaLnBrk="1" hangingPunct="1"/>
            <a:r>
              <a:rPr lang="en-US" sz="1100"/>
              <a:t>POP3</a:t>
            </a:r>
            <a:r>
              <a:rPr lang="ru-RU" sz="1100"/>
              <a:t>,</a:t>
            </a:r>
            <a:r>
              <a:rPr lang="en-US" sz="1100"/>
              <a:t> SMTP, IMAP, WEB, WAP</a:t>
            </a:r>
            <a:endParaRPr lang="ru-RU" sz="1100"/>
          </a:p>
        </p:txBody>
      </p:sp>
      <p:sp>
        <p:nvSpPr>
          <p:cNvPr id="28" name="TextBox 3"/>
          <p:cNvSpPr txBox="1"/>
          <p:nvPr/>
        </p:nvSpPr>
        <p:spPr>
          <a:xfrm>
            <a:off x="1763713" y="231775"/>
            <a:ext cx="6265862" cy="4603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2400" b="0" i="1" dirty="0" smtClean="0">
                <a:solidFill>
                  <a:schemeClr val="bg1">
                    <a:lumMod val="50000"/>
                  </a:schemeClr>
                </a:solidFill>
              </a:rPr>
              <a:t>Почта на собственном домене</a:t>
            </a:r>
            <a:endParaRPr lang="ru-RU" sz="2400" b="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4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араллелограмм 28"/>
          <p:cNvSpPr>
            <a:spLocks noChangeArrowheads="1"/>
          </p:cNvSpPr>
          <p:nvPr/>
        </p:nvSpPr>
        <p:spPr bwMode="auto">
          <a:xfrm flipH="1">
            <a:off x="2771775" y="4637088"/>
            <a:ext cx="6264275" cy="452437"/>
          </a:xfrm>
          <a:prstGeom prst="parallelogram">
            <a:avLst>
              <a:gd name="adj" fmla="val 24935"/>
            </a:avLst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5" name="Параллелограмм 27"/>
          <p:cNvSpPr>
            <a:spLocks noChangeArrowheads="1"/>
          </p:cNvSpPr>
          <p:nvPr/>
        </p:nvSpPr>
        <p:spPr bwMode="auto">
          <a:xfrm flipH="1">
            <a:off x="2555875" y="3716338"/>
            <a:ext cx="6480175" cy="449262"/>
          </a:xfrm>
          <a:prstGeom prst="parallelogram">
            <a:avLst>
              <a:gd name="adj" fmla="val 24908"/>
            </a:avLst>
          </a:prstGeom>
          <a:solidFill>
            <a:srgbClr val="FB5C0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6" name="Параллелограмм 26"/>
          <p:cNvSpPr>
            <a:spLocks noChangeArrowheads="1"/>
          </p:cNvSpPr>
          <p:nvPr/>
        </p:nvSpPr>
        <p:spPr bwMode="auto">
          <a:xfrm flipH="1">
            <a:off x="2339975" y="2852738"/>
            <a:ext cx="6696075" cy="447675"/>
          </a:xfrm>
          <a:prstGeom prst="parallelogram">
            <a:avLst>
              <a:gd name="adj" fmla="val 24998"/>
            </a:avLst>
          </a:prstGeom>
          <a:solidFill>
            <a:srgbClr val="FF993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7" name="Параллелограмм 25"/>
          <p:cNvSpPr>
            <a:spLocks noChangeArrowheads="1"/>
          </p:cNvSpPr>
          <p:nvPr/>
        </p:nvSpPr>
        <p:spPr bwMode="auto">
          <a:xfrm flipH="1">
            <a:off x="2124075" y="1973263"/>
            <a:ext cx="6911975" cy="447675"/>
          </a:xfrm>
          <a:prstGeom prst="parallelogram">
            <a:avLst>
              <a:gd name="adj" fmla="val 25018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13319" name="Группа 11"/>
          <p:cNvGrpSpPr>
            <a:grpSpLocks/>
          </p:cNvGrpSpPr>
          <p:nvPr/>
        </p:nvGrpSpPr>
        <p:grpSpPr bwMode="auto">
          <a:xfrm>
            <a:off x="468313" y="1557338"/>
            <a:ext cx="2447925" cy="5184775"/>
            <a:chOff x="539552" y="1556792"/>
            <a:chExt cx="2448272" cy="5184576"/>
          </a:xfrm>
        </p:grpSpPr>
        <p:pic>
          <p:nvPicPr>
            <p:cNvPr id="10266" name="Рисунок 6" descr="пирамидка1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7605" r="6836"/>
            <a:stretch>
              <a:fillRect/>
            </a:stretch>
          </p:blipFill>
          <p:spPr bwMode="auto">
            <a:xfrm>
              <a:off x="539552" y="1556792"/>
              <a:ext cx="2448272" cy="51845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296896" y="2277489"/>
              <a:ext cx="898652" cy="460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dirty="0">
                  <a:solidFill>
                    <a:schemeClr val="bg1">
                      <a:lumMod val="95000"/>
                    </a:schemeClr>
                  </a:solidFill>
                </a:rPr>
                <a:t>101</a:t>
              </a: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296896" y="2996599"/>
              <a:ext cx="970100" cy="646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600" dirty="0">
                  <a:solidFill>
                    <a:schemeClr val="bg1">
                      <a:lumMod val="95000"/>
                    </a:schemeClr>
                  </a:solidFill>
                </a:rPr>
                <a:t>201</a:t>
              </a: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1114308" y="3861754"/>
              <a:ext cx="1297171" cy="892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5200" dirty="0">
                  <a:solidFill>
                    <a:schemeClr val="bg1">
                      <a:lumMod val="95000"/>
                    </a:schemeClr>
                  </a:solidFill>
                </a:rPr>
                <a:t>301</a:t>
              </a: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755483" y="4871365"/>
              <a:ext cx="2016411" cy="646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>
                      <a:lumMod val="95000"/>
                    </a:schemeClr>
                  </a:solidFill>
                </a:rPr>
                <a:t>ХОСТИНГ</a:t>
              </a:r>
            </a:p>
            <a:p>
              <a:pPr algn="ctr">
                <a:defRPr/>
              </a:pPr>
              <a:r>
                <a:rPr lang="ru-RU" sz="1200" dirty="0">
                  <a:solidFill>
                    <a:schemeClr val="bg1">
                      <a:lumMod val="95000"/>
                    </a:schemeClr>
                  </a:solidFill>
                </a:rPr>
                <a:t>КОНФИДЕНЦИАЛЬНОЙ</a:t>
              </a:r>
            </a:p>
            <a:p>
              <a:pPr algn="ctr">
                <a:defRPr/>
              </a:pPr>
              <a:r>
                <a:rPr lang="ru-RU" sz="1200" dirty="0">
                  <a:solidFill>
                    <a:schemeClr val="bg1">
                      <a:lumMod val="95000"/>
                    </a:schemeClr>
                  </a:solidFill>
                </a:rPr>
                <a:t>ИНФОРМАЦИИ</a:t>
              </a:r>
            </a:p>
          </p:txBody>
        </p:sp>
      </p:grpSp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2987675" y="2032000"/>
            <a:ext cx="151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>
                <a:solidFill>
                  <a:srgbClr val="C00000"/>
                </a:solidFill>
              </a:rPr>
              <a:t>1950</a:t>
            </a:r>
            <a:r>
              <a:rPr lang="ru-RU" sz="1400">
                <a:solidFill>
                  <a:srgbClr val="C00000"/>
                </a:solidFill>
              </a:rPr>
              <a:t> </a:t>
            </a:r>
            <a:r>
              <a:rPr lang="ru-RU" sz="1000">
                <a:solidFill>
                  <a:srgbClr val="C00000"/>
                </a:solidFill>
              </a:rPr>
              <a:t>руб. / год</a:t>
            </a:r>
          </a:p>
        </p:txBody>
      </p:sp>
      <p:sp>
        <p:nvSpPr>
          <p:cNvPr id="13321" name="Text Box 4"/>
          <p:cNvSpPr txBox="1">
            <a:spLocks noChangeArrowheads="1"/>
          </p:cNvSpPr>
          <p:nvPr/>
        </p:nvSpPr>
        <p:spPr bwMode="auto">
          <a:xfrm>
            <a:off x="2987675" y="2916238"/>
            <a:ext cx="1512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>
                <a:solidFill>
                  <a:srgbClr val="C00000"/>
                </a:solidFill>
              </a:rPr>
              <a:t>3150</a:t>
            </a:r>
            <a:r>
              <a:rPr lang="ru-RU" sz="1400">
                <a:solidFill>
                  <a:srgbClr val="C00000"/>
                </a:solidFill>
              </a:rPr>
              <a:t> </a:t>
            </a:r>
            <a:r>
              <a:rPr lang="ru-RU" sz="1000">
                <a:solidFill>
                  <a:srgbClr val="C00000"/>
                </a:solidFill>
              </a:rPr>
              <a:t>руб. / год</a:t>
            </a:r>
          </a:p>
        </p:txBody>
      </p:sp>
      <p:sp>
        <p:nvSpPr>
          <p:cNvPr id="13322" name="Text Box 4"/>
          <p:cNvSpPr txBox="1">
            <a:spLocks noChangeArrowheads="1"/>
          </p:cNvSpPr>
          <p:nvPr/>
        </p:nvSpPr>
        <p:spPr bwMode="auto">
          <a:xfrm>
            <a:off x="2987675" y="3779838"/>
            <a:ext cx="1512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>
                <a:solidFill>
                  <a:srgbClr val="C00000"/>
                </a:solidFill>
              </a:rPr>
              <a:t>4890</a:t>
            </a:r>
            <a:r>
              <a:rPr lang="ru-RU" sz="1400">
                <a:solidFill>
                  <a:srgbClr val="C00000"/>
                </a:solidFill>
              </a:rPr>
              <a:t> </a:t>
            </a:r>
            <a:r>
              <a:rPr lang="ru-RU" sz="1000">
                <a:solidFill>
                  <a:srgbClr val="C00000"/>
                </a:solidFill>
              </a:rPr>
              <a:t>руб. / год</a:t>
            </a:r>
          </a:p>
        </p:txBody>
      </p:sp>
      <p:sp>
        <p:nvSpPr>
          <p:cNvPr id="13323" name="Text Box 4"/>
          <p:cNvSpPr txBox="1">
            <a:spLocks noChangeArrowheads="1"/>
          </p:cNvSpPr>
          <p:nvPr/>
        </p:nvSpPr>
        <p:spPr bwMode="auto">
          <a:xfrm>
            <a:off x="2987675" y="4716463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>
                <a:solidFill>
                  <a:srgbClr val="C00000"/>
                </a:solidFill>
              </a:rPr>
              <a:t>17280</a:t>
            </a:r>
            <a:r>
              <a:rPr lang="ru-RU" sz="1400">
                <a:solidFill>
                  <a:srgbClr val="C00000"/>
                </a:solidFill>
              </a:rPr>
              <a:t> </a:t>
            </a:r>
            <a:r>
              <a:rPr lang="ru-RU" sz="1000">
                <a:solidFill>
                  <a:srgbClr val="C00000"/>
                </a:solidFill>
              </a:rPr>
              <a:t>руб. / год</a:t>
            </a:r>
          </a:p>
        </p:txBody>
      </p:sp>
      <p:sp>
        <p:nvSpPr>
          <p:cNvPr id="13324" name="Text Box 4"/>
          <p:cNvSpPr txBox="1">
            <a:spLocks noChangeArrowheads="1"/>
          </p:cNvSpPr>
          <p:nvPr/>
        </p:nvSpPr>
        <p:spPr bwMode="auto">
          <a:xfrm>
            <a:off x="4284663" y="2041525"/>
            <a:ext cx="151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>
                <a:solidFill>
                  <a:srgbClr val="C00000"/>
                </a:solidFill>
              </a:rPr>
              <a:t>3000</a:t>
            </a:r>
            <a:r>
              <a:rPr lang="ru-RU" sz="1400">
                <a:solidFill>
                  <a:srgbClr val="C00000"/>
                </a:solidFill>
              </a:rPr>
              <a:t> </a:t>
            </a:r>
            <a:r>
              <a:rPr lang="en-US" sz="1000">
                <a:solidFill>
                  <a:srgbClr val="C00000"/>
                </a:solidFill>
              </a:rPr>
              <a:t>Mb</a:t>
            </a:r>
            <a:endParaRPr lang="ru-RU" sz="1000">
              <a:solidFill>
                <a:srgbClr val="C00000"/>
              </a:solidFill>
            </a:endParaRPr>
          </a:p>
        </p:txBody>
      </p:sp>
      <p:sp>
        <p:nvSpPr>
          <p:cNvPr id="13325" name="Text Box 4"/>
          <p:cNvSpPr txBox="1">
            <a:spLocks noChangeArrowheads="1"/>
          </p:cNvSpPr>
          <p:nvPr/>
        </p:nvSpPr>
        <p:spPr bwMode="auto">
          <a:xfrm>
            <a:off x="4284663" y="2916238"/>
            <a:ext cx="151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C00000"/>
                </a:solidFill>
              </a:rPr>
              <a:t>7</a:t>
            </a:r>
            <a:r>
              <a:rPr lang="ru-RU">
                <a:solidFill>
                  <a:srgbClr val="C00000"/>
                </a:solidFill>
              </a:rPr>
              <a:t>000</a:t>
            </a:r>
            <a:r>
              <a:rPr lang="ru-RU" sz="1400">
                <a:solidFill>
                  <a:srgbClr val="C00000"/>
                </a:solidFill>
              </a:rPr>
              <a:t> </a:t>
            </a:r>
            <a:r>
              <a:rPr lang="en-US" sz="1000">
                <a:solidFill>
                  <a:srgbClr val="C00000"/>
                </a:solidFill>
              </a:rPr>
              <a:t>Mb</a:t>
            </a:r>
            <a:endParaRPr lang="ru-RU" sz="1000">
              <a:solidFill>
                <a:srgbClr val="C00000"/>
              </a:solidFill>
            </a:endParaRPr>
          </a:p>
        </p:txBody>
      </p:sp>
      <p:sp>
        <p:nvSpPr>
          <p:cNvPr id="13326" name="Text Box 4"/>
          <p:cNvSpPr txBox="1">
            <a:spLocks noChangeArrowheads="1"/>
          </p:cNvSpPr>
          <p:nvPr/>
        </p:nvSpPr>
        <p:spPr bwMode="auto">
          <a:xfrm>
            <a:off x="4284663" y="3779838"/>
            <a:ext cx="1511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C00000"/>
                </a:solidFill>
              </a:rPr>
              <a:t>12</a:t>
            </a:r>
            <a:r>
              <a:rPr lang="ru-RU">
                <a:solidFill>
                  <a:srgbClr val="C00000"/>
                </a:solidFill>
              </a:rPr>
              <a:t>000</a:t>
            </a:r>
            <a:r>
              <a:rPr lang="ru-RU" sz="1400">
                <a:solidFill>
                  <a:srgbClr val="C00000"/>
                </a:solidFill>
              </a:rPr>
              <a:t> </a:t>
            </a:r>
            <a:r>
              <a:rPr lang="en-US" sz="1000">
                <a:solidFill>
                  <a:srgbClr val="C00000"/>
                </a:solidFill>
              </a:rPr>
              <a:t>Mb</a:t>
            </a:r>
            <a:endParaRPr lang="ru-RU" sz="1000">
              <a:solidFill>
                <a:srgbClr val="C00000"/>
              </a:solidFill>
            </a:endParaRPr>
          </a:p>
        </p:txBody>
      </p:sp>
      <p:sp>
        <p:nvSpPr>
          <p:cNvPr id="13327" name="Text Box 4"/>
          <p:cNvSpPr txBox="1">
            <a:spLocks noChangeArrowheads="1"/>
          </p:cNvSpPr>
          <p:nvPr/>
        </p:nvSpPr>
        <p:spPr bwMode="auto">
          <a:xfrm>
            <a:off x="4284663" y="4716463"/>
            <a:ext cx="151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C00000"/>
                </a:solidFill>
              </a:rPr>
              <a:t>12</a:t>
            </a:r>
            <a:r>
              <a:rPr lang="ru-RU">
                <a:solidFill>
                  <a:srgbClr val="C00000"/>
                </a:solidFill>
              </a:rPr>
              <a:t>000</a:t>
            </a:r>
            <a:r>
              <a:rPr lang="ru-RU" sz="1400">
                <a:solidFill>
                  <a:srgbClr val="C00000"/>
                </a:solidFill>
              </a:rPr>
              <a:t> </a:t>
            </a:r>
            <a:r>
              <a:rPr lang="en-US" sz="1000">
                <a:solidFill>
                  <a:srgbClr val="C00000"/>
                </a:solidFill>
              </a:rPr>
              <a:t>Mb</a:t>
            </a:r>
            <a:endParaRPr lang="ru-RU" sz="1000">
              <a:solidFill>
                <a:srgbClr val="C00000"/>
              </a:solidFill>
            </a:endParaRPr>
          </a:p>
        </p:txBody>
      </p:sp>
      <p:sp>
        <p:nvSpPr>
          <p:cNvPr id="13328" name="Text Box 4"/>
          <p:cNvSpPr txBox="1">
            <a:spLocks noChangeArrowheads="1"/>
          </p:cNvSpPr>
          <p:nvPr/>
        </p:nvSpPr>
        <p:spPr bwMode="auto">
          <a:xfrm>
            <a:off x="5508625" y="2041525"/>
            <a:ext cx="151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C00000"/>
                </a:solidFill>
              </a:rPr>
              <a:t>6 </a:t>
            </a:r>
            <a:r>
              <a:rPr lang="ru-RU" sz="1000">
                <a:solidFill>
                  <a:srgbClr val="C00000"/>
                </a:solidFill>
              </a:rPr>
              <a:t>Сайтов</a:t>
            </a:r>
          </a:p>
        </p:txBody>
      </p:sp>
      <p:sp>
        <p:nvSpPr>
          <p:cNvPr id="13329" name="Text Box 4"/>
          <p:cNvSpPr txBox="1">
            <a:spLocks noChangeArrowheads="1"/>
          </p:cNvSpPr>
          <p:nvPr/>
        </p:nvSpPr>
        <p:spPr bwMode="auto">
          <a:xfrm>
            <a:off x="5508625" y="2916238"/>
            <a:ext cx="151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C00000"/>
                </a:solidFill>
              </a:rPr>
              <a:t>12</a:t>
            </a:r>
            <a:r>
              <a:rPr lang="ru-RU" sz="1400">
                <a:solidFill>
                  <a:srgbClr val="C00000"/>
                </a:solidFill>
              </a:rPr>
              <a:t> </a:t>
            </a:r>
            <a:r>
              <a:rPr lang="ru-RU" sz="1000">
                <a:solidFill>
                  <a:srgbClr val="C00000"/>
                </a:solidFill>
              </a:rPr>
              <a:t>Сайтов</a:t>
            </a:r>
          </a:p>
        </p:txBody>
      </p:sp>
      <p:sp>
        <p:nvSpPr>
          <p:cNvPr id="13330" name="Text Box 4"/>
          <p:cNvSpPr txBox="1">
            <a:spLocks noChangeArrowheads="1"/>
          </p:cNvSpPr>
          <p:nvPr/>
        </p:nvSpPr>
        <p:spPr bwMode="auto">
          <a:xfrm>
            <a:off x="5508625" y="3779838"/>
            <a:ext cx="1511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C00000"/>
                </a:solidFill>
              </a:rPr>
              <a:t>24</a:t>
            </a:r>
            <a:r>
              <a:rPr lang="ru-RU" sz="1400">
                <a:solidFill>
                  <a:srgbClr val="C00000"/>
                </a:solidFill>
              </a:rPr>
              <a:t> </a:t>
            </a:r>
            <a:r>
              <a:rPr lang="ru-RU" sz="1000">
                <a:solidFill>
                  <a:srgbClr val="C00000"/>
                </a:solidFill>
              </a:rPr>
              <a:t>Сайтов</a:t>
            </a:r>
          </a:p>
        </p:txBody>
      </p:sp>
      <p:sp>
        <p:nvSpPr>
          <p:cNvPr id="13331" name="Text Box 4"/>
          <p:cNvSpPr txBox="1">
            <a:spLocks noChangeArrowheads="1"/>
          </p:cNvSpPr>
          <p:nvPr/>
        </p:nvSpPr>
        <p:spPr bwMode="auto">
          <a:xfrm>
            <a:off x="5508625" y="4716463"/>
            <a:ext cx="151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C00000"/>
                </a:solidFill>
              </a:rPr>
              <a:t>1</a:t>
            </a:r>
            <a:r>
              <a:rPr lang="ru-RU" sz="1400">
                <a:solidFill>
                  <a:srgbClr val="C00000"/>
                </a:solidFill>
              </a:rPr>
              <a:t> </a:t>
            </a:r>
            <a:r>
              <a:rPr lang="ru-RU" sz="1000">
                <a:solidFill>
                  <a:srgbClr val="C00000"/>
                </a:solidFill>
              </a:rPr>
              <a:t>Сайт</a:t>
            </a:r>
          </a:p>
        </p:txBody>
      </p:sp>
      <p:sp>
        <p:nvSpPr>
          <p:cNvPr id="13332" name="Text Box 4"/>
          <p:cNvSpPr txBox="1">
            <a:spLocks noChangeArrowheads="1"/>
          </p:cNvSpPr>
          <p:nvPr/>
        </p:nvSpPr>
        <p:spPr bwMode="auto">
          <a:xfrm>
            <a:off x="7740650" y="3779838"/>
            <a:ext cx="1511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C00000"/>
                </a:solidFill>
              </a:rPr>
              <a:t>SSL</a:t>
            </a:r>
            <a:endParaRPr lang="ru-RU" sz="1000">
              <a:solidFill>
                <a:srgbClr val="C00000"/>
              </a:solidFill>
            </a:endParaRPr>
          </a:p>
        </p:txBody>
      </p:sp>
      <p:sp>
        <p:nvSpPr>
          <p:cNvPr id="13333" name="Text Box 4"/>
          <p:cNvSpPr txBox="1">
            <a:spLocks noChangeArrowheads="1"/>
          </p:cNvSpPr>
          <p:nvPr/>
        </p:nvSpPr>
        <p:spPr bwMode="auto">
          <a:xfrm>
            <a:off x="7740650" y="4716463"/>
            <a:ext cx="151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C00000"/>
                </a:solidFill>
              </a:rPr>
              <a:t>SSL</a:t>
            </a:r>
            <a:endParaRPr lang="ru-RU" sz="1000">
              <a:solidFill>
                <a:srgbClr val="C00000"/>
              </a:solidFill>
            </a:endParaRPr>
          </a:p>
        </p:txBody>
      </p:sp>
      <p:sp>
        <p:nvSpPr>
          <p:cNvPr id="13334" name="Text Box 4"/>
          <p:cNvSpPr txBox="1">
            <a:spLocks noChangeArrowheads="1"/>
          </p:cNvSpPr>
          <p:nvPr/>
        </p:nvSpPr>
        <p:spPr bwMode="auto">
          <a:xfrm>
            <a:off x="6732588" y="2924175"/>
            <a:ext cx="15113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000">
                <a:solidFill>
                  <a:srgbClr val="C00000"/>
                </a:solidFill>
              </a:rPr>
              <a:t>Интернет</a:t>
            </a:r>
          </a:p>
          <a:p>
            <a:pPr algn="ctr" eaLnBrk="1" hangingPunct="1"/>
            <a:r>
              <a:rPr lang="ru-RU" sz="1000">
                <a:solidFill>
                  <a:srgbClr val="C00000"/>
                </a:solidFill>
              </a:rPr>
              <a:t>магазин</a:t>
            </a:r>
          </a:p>
        </p:txBody>
      </p:sp>
      <p:sp>
        <p:nvSpPr>
          <p:cNvPr id="13335" name="Text Box 4"/>
          <p:cNvSpPr txBox="1">
            <a:spLocks noChangeArrowheads="1"/>
          </p:cNvSpPr>
          <p:nvPr/>
        </p:nvSpPr>
        <p:spPr bwMode="auto">
          <a:xfrm>
            <a:off x="6732588" y="3789363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000">
                <a:solidFill>
                  <a:srgbClr val="C00000"/>
                </a:solidFill>
              </a:rPr>
              <a:t>Интернет</a:t>
            </a:r>
          </a:p>
          <a:p>
            <a:pPr algn="ctr" eaLnBrk="1" hangingPunct="1"/>
            <a:r>
              <a:rPr lang="ru-RU" sz="1000">
                <a:solidFill>
                  <a:srgbClr val="C00000"/>
                </a:solidFill>
              </a:rPr>
              <a:t>магазин</a:t>
            </a:r>
          </a:p>
        </p:txBody>
      </p:sp>
      <p:sp>
        <p:nvSpPr>
          <p:cNvPr id="13336" name="Параллелограмм 36"/>
          <p:cNvSpPr>
            <a:spLocks noChangeArrowheads="1"/>
          </p:cNvSpPr>
          <p:nvPr/>
        </p:nvSpPr>
        <p:spPr bwMode="auto">
          <a:xfrm flipH="1">
            <a:off x="2987675" y="5516563"/>
            <a:ext cx="6048375" cy="447675"/>
          </a:xfrm>
          <a:prstGeom prst="parallelogram">
            <a:avLst>
              <a:gd name="adj" fmla="val 25020"/>
            </a:avLst>
          </a:prstGeom>
          <a:solidFill>
            <a:srgbClr val="EFE1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"/>
          <p:cNvSpPr txBox="1"/>
          <p:nvPr/>
        </p:nvSpPr>
        <p:spPr>
          <a:xfrm>
            <a:off x="1763713" y="231775"/>
            <a:ext cx="6265862" cy="4603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2400" b="0" i="1" dirty="0" smtClean="0">
                <a:solidFill>
                  <a:schemeClr val="bg1">
                    <a:lumMod val="50000"/>
                  </a:schemeClr>
                </a:solidFill>
              </a:rPr>
              <a:t>Тарифы</a:t>
            </a:r>
            <a:endParaRPr lang="ru-RU" sz="2400" b="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66750" y="5805488"/>
            <a:ext cx="201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ПОЧТА 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СОБСТВЕННОМ ДОМЕНЕ</a:t>
            </a:r>
          </a:p>
        </p:txBody>
      </p:sp>
      <p:sp>
        <p:nvSpPr>
          <p:cNvPr id="13339" name="Text Box 4"/>
          <p:cNvSpPr txBox="1">
            <a:spLocks noChangeArrowheads="1"/>
          </p:cNvSpPr>
          <p:nvPr/>
        </p:nvSpPr>
        <p:spPr bwMode="auto">
          <a:xfrm>
            <a:off x="2987675" y="5538788"/>
            <a:ext cx="1512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>
                <a:solidFill>
                  <a:srgbClr val="C00000"/>
                </a:solidFill>
              </a:rPr>
              <a:t>1440</a:t>
            </a:r>
            <a:r>
              <a:rPr lang="ru-RU" sz="1400">
                <a:solidFill>
                  <a:srgbClr val="C00000"/>
                </a:solidFill>
              </a:rPr>
              <a:t> </a:t>
            </a:r>
            <a:r>
              <a:rPr lang="ru-RU" sz="1000">
                <a:solidFill>
                  <a:srgbClr val="C00000"/>
                </a:solidFill>
              </a:rPr>
              <a:t>руб. / год</a:t>
            </a:r>
          </a:p>
        </p:txBody>
      </p:sp>
      <p:sp>
        <p:nvSpPr>
          <p:cNvPr id="13340" name="Text Box 4"/>
          <p:cNvSpPr txBox="1">
            <a:spLocks noChangeArrowheads="1"/>
          </p:cNvSpPr>
          <p:nvPr/>
        </p:nvSpPr>
        <p:spPr bwMode="auto">
          <a:xfrm>
            <a:off x="4284663" y="5556250"/>
            <a:ext cx="151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>
                <a:solidFill>
                  <a:srgbClr val="C00000"/>
                </a:solidFill>
              </a:rPr>
              <a:t>1000</a:t>
            </a:r>
            <a:r>
              <a:rPr lang="ru-RU" sz="1400">
                <a:solidFill>
                  <a:srgbClr val="C00000"/>
                </a:solidFill>
              </a:rPr>
              <a:t> </a:t>
            </a:r>
            <a:r>
              <a:rPr lang="en-US" sz="1000">
                <a:solidFill>
                  <a:srgbClr val="C00000"/>
                </a:solidFill>
              </a:rPr>
              <a:t>Mb</a:t>
            </a:r>
            <a:endParaRPr lang="ru-RU" sz="1000">
              <a:solidFill>
                <a:srgbClr val="C00000"/>
              </a:solidFill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2987675" y="1125538"/>
            <a:ext cx="1223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СТОИМОСТЬ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ГОД</a:t>
            </a: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4140200" y="1130300"/>
            <a:ext cx="1516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ДИСКОВОЕ ПРОСТРАНСТВО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5503863" y="1125538"/>
            <a:ext cx="1516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САЙТОВ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6772275" y="1125538"/>
            <a:ext cx="1616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РЕКОМЕНДОВАНО ДЛЯ</a:t>
            </a:r>
          </a:p>
        </p:txBody>
      </p:sp>
    </p:spTree>
    <p:extLst>
      <p:ext uri="{BB962C8B-B14F-4D97-AF65-F5344CB8AC3E}">
        <p14:creationId xmlns:p14="http://schemas.microsoft.com/office/powerpoint/2010/main" val="328600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" name="Рисунок 7" descr="стрелка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534381" flipH="1">
            <a:off x="4779372" y="2495864"/>
            <a:ext cx="1871276" cy="1317248"/>
          </a:xfrm>
          <a:prstGeom prst="rect">
            <a:avLst/>
          </a:prstGeom>
        </p:spPr>
      </p:pic>
      <p:pic>
        <p:nvPicPr>
          <p:cNvPr id="9" name="Рисунок 8" descr="стрелка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2077863" flipH="1">
            <a:off x="4243267" y="3435825"/>
            <a:ext cx="1871276" cy="1317248"/>
          </a:xfrm>
          <a:prstGeom prst="rect">
            <a:avLst/>
          </a:prstGeom>
        </p:spPr>
      </p:pic>
      <p:pic>
        <p:nvPicPr>
          <p:cNvPr id="10" name="Рисунок 9" descr="стрелка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522137">
            <a:off x="2947124" y="3435824"/>
            <a:ext cx="1871276" cy="1317248"/>
          </a:xfrm>
          <a:prstGeom prst="rect">
            <a:avLst/>
          </a:prstGeom>
        </p:spPr>
      </p:pic>
      <p:pic>
        <p:nvPicPr>
          <p:cNvPr id="11" name="Рисунок 10" descr="стрелка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3065619">
            <a:off x="2403108" y="2495866"/>
            <a:ext cx="1871276" cy="1317248"/>
          </a:xfrm>
          <a:prstGeom prst="rect">
            <a:avLst/>
          </a:prstGeom>
        </p:spPr>
      </p:pic>
      <p:pic>
        <p:nvPicPr>
          <p:cNvPr id="14343" name="Рисунок 6" descr="пирамидка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773238"/>
            <a:ext cx="2735262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4" name="Группа 22"/>
          <p:cNvGrpSpPr>
            <a:grpSpLocks/>
          </p:cNvGrpSpPr>
          <p:nvPr/>
        </p:nvGrpSpPr>
        <p:grpSpPr bwMode="auto">
          <a:xfrm>
            <a:off x="179388" y="2133600"/>
            <a:ext cx="1944687" cy="1366838"/>
            <a:chOff x="539552" y="4077072"/>
            <a:chExt cx="2364036" cy="1656184"/>
          </a:xfrm>
        </p:grpSpPr>
        <p:pic>
          <p:nvPicPr>
            <p:cNvPr id="14357" name="Рисунок 12" descr="BIZ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5336183"/>
              <a:ext cx="370909" cy="397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8" name="Рисунок 13" descr="ME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r="13515" b="15675"/>
            <a:stretch>
              <a:fillRect/>
            </a:stretch>
          </p:blipFill>
          <p:spPr bwMode="auto">
            <a:xfrm>
              <a:off x="2195736" y="5157192"/>
              <a:ext cx="432048" cy="465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9" name="Рисунок 14" descr="TV_Logo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293096"/>
              <a:ext cx="550630" cy="279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0" name="Рисунок 15" descr="RU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8" b="47081"/>
            <a:stretch>
              <a:fillRect/>
            </a:stretch>
          </p:blipFill>
          <p:spPr bwMode="auto">
            <a:xfrm>
              <a:off x="1187624" y="4653136"/>
              <a:ext cx="508171" cy="456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1" name="Рисунок 16" descr="domain-name-logos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5" r="45169" b="69673"/>
            <a:stretch>
              <a:fillRect/>
            </a:stretch>
          </p:blipFill>
          <p:spPr bwMode="auto">
            <a:xfrm>
              <a:off x="539552" y="4725144"/>
              <a:ext cx="589221" cy="342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2" name="Рисунок 17" descr="domain-name-logos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22" t="36536" r="10634" b="38171"/>
            <a:stretch>
              <a:fillRect/>
            </a:stretch>
          </p:blipFill>
          <p:spPr bwMode="auto">
            <a:xfrm>
              <a:off x="1403648" y="4077072"/>
              <a:ext cx="529869" cy="32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3" name="Рисунок 18" descr="domain-name-logos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6" t="70259" r="49278" b="7259"/>
            <a:stretch>
              <a:fillRect/>
            </a:stretch>
          </p:blipFill>
          <p:spPr bwMode="auto">
            <a:xfrm>
              <a:off x="2267744" y="4725144"/>
              <a:ext cx="635844" cy="304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4" name="Рисунок 19" descr="РФ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2439" y="4666873"/>
              <a:ext cx="476883" cy="443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5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4365104"/>
              <a:ext cx="490627" cy="264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6" name="Рисунок 21" descr="INFO.jp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476" y="5250656"/>
              <a:ext cx="534164" cy="266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5" name="Рисунок 23" descr="анкета1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4256088"/>
            <a:ext cx="1924050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Рисунок 24" descr="zayavka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508500"/>
            <a:ext cx="19542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Рисунок 25" descr="деньги1.jpg"/>
          <p:cNvPicPr>
            <a:picLocks noChangeAspect="1"/>
          </p:cNvPicPr>
          <p:nvPr/>
        </p:nvPicPr>
        <p:blipFill>
          <a:blip r:embed="rId16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20071" r="9091" b="23058"/>
          <a:stretch>
            <a:fillRect/>
          </a:stretch>
        </p:blipFill>
        <p:spPr bwMode="auto">
          <a:xfrm>
            <a:off x="6804025" y="2276475"/>
            <a:ext cx="22939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Text Box 4"/>
          <p:cNvSpPr txBox="1">
            <a:spLocks noChangeArrowheads="1"/>
          </p:cNvSpPr>
          <p:nvPr/>
        </p:nvSpPr>
        <p:spPr bwMode="auto">
          <a:xfrm>
            <a:off x="0" y="3644900"/>
            <a:ext cx="2232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100"/>
              <a:t>ВЫБРАТЬ ДОМЕННОЕ ИМЯ</a:t>
            </a:r>
          </a:p>
        </p:txBody>
      </p:sp>
      <p:sp>
        <p:nvSpPr>
          <p:cNvPr id="14349" name="Text Box 4"/>
          <p:cNvSpPr txBox="1">
            <a:spLocks noChangeArrowheads="1"/>
          </p:cNvSpPr>
          <p:nvPr/>
        </p:nvSpPr>
        <p:spPr bwMode="auto">
          <a:xfrm>
            <a:off x="684213" y="6165850"/>
            <a:ext cx="22320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100"/>
              <a:t>ЗАПОЛНИТЬ АНКЕТУ И ЗАКЛЮЧИТЬ ДОГОВОР С </a:t>
            </a:r>
            <a:r>
              <a:rPr lang="en-US" sz="1100"/>
              <a:t>RU-CENTER</a:t>
            </a:r>
            <a:endParaRPr lang="ru-RU" sz="1100"/>
          </a:p>
        </p:txBody>
      </p:sp>
      <p:sp>
        <p:nvSpPr>
          <p:cNvPr id="14350" name="Text Box 4"/>
          <p:cNvSpPr txBox="1">
            <a:spLocks noChangeArrowheads="1"/>
          </p:cNvSpPr>
          <p:nvPr/>
        </p:nvSpPr>
        <p:spPr bwMode="auto">
          <a:xfrm>
            <a:off x="5940425" y="6140450"/>
            <a:ext cx="223202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100"/>
              <a:t>ЗАПОЛНИТЬ ЗАЯВКУ НА ЗАКАЗ ХОСТИНГА НА САЙТЕ </a:t>
            </a:r>
            <a:r>
              <a:rPr lang="en-US" sz="1100"/>
              <a:t>HOSTING.NIC.RU</a:t>
            </a:r>
            <a:endParaRPr lang="ru-RU" sz="1100"/>
          </a:p>
        </p:txBody>
      </p:sp>
      <p:sp>
        <p:nvSpPr>
          <p:cNvPr id="14351" name="Text Box 4"/>
          <p:cNvSpPr txBox="1">
            <a:spLocks noChangeArrowheads="1"/>
          </p:cNvSpPr>
          <p:nvPr/>
        </p:nvSpPr>
        <p:spPr bwMode="auto">
          <a:xfrm>
            <a:off x="6875463" y="3527425"/>
            <a:ext cx="22336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100"/>
              <a:t>ВНЕСТИ ДЕНЬГИ НА СЧЕТ</a:t>
            </a:r>
          </a:p>
        </p:txBody>
      </p:sp>
      <p:sp>
        <p:nvSpPr>
          <p:cNvPr id="14352" name="Text Box 4"/>
          <p:cNvSpPr txBox="1">
            <a:spLocks noChangeArrowheads="1"/>
          </p:cNvSpPr>
          <p:nvPr/>
        </p:nvSpPr>
        <p:spPr bwMode="auto">
          <a:xfrm>
            <a:off x="2339975" y="2205038"/>
            <a:ext cx="3603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600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4353" name="Text Box 4"/>
          <p:cNvSpPr txBox="1">
            <a:spLocks noChangeArrowheads="1"/>
          </p:cNvSpPr>
          <p:nvPr/>
        </p:nvSpPr>
        <p:spPr bwMode="auto">
          <a:xfrm>
            <a:off x="2916238" y="4005263"/>
            <a:ext cx="3603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600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4354" name="Text Box 4"/>
          <p:cNvSpPr txBox="1">
            <a:spLocks noChangeArrowheads="1"/>
          </p:cNvSpPr>
          <p:nvPr/>
        </p:nvSpPr>
        <p:spPr bwMode="auto">
          <a:xfrm>
            <a:off x="5795963" y="3997325"/>
            <a:ext cx="3603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600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14355" name="Text Box 4"/>
          <p:cNvSpPr txBox="1">
            <a:spLocks noChangeArrowheads="1"/>
          </p:cNvSpPr>
          <p:nvPr/>
        </p:nvSpPr>
        <p:spPr bwMode="auto">
          <a:xfrm>
            <a:off x="6300788" y="2268538"/>
            <a:ext cx="358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60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TextBox 3"/>
          <p:cNvSpPr txBox="1"/>
          <p:nvPr/>
        </p:nvSpPr>
        <p:spPr>
          <a:xfrm>
            <a:off x="1763713" y="231775"/>
            <a:ext cx="6265862" cy="4603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2400" b="0" i="1" dirty="0" smtClean="0">
                <a:solidFill>
                  <a:schemeClr val="bg1">
                    <a:lumMod val="50000"/>
                  </a:schemeClr>
                </a:solidFill>
              </a:rPr>
              <a:t>Как заказать хостинг?</a:t>
            </a:r>
            <a:endParaRPr lang="ru-RU" sz="2400" b="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9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4932363" y="333375"/>
            <a:ext cx="4211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ru-RU" sz="2400" b="0">
              <a:solidFill>
                <a:srgbClr val="3777BE"/>
              </a:solidFill>
            </a:endParaRPr>
          </a:p>
        </p:txBody>
      </p:sp>
      <p:pic>
        <p:nvPicPr>
          <p:cNvPr id="13315" name="Изображение 1" descr="конверт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508500"/>
            <a:ext cx="18018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Изображение 2" descr="марка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229225"/>
            <a:ext cx="151288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Изображение 3" descr="марка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36449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484784"/>
            <a:ext cx="46085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4427538" y="5899150"/>
            <a:ext cx="43926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000" dirty="0"/>
              <a:t>ВИЗИТКА </a:t>
            </a:r>
            <a:r>
              <a:rPr lang="en-US" sz="3000" dirty="0"/>
              <a:t>RU-CENTER</a:t>
            </a:r>
            <a:endParaRPr lang="ru-RU" sz="3000" dirty="0"/>
          </a:p>
        </p:txBody>
      </p:sp>
      <p:sp>
        <p:nvSpPr>
          <p:cNvPr id="13321" name="Text Box 4"/>
          <p:cNvSpPr txBox="1">
            <a:spLocks noChangeArrowheads="1"/>
          </p:cNvSpPr>
          <p:nvPr/>
        </p:nvSpPr>
        <p:spPr bwMode="auto">
          <a:xfrm>
            <a:off x="4427538" y="1146771"/>
            <a:ext cx="43926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000" dirty="0">
                <a:solidFill>
                  <a:srgbClr val="0070C0"/>
                </a:solidFill>
              </a:rPr>
              <a:t>СПАСИБО</a:t>
            </a:r>
          </a:p>
        </p:txBody>
      </p:sp>
      <p:sp>
        <p:nvSpPr>
          <p:cNvPr id="13322" name="Text Box 4"/>
          <p:cNvSpPr txBox="1">
            <a:spLocks noChangeArrowheads="1"/>
          </p:cNvSpPr>
          <p:nvPr/>
        </p:nvSpPr>
        <p:spPr bwMode="auto">
          <a:xfrm>
            <a:off x="1403648" y="1628800"/>
            <a:ext cx="27352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dirty="0"/>
              <a:t>+7 (495) </a:t>
            </a:r>
            <a:r>
              <a:rPr lang="ru-RU" sz="2400" dirty="0" smtClean="0"/>
              <a:t>737-0601</a:t>
            </a:r>
          </a:p>
          <a:p>
            <a:pPr eaLnBrk="1" hangingPunct="1"/>
            <a:r>
              <a:rPr lang="ru-RU" sz="2400" dirty="0"/>
              <a:t>+7 (495) </a:t>
            </a:r>
            <a:r>
              <a:rPr lang="ru-RU" sz="2400" dirty="0" smtClean="0"/>
              <a:t>737-0648</a:t>
            </a:r>
            <a:endParaRPr lang="ru-RU" sz="2400" dirty="0"/>
          </a:p>
          <a:p>
            <a:pPr eaLnBrk="1" hangingPunct="1"/>
            <a:r>
              <a:rPr lang="ru-RU" sz="2400" dirty="0" smtClean="0">
                <a:solidFill>
                  <a:srgbClr val="FF0000"/>
                </a:solidFill>
              </a:rPr>
              <a:t>8 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ru-RU" sz="2400" dirty="0">
                <a:solidFill>
                  <a:srgbClr val="FF0000"/>
                </a:solidFill>
              </a:rPr>
              <a:t>(800) 555-4601</a:t>
            </a:r>
          </a:p>
          <a:p>
            <a:pPr eaLnBrk="1" hangingPunct="1"/>
            <a:r>
              <a:rPr lang="en-US" sz="2400" dirty="0" smtClean="0"/>
              <a:t>pr@nic.ru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32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88640"/>
            <a:ext cx="6265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Правильный домен это…</a:t>
            </a:r>
            <a:endParaRPr lang="ru-RU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1883" y="1556792"/>
            <a:ext cx="18722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 smtClean="0"/>
              <a:t>УНИКАЛЬНЫЙ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1843" y="2843644"/>
            <a:ext cx="18722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 smtClean="0"/>
              <a:t>КРАТКИЙ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21720" y="4114527"/>
            <a:ext cx="23944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 smtClean="0"/>
              <a:t>ЗАПОМИНАЕМЫЙ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196378" y="5313982"/>
            <a:ext cx="35442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/>
              <a:t>АССОЦИИРУЕТСЯ С ВИДОМ ДЕЯТЕЛЬНОСТИ, </a:t>
            </a:r>
            <a:r>
              <a:rPr lang="ru-RU" dirty="0" smtClean="0"/>
              <a:t>ПРОДУКТОМ ИЛИ </a:t>
            </a:r>
            <a:r>
              <a:rPr lang="ru-RU" dirty="0"/>
              <a:t>УСЛУГОЙ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179374" y="2636912"/>
            <a:ext cx="24253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/>
              <a:t>НЕТ ПРЕТЕНЗИЙ ДРУГИХ КОМПАНИЙ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796459" y="3861048"/>
            <a:ext cx="28083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/>
              <a:t>ОТСУТСТВИЕ ШТРАФНЫХ САНКЦИЙ В ПОИСКОВЫХ МАШИНАХ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868467" y="1484784"/>
            <a:ext cx="280831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/>
              <a:t>ПОКАЗАТЕЛИ УЗНАВАЕМОСТИ </a:t>
            </a:r>
            <a:br>
              <a:rPr lang="ru-RU" dirty="0"/>
            </a:br>
            <a:r>
              <a:rPr lang="ru-RU" sz="1400" dirty="0"/>
              <a:t>(ВТОРИЧНЫЙ РЫНОК)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259955" y="5085184"/>
            <a:ext cx="27580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 smtClean="0"/>
              <a:t>ПРОСТОЙ </a:t>
            </a:r>
          </a:p>
          <a:p>
            <a:pPr algn="ctr" eaLnBrk="1" hangingPunct="1"/>
            <a:r>
              <a:rPr lang="ru-RU" dirty="0" smtClean="0"/>
              <a:t>ДЛЯ ЗРИТЕЛЬНОГО ВОСПРИЯТИЯ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340075" y="1230211"/>
            <a:ext cx="3834210" cy="3317654"/>
            <a:chOff x="2709501" y="1230211"/>
            <a:chExt cx="3834210" cy="3317654"/>
          </a:xfrm>
        </p:grpSpPr>
        <p:pic>
          <p:nvPicPr>
            <p:cNvPr id="14" name="Рисунок 13" descr="стрелка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2747501">
              <a:off x="3025169" y="1293556"/>
              <a:ext cx="1387508" cy="124423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" name="Рисунок 14" descr="стрелка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1270137">
              <a:off x="2709501" y="1613467"/>
              <a:ext cx="1831124" cy="164203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" name="Рисунок 15" descr="стрелка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9799129">
              <a:off x="2887085" y="2015472"/>
              <a:ext cx="2020133" cy="18115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" name="Рисунок 16" descr="стрелка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8558925">
              <a:off x="3004694" y="2270211"/>
              <a:ext cx="2504236" cy="22456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" name="Рисунок 17" descr="стрелка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3041075" flipH="1">
              <a:off x="3700303" y="2302220"/>
              <a:ext cx="2504236" cy="22456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" name="Рисунок 20" descr="стрелка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1800871" flipH="1">
              <a:off x="4323522" y="2114785"/>
              <a:ext cx="2020133" cy="18115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" name="Рисунок 21" descr="стрелка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8852499" flipH="1">
              <a:off x="4862813" y="1293556"/>
              <a:ext cx="1387508" cy="124423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" name="Рисунок 23" descr="стрелка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0329863" flipH="1">
              <a:off x="4712587" y="1633841"/>
              <a:ext cx="1831124" cy="164203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50" name="Picture 2" descr="http://www.tunitic.net/wp-content/uploads/2012/01/nomdomain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17" b="98777" l="46613" r="87581">
                          <a14:foregroundMark x1="57258" y1="46789" x2="60161" y2="91131"/>
                          <a14:foregroundMark x1="79032" y1="45260" x2="76129" y2="92049"/>
                          <a14:foregroundMark x1="60000" y1="90826" x2="61613" y2="93884"/>
                          <a14:foregroundMark x1="61613" y1="93884" x2="63226" y2="95413"/>
                          <a14:foregroundMark x1="63387" y1="95413" x2="65323" y2="96636"/>
                          <a14:foregroundMark x1="65323" y1="96636" x2="67258" y2="97248"/>
                          <a14:foregroundMark x1="67258" y1="97248" x2="69677" y2="97248"/>
                          <a14:foregroundMark x1="69677" y1="97248" x2="71129" y2="96330"/>
                          <a14:foregroundMark x1="71129" y1="96330" x2="72742" y2="95413"/>
                          <a14:foregroundMark x1="72742" y1="95413" x2="74677" y2="93884"/>
                          <a14:foregroundMark x1="74677" y1="93884" x2="76129" y2="91437"/>
                          <a14:foregroundMark x1="78871" y1="43425" x2="79516" y2="38838"/>
                          <a14:foregroundMark x1="80161" y1="38838" x2="85000" y2="40061"/>
                          <a14:foregroundMark x1="85000" y1="40061" x2="86129" y2="37920"/>
                          <a14:foregroundMark x1="86129" y1="37920" x2="86452" y2="34557"/>
                          <a14:foregroundMark x1="86452" y1="34557" x2="86774" y2="31193"/>
                          <a14:foregroundMark x1="86774" y1="31193" x2="87097" y2="28746"/>
                          <a14:foregroundMark x1="87097" y1="28746" x2="85645" y2="26911"/>
                          <a14:foregroundMark x1="85806" y1="27523" x2="84516" y2="26606"/>
                          <a14:foregroundMark x1="84516" y1="26606" x2="85161" y2="21713"/>
                          <a14:foregroundMark x1="85161" y1="21713" x2="85806" y2="17431"/>
                          <a14:foregroundMark x1="85806" y1="17431" x2="85968" y2="14373"/>
                          <a14:foregroundMark x1="85968" y1="14373" x2="85484" y2="13456"/>
                          <a14:foregroundMark x1="85484" y1="14067" x2="74355" y2="9786"/>
                          <a14:backgroundMark x1="58871" y1="81040" x2="60323" y2="99083"/>
                          <a14:backgroundMark x1="60484" y1="97554" x2="77258" y2="98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97" r="10102"/>
            <a:stretch/>
          </p:blipFill>
          <p:spPr bwMode="auto">
            <a:xfrm>
              <a:off x="3562481" y="1230211"/>
              <a:ext cx="2016224" cy="24085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23528" y="1352962"/>
            <a:ext cx="3603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4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51843" y="3945250"/>
            <a:ext cx="3603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4000" dirty="0" smtClean="0">
                <a:solidFill>
                  <a:srgbClr val="FF0000"/>
                </a:solidFill>
              </a:rPr>
              <a:t>3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51520" y="2636912"/>
            <a:ext cx="3603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4000" dirty="0" smtClean="0">
                <a:solidFill>
                  <a:srgbClr val="FFC000"/>
                </a:solidFill>
              </a:rPr>
              <a:t>2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6026944" y="6105490"/>
            <a:ext cx="3603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412083" y="5883369"/>
            <a:ext cx="3603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4000" dirty="0" smtClean="0">
                <a:solidFill>
                  <a:srgbClr val="00B0F0"/>
                </a:solidFill>
              </a:rPr>
              <a:t>4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8388747" y="1484784"/>
            <a:ext cx="3603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ru-RU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8532440" y="2721114"/>
            <a:ext cx="3603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7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8244731" y="4449306"/>
            <a:ext cx="3603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4000" dirty="0" smtClean="0">
                <a:solidFill>
                  <a:srgbClr val="7030A0"/>
                </a:solidFill>
              </a:rPr>
              <a:t>6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3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/>
        </p:nvSpPr>
        <p:spPr>
          <a:xfrm>
            <a:off x="1763688" y="188640"/>
            <a:ext cx="6265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Доменное имя сегодня</a:t>
            </a:r>
            <a:endParaRPr lang="ru-RU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Рисунок 19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435487">
            <a:off x="2487842" y="1789760"/>
            <a:ext cx="1811606" cy="16245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95536" y="2276872"/>
            <a:ext cx="1872208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 smtClean="0"/>
              <a:t>СРЕДСТВО АДРЕСАЦИИ</a:t>
            </a:r>
          </a:p>
          <a:p>
            <a:pPr algn="ctr" eaLnBrk="1" hangingPunct="1"/>
            <a:endParaRPr lang="ru-RU" sz="1100" dirty="0" smtClean="0"/>
          </a:p>
          <a:p>
            <a:pPr algn="ctr" eaLnBrk="1" hangingPunct="1"/>
            <a:r>
              <a:rPr lang="en-US" sz="1100" dirty="0" smtClean="0">
                <a:solidFill>
                  <a:srgbClr val="0070C0"/>
                </a:solidFill>
              </a:rPr>
              <a:t>yandex.ru</a:t>
            </a:r>
            <a:r>
              <a:rPr lang="ru-RU" sz="1100" dirty="0" smtClean="0">
                <a:solidFill>
                  <a:srgbClr val="0070C0"/>
                </a:solidFill>
              </a:rPr>
              <a:t>, </a:t>
            </a:r>
            <a:r>
              <a:rPr lang="en-US" sz="1100" dirty="0" smtClean="0">
                <a:solidFill>
                  <a:srgbClr val="0070C0"/>
                </a:solidFill>
              </a:rPr>
              <a:t>@nic.ru</a:t>
            </a:r>
            <a:endParaRPr lang="ru-RU" sz="1100" dirty="0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147036" y="4438273"/>
            <a:ext cx="1776892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 smtClean="0"/>
              <a:t>РЕКЛАМНАЯ ПЛОЩАДКА</a:t>
            </a:r>
          </a:p>
          <a:p>
            <a:pPr algn="ctr" eaLnBrk="1" hangingPunct="1"/>
            <a:endParaRPr lang="ru-RU" sz="1100" dirty="0" smtClean="0"/>
          </a:p>
          <a:p>
            <a:pPr algn="ctr" eaLnBrk="1" hangingPunct="1"/>
            <a:r>
              <a:rPr lang="ru-RU" sz="1100" dirty="0" smtClean="0">
                <a:solidFill>
                  <a:srgbClr val="0070C0"/>
                </a:solidFill>
              </a:rPr>
              <a:t>Паркинг доменов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876256" y="2276872"/>
            <a:ext cx="18002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 smtClean="0"/>
              <a:t>ОБЪЕКТ ИНВЕСТИЦИЙ</a:t>
            </a:r>
          </a:p>
          <a:p>
            <a:pPr algn="ctr" eaLnBrk="1" hangingPunct="1"/>
            <a:endParaRPr lang="ru-RU" sz="1100" dirty="0" smtClean="0"/>
          </a:p>
          <a:p>
            <a:pPr algn="ctr" eaLnBrk="1" hangingPunct="1"/>
            <a:r>
              <a:rPr lang="ru-RU" sz="1100" dirty="0" smtClean="0">
                <a:solidFill>
                  <a:srgbClr val="0070C0"/>
                </a:solidFill>
              </a:rPr>
              <a:t>Аукцион доменов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433314" y="4588433"/>
            <a:ext cx="287499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 smtClean="0"/>
              <a:t>СРЕДСТВА ИНДИВИДУАЛИЗАЦИИ</a:t>
            </a:r>
          </a:p>
          <a:p>
            <a:pPr algn="ctr" eaLnBrk="1" hangingPunct="1"/>
            <a:endParaRPr lang="en-US" sz="1100" dirty="0" smtClean="0"/>
          </a:p>
          <a:p>
            <a:pPr algn="ctr" eaLnBrk="1" hangingPunct="1"/>
            <a:r>
              <a:rPr lang="ru-RU" sz="1100" dirty="0" smtClean="0">
                <a:solidFill>
                  <a:srgbClr val="0070C0"/>
                </a:solidFill>
              </a:rPr>
              <a:t>Товарные знаки</a:t>
            </a:r>
            <a:endParaRPr lang="ru-RU" sz="1100" dirty="0">
              <a:solidFill>
                <a:srgbClr val="0070C0"/>
              </a:solidFill>
            </a:endParaRPr>
          </a:p>
        </p:txBody>
      </p:sp>
      <p:pic>
        <p:nvPicPr>
          <p:cNvPr id="25" name="Рисунок 24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164513" flipH="1">
            <a:off x="4569822" y="1786202"/>
            <a:ext cx="1847359" cy="165659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6" name="Рисунок 25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356246">
            <a:off x="2952951" y="2344321"/>
            <a:ext cx="1816504" cy="162893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Рисунок 26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2243754" flipH="1">
            <a:off x="4014505" y="2364617"/>
            <a:ext cx="1816504" cy="162893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75" b="89971" l="10000" r="96000">
                        <a14:foregroundMark x1="56000" y1="18584" x2="66000" y2="27434"/>
                        <a14:foregroundMark x1="60333" y1="17109" x2="64000" y2="14749"/>
                        <a14:foregroundMark x1="57667" y1="38053" x2="60333" y2="38053"/>
                        <a14:foregroundMark x1="66667" y1="35103" x2="77333" y2="43953"/>
                        <a14:foregroundMark x1="76000" y1="66667" x2="87667" y2="63127"/>
                        <a14:foregroundMark x1="13000" y1="38938" x2="25333" y2="47493"/>
                        <a14:foregroundMark x1="17000" y1="49558" x2="23333" y2="48378"/>
                        <a14:foregroundMark x1="26000" y1="47788" x2="18333" y2="50442"/>
                        <a14:foregroundMark x1="17333" y1="19469" x2="29000" y2="26844"/>
                        <a14:foregroundMark x1="19667" y1="26844" x2="25333" y2="28614"/>
                        <a14:foregroundMark x1="33667" y1="56637" x2="47333" y2="63127"/>
                        <a14:foregroundMark x1="43667" y1="77876" x2="57000" y2="84956"/>
                        <a14:foregroundMark x1="55000" y1="85546" x2="47000" y2="87021"/>
                        <a14:foregroundMark x1="46333" y1="86431" x2="42333" y2="77581"/>
                        <a14:foregroundMark x1="37333" y1="66372" x2="44667" y2="64012"/>
                        <a14:foregroundMark x1="71000" y1="33923" x2="78000" y2="40118"/>
                        <a14:foregroundMark x1="28000" y1="49853" x2="36667" y2="66667"/>
                        <a14:foregroundMark x1="52333" y1="30383" x2="52333" y2="30383"/>
                        <a14:foregroundMark x1="83667" y1="52802" x2="89333" y2="61652"/>
                        <a14:foregroundMark x1="12667" y1="39528" x2="13000" y2="43658"/>
                        <a14:foregroundMark x1="69000" y1="70501" x2="88333" y2="64012"/>
                        <a14:foregroundMark x1="37667" y1="67257" x2="47333" y2="64602"/>
                        <a14:backgroundMark x1="15333" y1="23009" x2="19667" y2="30678"/>
                        <a14:backgroundMark x1="20000" y1="31563" x2="30333" y2="28024"/>
                        <a14:backgroundMark x1="52333" y1="35693" x2="75667" y2="28909"/>
                        <a14:backgroundMark x1="34000" y1="73451" x2="48333" y2="67847"/>
                        <a14:backgroundMark x1="48000" y1="65192" x2="51000" y2="71681"/>
                        <a14:backgroundMark x1="55000" y1="16814" x2="55000" y2="16814"/>
                        <a14:backgroundMark x1="80667" y1="43363" x2="76000" y2="52802"/>
                        <a14:backgroundMark x1="16333" y1="53392" x2="26667" y2="54277"/>
                        <a14:backgroundMark x1="25667" y1="50442" x2="29667" y2="55752"/>
                        <a14:backgroundMark x1="27000" y1="49853" x2="27000" y2="49853"/>
                        <a14:backgroundMark x1="33000" y1="32153" x2="33000" y2="32153"/>
                        <a14:backgroundMark x1="74000" y1="78171" x2="72333" y2="70796"/>
                        <a14:backgroundMark x1="69667" y1="71091" x2="87667" y2="6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43" t="7022" r="7009" b="10025"/>
          <a:stretch/>
        </p:blipFill>
        <p:spPr bwMode="auto">
          <a:xfrm rot="1284322">
            <a:off x="3541242" y="1429952"/>
            <a:ext cx="1784145" cy="2021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3984" l="0" r="98889">
                        <a14:foregroundMark x1="19333" y1="65092" x2="19333" y2="65092"/>
                        <a14:foregroundMark x1="12667" y1="65092" x2="25778" y2="63860"/>
                        <a14:foregroundMark x1="26889" y1="51540" x2="75111" y2="51335"/>
                        <a14:foregroundMark x1="28667" y1="72485" x2="43333" y2="58727"/>
                        <a14:foregroundMark x1="49778" y1="73101" x2="50444" y2="58727"/>
                        <a14:foregroundMark x1="71556" y1="72690" x2="56667" y2="58522"/>
                        <a14:foregroundMark x1="87111" y1="65092" x2="70667" y2="59548"/>
                        <a14:foregroundMark x1="2889" y1="69199" x2="13556" y2="3285"/>
                        <a14:foregroundMark x1="14000" y1="2875" x2="20222" y2="1643"/>
                        <a14:foregroundMark x1="19778" y1="2259" x2="83111" y2="2464"/>
                        <a14:foregroundMark x1="83111" y1="2464" x2="86667" y2="4928"/>
                        <a14:foregroundMark x1="86667" y1="4928" x2="88444" y2="10062"/>
                        <a14:foregroundMark x1="88444" y1="10062" x2="97556" y2="71869"/>
                        <a14:foregroundMark x1="3333" y1="68378" x2="2889" y2="75154"/>
                        <a14:foregroundMark x1="3333" y1="75359" x2="8222" y2="78850"/>
                        <a14:foregroundMark x1="8222" y1="78850" x2="90889" y2="78645"/>
                        <a14:foregroundMark x1="90889" y1="78439" x2="96222" y2="75975"/>
                        <a14:foregroundMark x1="96222" y1="75975" x2="97778" y2="71047"/>
                        <a14:foregroundMark x1="26444" y1="11294" x2="71556" y2="42505"/>
                        <a14:foregroundMark x1="24000" y1="42094" x2="69333" y2="12936"/>
                        <a14:foregroundMark x1="64746" y1="55172" x2="73559" y2="54232"/>
                        <a14:foregroundMark x1="45085" y1="5643" x2="53220" y2="5643"/>
                        <a14:backgroundMark x1="14667" y1="1027" x2="14667" y2="1027"/>
                        <a14:backgroundMark x1="16000" y1="821" x2="84889" y2="411"/>
                        <a14:backgroundMark x1="97556" y1="54825" x2="99778" y2="76386"/>
                        <a14:backgroundMark x1="2222" y1="50719" x2="444" y2="75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390"/>
          <a:stretch/>
        </p:blipFill>
        <p:spPr bwMode="auto">
          <a:xfrm>
            <a:off x="2423414" y="5588205"/>
            <a:ext cx="1224136" cy="1081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www.forbes.ru/sites/default/files/slideshow/2012/02/1660193401copy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8" t="37764" r="23705" b="37439"/>
          <a:stretch/>
        </p:blipFill>
        <p:spPr bwMode="auto">
          <a:xfrm>
            <a:off x="4857899" y="5667393"/>
            <a:ext cx="1984075" cy="64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images.nymag.com/listings/attraction/2sothebys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0" b="99200" l="38393" r="100000">
                        <a14:foregroundMark x1="41250" y1="56267" x2="99821" y2="56267"/>
                        <a14:foregroundMark x1="40714" y1="56533" x2="40893" y2="58133"/>
                        <a14:foregroundMark x1="40893" y1="58133" x2="39821" y2="58133"/>
                        <a14:foregroundMark x1="39821" y1="58133" x2="39821" y2="64000"/>
                        <a14:foregroundMark x1="39821" y1="64267" x2="41607" y2="64267"/>
                        <a14:foregroundMark x1="41607" y1="64267" x2="41250" y2="99200"/>
                        <a14:foregroundMark x1="43214" y1="60267" x2="99821" y2="96533"/>
                        <a14:foregroundMark x1="40893" y1="98933" x2="99821" y2="57867"/>
                        <a14:foregroundMark x1="52143" y1="69333" x2="54286" y2="68533"/>
                        <a14:foregroundMark x1="66964" y1="66933" x2="66964" y2="71733"/>
                        <a14:foregroundMark x1="60714" y1="41600" x2="72321" y2="42133"/>
                        <a14:foregroundMark x1="76250" y1="35200" x2="70714" y2="26400"/>
                        <a14:foregroundMark x1="70536" y1="27200" x2="70536" y2="31200"/>
                        <a14:foregroundMark x1="72143" y1="25867" x2="75357" y2="17867"/>
                        <a14:foregroundMark x1="75000" y1="21067" x2="70714" y2="3467"/>
                        <a14:foregroundMark x1="68929" y1="20267" x2="74464" y2="13600"/>
                        <a14:foregroundMark x1="70000" y1="10667" x2="69464" y2="17067"/>
                        <a14:foregroundMark x1="41607" y1="8000" x2="45000" y2="9867"/>
                        <a14:foregroundMark x1="42500" y1="11467" x2="44286" y2="12533"/>
                        <a14:foregroundMark x1="48571" y1="16800" x2="48571" y2="16800"/>
                        <a14:foregroundMark x1="68571" y1="11733" x2="67857" y2="7733"/>
                        <a14:foregroundMark x1="68036" y1="8000" x2="69821" y2="4000"/>
                        <a14:foregroundMark x1="71607" y1="4533" x2="74464" y2="4533"/>
                        <a14:foregroundMark x1="74464" y1="5600" x2="75893" y2="10667"/>
                        <a14:foregroundMark x1="76071" y1="7467" x2="76071" y2="10667"/>
                        <a14:foregroundMark x1="75893" y1="9600" x2="76071" y2="11733"/>
                        <a14:foregroundMark x1="68750" y1="43467" x2="60179" y2="43467"/>
                        <a14:foregroundMark x1="62143" y1="44533" x2="61607" y2="48800"/>
                        <a14:foregroundMark x1="55000" y1="49867" x2="54286" y2="50667"/>
                        <a14:foregroundMark x1="53929" y1="50933" x2="53929" y2="50933"/>
                        <a14:foregroundMark x1="54107" y1="51733" x2="54107" y2="51733"/>
                        <a14:foregroundMark x1="44286" y1="76267" x2="62143" y2="81600"/>
                        <a14:foregroundMark x1="42679" y1="85333" x2="56250" y2="85333"/>
                        <a14:foregroundMark x1="60357" y1="85867" x2="84286" y2="85333"/>
                        <a14:foregroundMark x1="80893" y1="73067" x2="99821" y2="75467"/>
                        <a14:foregroundMark x1="96607" y1="66667" x2="95714" y2="84267"/>
                        <a14:foregroundMark x1="85714" y1="85867" x2="99821" y2="85333"/>
                        <a14:foregroundMark x1="44286" y1="11467" x2="58929" y2="19467"/>
                        <a14:foregroundMark x1="57500" y1="16800" x2="66071" y2="19200"/>
                        <a14:backgroundMark x1="42857" y1="55733" x2="57143" y2="55467"/>
                        <a14:backgroundMark x1="46250" y1="1867" x2="54286" y2="11467"/>
                        <a14:backgroundMark x1="53393" y1="14133" x2="55893" y2="14933"/>
                        <a14:backgroundMark x1="54464" y1="1867" x2="66786" y2="14933"/>
                        <a14:backgroundMark x1="66964" y1="3200" x2="72143" y2="1333"/>
                        <a14:backgroundMark x1="71607" y1="1867" x2="99821" y2="9867"/>
                        <a14:backgroundMark x1="80000" y1="4533" x2="96964" y2="52533"/>
                        <a14:backgroundMark x1="83571" y1="21067" x2="88036" y2="53600"/>
                        <a14:backgroundMark x1="45714" y1="23733" x2="64464" y2="34667"/>
                        <a14:backgroundMark x1="51964" y1="33067" x2="64643" y2="38400"/>
                        <a14:backgroundMark x1="64643" y1="30400" x2="66250" y2="36533"/>
                        <a14:backgroundMark x1="63929" y1="46133" x2="63929" y2="46133"/>
                        <a14:backgroundMark x1="62679" y1="45600" x2="63929" y2="47200"/>
                        <a14:backgroundMark x1="55000" y1="37067" x2="59464" y2="47200"/>
                        <a14:backgroundMark x1="55000" y1="49333" x2="50179" y2="42133"/>
                        <a14:backgroundMark x1="93571" y1="55200" x2="99643" y2="54933"/>
                        <a14:backgroundMark x1="39286" y1="65067" x2="40000" y2="97600"/>
                        <a14:backgroundMark x1="40357" y1="77867" x2="40536" y2="85867"/>
                        <a14:backgroundMark x1="40714" y1="89600" x2="99821" y2="88267"/>
                        <a14:backgroundMark x1="41250" y1="87733" x2="99821" y2="86933"/>
                        <a14:backgroundMark x1="40714" y1="91467" x2="56786" y2="97600"/>
                        <a14:backgroundMark x1="84821" y1="96800" x2="97143" y2="92800"/>
                        <a14:backgroundMark x1="98750" y1="92800" x2="98929" y2="96267"/>
                        <a14:backgroundMark x1="99286" y1="96800" x2="88571" y2="88800"/>
                        <a14:backgroundMark x1="99464" y1="95733" x2="93214" y2="92533"/>
                        <a14:backgroundMark x1="87321" y1="88800" x2="89821" y2="90400"/>
                        <a14:backgroundMark x1="85357" y1="86933" x2="87679" y2="88267"/>
                        <a14:backgroundMark x1="41607" y1="93067" x2="48036" y2="98400"/>
                        <a14:backgroundMark x1="57857" y1="87200" x2="41071" y2="98400"/>
                        <a14:backgroundMark x1="43929" y1="94133" x2="42679" y2="98933"/>
                        <a14:backgroundMark x1="42679" y1="96267" x2="48214" y2="94667"/>
                        <a14:backgroundMark x1="56250" y1="86133" x2="60536" y2="86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13" b="15604"/>
          <a:stretch/>
        </p:blipFill>
        <p:spPr bwMode="auto">
          <a:xfrm>
            <a:off x="7454650" y="3498854"/>
            <a:ext cx="1437830" cy="1370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875" r="100000">
                        <a14:foregroundMark x1="65375" y1="65833" x2="68250" y2="64667"/>
                        <a14:foregroundMark x1="68250" y1="64667" x2="68250" y2="62000"/>
                        <a14:foregroundMark x1="69875" y1="61167" x2="78750" y2="83167"/>
                        <a14:foregroundMark x1="69125" y1="74833" x2="78250" y2="68500"/>
                        <a14:foregroundMark x1="78000" y1="69500" x2="80125" y2="69667"/>
                        <a14:foregroundMark x1="68750" y1="65333" x2="68625" y2="76833"/>
                        <a14:foregroundMark x1="68625" y1="76667" x2="71875" y2="74333"/>
                        <a14:foregroundMark x1="72750" y1="74667" x2="77250" y2="84667"/>
                        <a14:foregroundMark x1="77500" y1="84667" x2="80750" y2="83000"/>
                        <a14:backgroundMark x1="76000" y1="63000" x2="76000" y2="63000"/>
                        <a14:backgroundMark x1="72375" y1="75667" x2="77000" y2="85833"/>
                        <a14:backgroundMark x1="77125" y1="85833" x2="81625" y2="83167"/>
                        <a14:backgroundMark x1="81625" y1="83167" x2="77375" y2="71833"/>
                        <a14:backgroundMark x1="77500" y1="71833" x2="81500" y2="70333"/>
                        <a14:backgroundMark x1="81500" y1="70333" x2="75375" y2="62667"/>
                        <a14:backgroundMark x1="68375" y1="65167" x2="68125" y2="78333"/>
                        <a14:backgroundMark x1="68125" y1="78333" x2="72250" y2="74833"/>
                        <a14:backgroundMark x1="72250" y1="74833" x2="77125" y2="85500"/>
                        <a14:backgroundMark x1="65250" y1="66333" x2="68000" y2="65167"/>
                        <a14:backgroundMark x1="68000" y1="65167" x2="65125" y2="6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44" y="3149738"/>
            <a:ext cx="1937792" cy="1453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18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-117395"/>
            <a:ext cx="6265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Доменная зона </a:t>
            </a:r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</a:rPr>
              <a:t>RU</a:t>
            </a:r>
            <a:endParaRPr lang="ru-RU" sz="28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ф</a:t>
            </a:r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лагман доменных зон в России</a:t>
            </a:r>
            <a:endParaRPr lang="ru-RU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Рисунок 4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08441">
            <a:off x="967145" y="4550278"/>
            <a:ext cx="2598933" cy="162453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Рисунок 5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485699">
            <a:off x="1140742" y="4988948"/>
            <a:ext cx="2299597" cy="162453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Рисунок 6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501527">
            <a:off x="1150674" y="5398890"/>
            <a:ext cx="2299597" cy="16245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698374" y="4582042"/>
            <a:ext cx="53363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TOP 10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dirty="0" smtClean="0"/>
              <a:t>крупнейших доменов верхнего уровня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714626" y="5373216"/>
            <a:ext cx="53363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TOP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6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dirty="0" smtClean="0"/>
              <a:t>крупнейших национальных доменов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700168" y="6093296"/>
            <a:ext cx="53363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/>
              <a:t>Рост в 2012 году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16%</a:t>
            </a:r>
            <a:endParaRPr lang="ru-RU" sz="2400" dirty="0" smtClean="0"/>
          </a:p>
        </p:txBody>
      </p:sp>
      <p:pic>
        <p:nvPicPr>
          <p:cNvPr id="11" name="Рисунок 10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314477">
            <a:off x="804612" y="4029948"/>
            <a:ext cx="2902333" cy="194631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698374" y="3882534"/>
            <a:ext cx="53363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/>
              <a:t>Самая популярная доменная зона в РФ</a:t>
            </a:r>
            <a:endParaRPr lang="ru-RU" sz="2400" dirty="0" smtClean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827584" y="1196752"/>
            <a:ext cx="73453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8000" dirty="0" smtClean="0">
                <a:solidFill>
                  <a:srgbClr val="3777BE"/>
                </a:solidFill>
              </a:rPr>
              <a:t>4 </a:t>
            </a:r>
            <a:r>
              <a:rPr lang="en-US" sz="8000" dirty="0" smtClean="0">
                <a:solidFill>
                  <a:srgbClr val="3777BE"/>
                </a:solidFill>
              </a:rPr>
              <a:t>846</a:t>
            </a:r>
            <a:r>
              <a:rPr lang="ru-RU" sz="8000" dirty="0" smtClean="0">
                <a:solidFill>
                  <a:srgbClr val="3777BE"/>
                </a:solidFill>
              </a:rPr>
              <a:t> </a:t>
            </a:r>
            <a:r>
              <a:rPr lang="en-US" sz="8000" dirty="0" smtClean="0">
                <a:solidFill>
                  <a:srgbClr val="3777BE"/>
                </a:solidFill>
              </a:rPr>
              <a:t>447</a:t>
            </a:r>
            <a:endParaRPr lang="ru-RU" sz="8000" dirty="0">
              <a:solidFill>
                <a:srgbClr val="3777BE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028384" y="1916832"/>
            <a:ext cx="12961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ДОМЕНОВ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2256988"/>
            <a:ext cx="4864206" cy="490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9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-117395"/>
            <a:ext cx="6265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Доменная зона </a:t>
            </a:r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</a:rPr>
              <a:t>.РФ</a:t>
            </a:r>
          </a:p>
          <a:p>
            <a:pPr algn="r"/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г</a:t>
            </a:r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лавное событие 2010 года</a:t>
            </a:r>
            <a:endParaRPr lang="ru-RU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Рисунок 9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08441">
            <a:off x="967145" y="3565163"/>
            <a:ext cx="2598933" cy="162453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Рисунок 10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485699">
            <a:off x="1140742" y="4003833"/>
            <a:ext cx="2299597" cy="162453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Рисунок 11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501527">
            <a:off x="1150674" y="4413775"/>
            <a:ext cx="2299597" cy="162453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Рисунок 12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314477">
            <a:off x="804612" y="3044833"/>
            <a:ext cx="2902333" cy="1946316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27584" y="1196752"/>
            <a:ext cx="73453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8000" dirty="0" smtClean="0">
                <a:solidFill>
                  <a:srgbClr val="3777BE"/>
                </a:solidFill>
              </a:rPr>
              <a:t>8</a:t>
            </a:r>
            <a:r>
              <a:rPr lang="en-US" sz="8000" dirty="0" smtClean="0">
                <a:solidFill>
                  <a:srgbClr val="3777BE"/>
                </a:solidFill>
              </a:rPr>
              <a:t>30</a:t>
            </a:r>
            <a:r>
              <a:rPr lang="ru-RU" sz="8000" dirty="0" smtClean="0">
                <a:solidFill>
                  <a:srgbClr val="3777BE"/>
                </a:solidFill>
              </a:rPr>
              <a:t> </a:t>
            </a:r>
            <a:r>
              <a:rPr lang="en-US" sz="8000" dirty="0" smtClean="0">
                <a:solidFill>
                  <a:srgbClr val="3777BE"/>
                </a:solidFill>
              </a:rPr>
              <a:t>334</a:t>
            </a:r>
            <a:endParaRPr lang="ru-RU" sz="8000" dirty="0">
              <a:solidFill>
                <a:srgbClr val="3777BE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028384" y="1916832"/>
            <a:ext cx="12961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ДОМЕНОВ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700168" y="4386590"/>
            <a:ext cx="53363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>
                <a:solidFill>
                  <a:schemeClr val="tx2"/>
                </a:solidFill>
              </a:rPr>
              <a:t>18000</a:t>
            </a:r>
            <a:r>
              <a:rPr lang="ru-RU" sz="900" dirty="0" smtClean="0"/>
              <a:t>доменов</a:t>
            </a:r>
            <a:r>
              <a:rPr lang="ru-RU" sz="1600" dirty="0" smtClean="0"/>
              <a:t> по итогам приоритетной регистрации</a:t>
            </a:r>
            <a:endParaRPr lang="ru-RU" sz="2400" dirty="0" smtClean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672821" y="5157192"/>
            <a:ext cx="54360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>
                <a:solidFill>
                  <a:schemeClr val="tx2"/>
                </a:solidFill>
              </a:rPr>
              <a:t>200000</a:t>
            </a:r>
            <a:r>
              <a:rPr lang="ru-RU" sz="900" dirty="0" smtClean="0"/>
              <a:t>доменов</a:t>
            </a:r>
            <a:r>
              <a:rPr lang="ru-RU" sz="1600" dirty="0" smtClean="0"/>
              <a:t> через 6 часов старта открытой </a:t>
            </a:r>
            <a:r>
              <a:rPr lang="ru-RU" sz="1600" dirty="0" err="1" smtClean="0"/>
              <a:t>рег-ции</a:t>
            </a:r>
            <a:endParaRPr lang="ru-RU" sz="2400" dirty="0" smtClean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707904" y="2420888"/>
            <a:ext cx="53363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/>
              <a:t>Первый домен верхнего уровня, имена в котором записываются исключительно символами русского языка </a:t>
            </a:r>
            <a:endParaRPr lang="ru-RU" sz="2400" dirty="0" smtClean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707904" y="3573016"/>
            <a:ext cx="53363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/>
              <a:t>Открытая регистрация стартовала 11.11.2010</a:t>
            </a:r>
            <a:endParaRPr lang="ru-RU" sz="2400" dirty="0" smtClean="0"/>
          </a:p>
        </p:txBody>
      </p:sp>
      <p:pic>
        <p:nvPicPr>
          <p:cNvPr id="19" name="Рисунок 18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592922">
            <a:off x="1041743" y="4846694"/>
            <a:ext cx="2519248" cy="177970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6" t="16580" r="10123" b="23627"/>
          <a:stretch/>
        </p:blipFill>
        <p:spPr>
          <a:xfrm>
            <a:off x="179512" y="4200467"/>
            <a:ext cx="2853788" cy="1700808"/>
          </a:xfrm>
          <a:prstGeom prst="rect">
            <a:avLst/>
          </a:prstGeom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689279" y="5733256"/>
            <a:ext cx="533632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/>
              <a:t>При отсутствии русской раскладки клавиатуры набор адреса сайта возможен с помощью виртуальной клавиатуры или сервиса преобразования </a:t>
            </a:r>
            <a:r>
              <a:rPr lang="ru-RU" sz="1600" dirty="0" err="1" smtClean="0"/>
              <a:t>транслита</a:t>
            </a:r>
            <a:r>
              <a:rPr lang="ru-RU" sz="1600" dirty="0" smtClean="0"/>
              <a:t> в кириллицу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068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-117395"/>
            <a:ext cx="6265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Доменная зона </a:t>
            </a:r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</a:rPr>
              <a:t>SU</a:t>
            </a:r>
            <a:endParaRPr lang="ru-RU" sz="28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с</a:t>
            </a:r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оветское наследие</a:t>
            </a:r>
            <a:endParaRPr lang="ru-RU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Рисунок 2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08441">
            <a:off x="967145" y="3897998"/>
            <a:ext cx="2598933" cy="162453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485699">
            <a:off x="1140742" y="4336668"/>
            <a:ext cx="2299597" cy="162453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Рисунок 5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501527">
            <a:off x="1150674" y="4746610"/>
            <a:ext cx="2299597" cy="162453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Рисунок 6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314477">
            <a:off x="804612" y="3377668"/>
            <a:ext cx="2902333" cy="19463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Рисунок 7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592922">
            <a:off x="1041743" y="5179529"/>
            <a:ext cx="2519248" cy="1779708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27584" y="1196752"/>
            <a:ext cx="73453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8000" dirty="0" smtClean="0">
                <a:solidFill>
                  <a:srgbClr val="3777BE"/>
                </a:solidFill>
              </a:rPr>
              <a:t>12</a:t>
            </a:r>
            <a:r>
              <a:rPr lang="en-US" sz="8000" dirty="0" smtClean="0">
                <a:solidFill>
                  <a:srgbClr val="3777BE"/>
                </a:solidFill>
              </a:rPr>
              <a:t>4</a:t>
            </a:r>
            <a:r>
              <a:rPr lang="ru-RU" sz="8000" dirty="0" smtClean="0">
                <a:solidFill>
                  <a:srgbClr val="3777BE"/>
                </a:solidFill>
              </a:rPr>
              <a:t> </a:t>
            </a:r>
            <a:r>
              <a:rPr lang="en-US" sz="8000" dirty="0" smtClean="0">
                <a:solidFill>
                  <a:srgbClr val="3777BE"/>
                </a:solidFill>
              </a:rPr>
              <a:t>384</a:t>
            </a:r>
            <a:endParaRPr lang="ru-RU" sz="8000" dirty="0">
              <a:solidFill>
                <a:srgbClr val="3777BE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028384" y="1916832"/>
            <a:ext cx="12961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ДОМЕНОВ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707904" y="2348880"/>
            <a:ext cx="53363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/>
              <a:t>19.09.1990 была образована зона </a:t>
            </a:r>
            <a:r>
              <a:rPr lang="en-US" sz="1600" dirty="0" smtClean="0"/>
              <a:t>SU</a:t>
            </a:r>
            <a:endParaRPr lang="ru-RU" sz="2400" dirty="0" smtClean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707904" y="2996952"/>
            <a:ext cx="5336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/>
              <a:t>Являлась национальной доменной зоной СССР до развала страны</a:t>
            </a:r>
            <a:endParaRPr lang="ru-RU" sz="2400" dirty="0" smtClean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707904" y="3933056"/>
            <a:ext cx="53363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/>
              <a:t>15.12.2002 возобновление регистрации доменов</a:t>
            </a:r>
            <a:endParaRPr lang="ru-RU" sz="2400" dirty="0" smtClean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707904" y="4725144"/>
            <a:ext cx="53363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/>
              <a:t>2009 год: урегулирование статуса кода </a:t>
            </a:r>
            <a:r>
              <a:rPr lang="en-US" sz="1600" dirty="0" smtClean="0"/>
              <a:t>SU</a:t>
            </a:r>
            <a:endParaRPr lang="ru-RU" sz="2400" dirty="0" smtClean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707904" y="5301208"/>
            <a:ext cx="5336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/>
              <a:t>Позиционируется </a:t>
            </a:r>
            <a:r>
              <a:rPr lang="ru-RU" sz="1600" dirty="0"/>
              <a:t>как домен для организаций, работающих на постсоветском пространстве</a:t>
            </a:r>
            <a:endParaRPr lang="ru-RU" sz="2400" dirty="0" smtClean="0"/>
          </a:p>
        </p:txBody>
      </p:sp>
      <p:pic>
        <p:nvPicPr>
          <p:cNvPr id="16" name="Рисунок 15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409029">
            <a:off x="466167" y="2940258"/>
            <a:ext cx="3552007" cy="195581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707904" y="6021288"/>
            <a:ext cx="53363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600" dirty="0"/>
              <a:t>Уникальность </a:t>
            </a:r>
            <a:r>
              <a:rPr lang="ru-RU" sz="1600" dirty="0" smtClean="0"/>
              <a:t>доменной </a:t>
            </a:r>
            <a:r>
              <a:rPr lang="ru-RU" sz="1600" dirty="0"/>
              <a:t>зоны </a:t>
            </a:r>
            <a:r>
              <a:rPr lang="en-US" sz="1600" dirty="0" smtClean="0"/>
              <a:t>SU </a:t>
            </a:r>
            <a:r>
              <a:rPr lang="ru-RU" sz="1600" dirty="0" smtClean="0"/>
              <a:t>обеспечивается </a:t>
            </a:r>
            <a:r>
              <a:rPr lang="ru-RU" sz="1600" dirty="0"/>
              <a:t>большим числом свободных «красивых» доменных </a:t>
            </a:r>
            <a:r>
              <a:rPr lang="ru-RU" sz="1600" dirty="0" smtClean="0"/>
              <a:t>имен</a:t>
            </a:r>
            <a:endParaRPr lang="ru-RU" sz="1600" dirty="0"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738550"/>
            <a:ext cx="3240360" cy="2230988"/>
          </a:xfrm>
          <a:prstGeom prst="rect">
            <a:avLst/>
          </a:prstGeom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39552" y="4337809"/>
            <a:ext cx="201423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8000" dirty="0" smtClean="0">
                <a:solidFill>
                  <a:srgbClr val="FFC000"/>
                </a:solidFill>
              </a:rPr>
              <a:t>.</a:t>
            </a:r>
            <a:r>
              <a:rPr lang="en-US" sz="8000" dirty="0" smtClean="0">
                <a:solidFill>
                  <a:srgbClr val="FFC000"/>
                </a:solidFill>
              </a:rPr>
              <a:t>SU</a:t>
            </a:r>
            <a:endParaRPr lang="ru-RU" sz="8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1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-117395"/>
            <a:ext cx="7345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Доменная зона </a:t>
            </a:r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</a:rPr>
              <a:t>PRO</a:t>
            </a:r>
            <a:endParaRPr lang="ru-RU" sz="28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д</a:t>
            </a:r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омен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для профессионалов</a:t>
            </a:r>
            <a:endParaRPr lang="ru-RU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Рисунок 9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08441">
            <a:off x="670150" y="4434036"/>
            <a:ext cx="2603050" cy="231253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Рисунок 10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85699">
            <a:off x="928068" y="5014707"/>
            <a:ext cx="2075942" cy="21107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Рисунок 11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01527">
            <a:off x="923266" y="5676513"/>
            <a:ext cx="2070169" cy="183259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Рисунок 14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93579">
            <a:off x="208186" y="4011310"/>
            <a:ext cx="3467720" cy="2144929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563888" y="3284984"/>
            <a:ext cx="533632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/>
              <a:t>Возможно </a:t>
            </a:r>
            <a:r>
              <a:rPr lang="ru-RU" sz="1600" dirty="0"/>
              <a:t>зарегистрировать только тот домен, который либо совпадает с </a:t>
            </a:r>
            <a:r>
              <a:rPr lang="ru-RU" sz="1600" dirty="0" smtClean="0"/>
              <a:t>именем специалиста, </a:t>
            </a:r>
            <a:r>
              <a:rPr lang="ru-RU" sz="1600" dirty="0"/>
              <a:t>либо </a:t>
            </a:r>
            <a:r>
              <a:rPr lang="ru-RU" sz="1600" dirty="0" smtClean="0"/>
              <a:t>совпадает с </a:t>
            </a:r>
            <a:r>
              <a:rPr lang="ru-RU" sz="1600" dirty="0"/>
              <a:t>принадлежащим ему торговым </a:t>
            </a:r>
            <a:r>
              <a:rPr lang="ru-RU" sz="1600" dirty="0" smtClean="0"/>
              <a:t>знаком.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907704" y="1016729"/>
            <a:ext cx="7062256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2800" dirty="0" smtClean="0"/>
              <a:t>PRO</a:t>
            </a:r>
            <a:r>
              <a:rPr lang="ru-RU" dirty="0" smtClean="0"/>
              <a:t> </a:t>
            </a:r>
            <a:r>
              <a:rPr lang="ru-RU" dirty="0"/>
              <a:t>— </a:t>
            </a:r>
            <a:r>
              <a:rPr lang="ru-RU" dirty="0" smtClean="0"/>
              <a:t>доменное </a:t>
            </a:r>
            <a:r>
              <a:rPr lang="ru-RU" dirty="0"/>
              <a:t>имя PRO специально предназначено для использования профессионалами различных областей деятельности (например, юристами, инженерами, врачами и т.д.).</a:t>
            </a:r>
            <a:endParaRPr lang="ru-RU" dirty="0">
              <a:effectLst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563888" y="2348880"/>
            <a:ext cx="56886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/>
              <a:t>С</a:t>
            </a:r>
            <a:r>
              <a:rPr lang="ru-RU" sz="1600" dirty="0" smtClean="0"/>
              <a:t>пециальный </a:t>
            </a:r>
            <a:r>
              <a:rPr lang="ru-RU" sz="1600" dirty="0"/>
              <a:t>«профессиональный» домен, который предназначен для размещения сайтов </a:t>
            </a:r>
            <a:r>
              <a:rPr lang="ru-RU" sz="1600" dirty="0" smtClean="0">
                <a:solidFill>
                  <a:srgbClr val="800000"/>
                </a:solidFill>
              </a:rPr>
              <a:t>лицензированных</a:t>
            </a:r>
            <a:r>
              <a:rPr lang="ru-RU" sz="1600" dirty="0" smtClean="0"/>
              <a:t> </a:t>
            </a:r>
            <a:r>
              <a:rPr lang="ru-RU" sz="1600" dirty="0"/>
              <a:t>и </a:t>
            </a:r>
            <a:r>
              <a:rPr lang="ru-RU" sz="1600" dirty="0" smtClean="0">
                <a:solidFill>
                  <a:srgbClr val="800000"/>
                </a:solidFill>
              </a:rPr>
              <a:t>аккредитованных специалистов</a:t>
            </a:r>
            <a:r>
              <a:rPr lang="ru-RU" sz="1600" dirty="0" smtClean="0"/>
              <a:t>.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556152" y="6228601"/>
            <a:ext cx="5336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/>
              <a:t>Стоимость регистрации: </a:t>
            </a:r>
            <a:r>
              <a:rPr lang="en-US" sz="3200" dirty="0" smtClean="0"/>
              <a:t>5</a:t>
            </a:r>
            <a:r>
              <a:rPr lang="ru-RU" sz="3200" dirty="0" smtClean="0"/>
              <a:t>70</a:t>
            </a:r>
            <a:r>
              <a:rPr lang="ru-RU" sz="1600" dirty="0" smtClean="0"/>
              <a:t> руб. / год</a:t>
            </a:r>
            <a:endParaRPr lang="ru-RU" sz="1600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563888" y="5406315"/>
            <a:ext cx="53363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/>
              <a:t>В процессе регистрации домена </a:t>
            </a:r>
            <a:r>
              <a:rPr lang="ru-RU" sz="1600" dirty="0" smtClean="0">
                <a:solidFill>
                  <a:srgbClr val="800000"/>
                </a:solidFill>
              </a:rPr>
              <a:t>осуществляется проверка подлинности профессионализма </a:t>
            </a:r>
            <a:r>
              <a:rPr lang="ru-RU" sz="1600" dirty="0"/>
              <a:t>и </a:t>
            </a:r>
            <a:r>
              <a:rPr lang="ru-RU" sz="1600" dirty="0" smtClean="0"/>
              <a:t>авторитета специалиста-заявителя.</a:t>
            </a:r>
          </a:p>
        </p:txBody>
      </p:sp>
      <p:pic>
        <p:nvPicPr>
          <p:cNvPr id="14" name="Рисунок 13" descr="стрелк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352688">
            <a:off x="-45821" y="3388543"/>
            <a:ext cx="3966803" cy="256196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556152" y="4437112"/>
            <a:ext cx="55878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/>
              <a:t>Обязательным условием регистрации домена .PRO является </a:t>
            </a:r>
            <a:r>
              <a:rPr lang="ru-RU" sz="1600" dirty="0">
                <a:solidFill>
                  <a:srgbClr val="800000"/>
                </a:solidFill>
              </a:rPr>
              <a:t>указание профессии администратора </a:t>
            </a:r>
            <a:r>
              <a:rPr lang="ru-RU" sz="1600" dirty="0"/>
              <a:t>домена.</a:t>
            </a:r>
            <a:endParaRPr lang="ru-RU" sz="16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7" b="96000" l="4000" r="97500">
                        <a14:foregroundMark x1="11000" y1="51667" x2="17500" y2="51667"/>
                        <a14:foregroundMark x1="18750" y1="68000" x2="21000" y2="59000"/>
                        <a14:foregroundMark x1="13750" y1="58000" x2="13750" y2="60000"/>
                        <a14:foregroundMark x1="9500" y1="58333" x2="9500" y2="61000"/>
                        <a14:foregroundMark x1="55750" y1="60333" x2="56250" y2="30000"/>
                        <a14:foregroundMark x1="72000" y1="38667" x2="74500" y2="5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33256"/>
            <a:ext cx="1728192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6" descr="1238605101_glavnaya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688" y="1448182"/>
            <a:ext cx="2916922" cy="291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00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5056</TotalTime>
  <Words>1551</Words>
  <Application>Microsoft Macintosh PowerPoint</Application>
  <PresentationFormat>Экран (4:3)</PresentationFormat>
  <Paragraphs>322</Paragraphs>
  <Slides>34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fedin</dc:creator>
  <cp:lastModifiedBy>Илья</cp:lastModifiedBy>
  <cp:revision>322</cp:revision>
  <cp:lastPrinted>2012-09-21T14:37:41Z</cp:lastPrinted>
  <dcterms:created xsi:type="dcterms:W3CDTF">2012-09-07T06:29:21Z</dcterms:created>
  <dcterms:modified xsi:type="dcterms:W3CDTF">2013-10-22T06:06:17Z</dcterms:modified>
</cp:coreProperties>
</file>