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616" r:id="rId2"/>
    <p:sldId id="617" r:id="rId3"/>
    <p:sldId id="618" r:id="rId4"/>
    <p:sldId id="619" r:id="rId5"/>
    <p:sldId id="620" r:id="rId6"/>
    <p:sldId id="621" r:id="rId7"/>
    <p:sldId id="622" r:id="rId8"/>
    <p:sldId id="623" r:id="rId9"/>
    <p:sldId id="624" r:id="rId10"/>
    <p:sldId id="625" r:id="rId11"/>
    <p:sldId id="626" r:id="rId12"/>
    <p:sldId id="627" r:id="rId13"/>
    <p:sldId id="628" r:id="rId14"/>
    <p:sldId id="630" r:id="rId15"/>
    <p:sldId id="631" r:id="rId16"/>
    <p:sldId id="652" r:id="rId17"/>
    <p:sldId id="633" r:id="rId18"/>
    <p:sldId id="634" r:id="rId19"/>
    <p:sldId id="635" r:id="rId20"/>
    <p:sldId id="636" r:id="rId21"/>
    <p:sldId id="637" r:id="rId22"/>
    <p:sldId id="653" r:id="rId23"/>
    <p:sldId id="654" r:id="rId24"/>
    <p:sldId id="642" r:id="rId25"/>
    <p:sldId id="655" r:id="rId26"/>
    <p:sldId id="643" r:id="rId27"/>
    <p:sldId id="644" r:id="rId28"/>
    <p:sldId id="647" r:id="rId29"/>
    <p:sldId id="648" r:id="rId30"/>
    <p:sldId id="649" r:id="rId31"/>
    <p:sldId id="650" r:id="rId32"/>
    <p:sldId id="639" r:id="rId33"/>
    <p:sldId id="640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E1A"/>
    <a:srgbClr val="FF4934"/>
    <a:srgbClr val="9AC2FF"/>
    <a:srgbClr val="FFFFFF"/>
    <a:srgbClr val="FFFF00"/>
    <a:srgbClr val="BDC3C0"/>
    <a:srgbClr val="1C36A4"/>
    <a:srgbClr val="D32B5F"/>
    <a:srgbClr val="E47899"/>
    <a:srgbClr val="8C6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4" autoAdjust="0"/>
    <p:restoredTop sz="99306" autoAdjust="0"/>
  </p:normalViewPr>
  <p:slideViewPr>
    <p:cSldViewPr>
      <p:cViewPr>
        <p:scale>
          <a:sx n="100" d="100"/>
          <a:sy n="100" d="100"/>
        </p:scale>
        <p:origin x="-576" y="14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D983D-018C-486E-8586-8D4826233076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45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58085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99973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74009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24326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15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33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086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4814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3444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25599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8993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41649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69543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6223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8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gif"/><Relationship Id="rId5" Type="http://schemas.openxmlformats.org/officeDocument/2006/relationships/image" Target="../media/image2.png"/><Relationship Id="rId10" Type="http://schemas.openxmlformats.org/officeDocument/2006/relationships/hyperlink" Target="https://twitter.com/MBelyaev" TargetMode="External"/><Relationship Id="rId4" Type="http://schemas.openxmlformats.org/officeDocument/2006/relationships/image" Target="../media/image7.png"/><Relationship Id="rId9" Type="http://schemas.openxmlformats.org/officeDocument/2006/relationships/hyperlink" Target="mailto:belyaev@1c-bitrix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978624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-1176" r="5285" b="17578"/>
          <a:stretch/>
        </p:blipFill>
        <p:spPr>
          <a:xfrm>
            <a:off x="0" y="-102620"/>
            <a:ext cx="9144000" cy="69606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1431" y="2183160"/>
            <a:ext cx="9155431" cy="216024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23" name="Заголовок 1"/>
          <p:cNvSpPr>
            <a:spLocks noGrp="1"/>
          </p:cNvSpPr>
          <p:nvPr>
            <p:ph type="ctrTitle"/>
          </p:nvPr>
        </p:nvSpPr>
        <p:spPr>
          <a:xfrm>
            <a:off x="228600" y="2217739"/>
            <a:ext cx="8534400" cy="2159000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Экономим время и 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деньги.</a:t>
            </a:r>
            <a:b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Интернет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-магазин из коробки</a:t>
            </a:r>
            <a:endParaRPr lang="ru-R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11116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5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733800" y="4762884"/>
            <a:ext cx="5409427" cy="4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-533400" y="5220084"/>
            <a:ext cx="9677400" cy="4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-11431" y="5677284"/>
            <a:ext cx="9155431" cy="4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33600" y="4686684"/>
            <a:ext cx="6629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000" dirty="0" smtClean="0">
                <a:solidFill>
                  <a:srgbClr val="000000"/>
                </a:solidFill>
                <a:latin typeface="Calibri"/>
                <a:cs typeface="Calibri"/>
              </a:rPr>
              <a:t>Михаил Беляев</a:t>
            </a:r>
            <a:endParaRPr lang="ru-RU" sz="3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r"/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руководитель представительства</a:t>
            </a:r>
          </a:p>
          <a:p>
            <a:pPr algn="r"/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«1С-Битрикс» в Санкт-Петербурге</a:t>
            </a:r>
            <a:endParaRPr lang="en-US" sz="2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947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" y="0"/>
            <a:ext cx="91405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316" y="5436791"/>
            <a:ext cx="8129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0" dirty="0" smtClean="0">
                <a:solidFill>
                  <a:prstClr val="black"/>
                </a:solidFill>
                <a:latin typeface="Calibri"/>
              </a:rPr>
              <a:t>Заказные проекты заняли свою узкую нишу – концепты и тюнинг.</a:t>
            </a:r>
            <a:endParaRPr lang="ru-RU" sz="32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5" y="55892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5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9552" y="1415050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В 1990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х автоматизация учета разрабатывалась под заказ почти в каждой компании в России.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1418908"/>
            <a:ext cx="388843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Был большой спрос на специалистов по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CA-Clipper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и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Fox Pro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55" y="15476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93" y="3302106"/>
            <a:ext cx="2689202" cy="1785797"/>
          </a:xfrm>
          <a:prstGeom prst="roundRect">
            <a:avLst>
              <a:gd name="adj" fmla="val 39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135" y="3302105"/>
            <a:ext cx="3913337" cy="1780412"/>
          </a:xfrm>
          <a:prstGeom prst="roundRect">
            <a:avLst>
              <a:gd name="adj" fmla="val 52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1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9552" y="275050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Но победило коробочное ПО</a:t>
            </a: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3799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901167"/>
            <a:ext cx="3317959" cy="2639620"/>
          </a:xfrm>
          <a:prstGeom prst="roundRect">
            <a:avLst>
              <a:gd name="adj" fmla="val 57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8" y="1556792"/>
            <a:ext cx="3661722" cy="386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2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221" y="88"/>
            <a:ext cx="5003827" cy="6857912"/>
          </a:xfrm>
          <a:prstGeom prst="roundRect">
            <a:avLst>
              <a:gd name="adj" fmla="val 0"/>
            </a:avLst>
          </a:prstGeom>
          <a:solidFill>
            <a:schemeClr val="bg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5801" y="795781"/>
            <a:ext cx="4476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Фабрики всегда побеждают ремесленника.</a:t>
            </a:r>
            <a:endParaRPr lang="ru-RU" sz="20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9" y="8706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6559" y="1862165"/>
            <a:ext cx="4476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Тиражное решение всегда дешевле заказной разработки.</a:t>
            </a:r>
            <a:endParaRPr lang="ru-RU" sz="20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7" y="19370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5802" y="2870277"/>
            <a:ext cx="4476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Массовый потребитель всегда выбирает по цене.</a:t>
            </a:r>
            <a:endParaRPr lang="ru-RU" sz="20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0" y="294519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6559" y="3806381"/>
            <a:ext cx="44763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Тиражное решение лучше приспособлено к среде. И выигрывает.</a:t>
            </a:r>
            <a:endParaRPr lang="ru-RU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7" y="38812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32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819472"/>
            <a:ext cx="8305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/>
                <a:cs typeface="Calibri"/>
              </a:rPr>
              <a:t>В каталоге «1C-Битрикс: </a:t>
            </a:r>
            <a:r>
              <a:rPr lang="ru-RU" sz="2400" b="0" dirty="0" err="1">
                <a:latin typeface="Calibri"/>
                <a:cs typeface="Calibri"/>
              </a:rPr>
              <a:t>Маркетплейс</a:t>
            </a:r>
            <a:r>
              <a:rPr lang="ru-RU" sz="2400" b="0" dirty="0">
                <a:latin typeface="Calibri"/>
                <a:cs typeface="Calibri"/>
              </a:rPr>
              <a:t>» - </a:t>
            </a:r>
            <a:r>
              <a:rPr lang="ru-RU" sz="2400" b="0" dirty="0" smtClean="0">
                <a:latin typeface="Calibri"/>
                <a:cs typeface="Calibri"/>
              </a:rPr>
              <a:t>более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ru-RU" sz="2400" b="0" dirty="0" smtClean="0">
                <a:latin typeface="Calibri"/>
                <a:cs typeface="Calibri"/>
              </a:rPr>
              <a:t>100 готовых </a:t>
            </a:r>
            <a:r>
              <a:rPr lang="ru-RU" sz="2400" dirty="0" smtClean="0">
                <a:latin typeface="Calibri"/>
                <a:cs typeface="Calibri"/>
              </a:rPr>
              <a:t>типовых сайтов и интернет-магазинов </a:t>
            </a:r>
            <a:r>
              <a:rPr lang="ru-RU" sz="2400" b="0" dirty="0" smtClean="0">
                <a:latin typeface="Calibri"/>
                <a:cs typeface="Calibri"/>
              </a:rPr>
              <a:t>для самых разных отраслей бизнеса. </a:t>
            </a:r>
            <a:endParaRPr lang="ru-RU" sz="2400" b="0" dirty="0">
              <a:latin typeface="Calibri"/>
              <a:cs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2328" y="4191000"/>
            <a:ext cx="3195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4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4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pic>
        <p:nvPicPr>
          <p:cNvPr id="3" name="Изображение 2" descr="Снимок экрана 2012-09-21 в 14.46.4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4025899" cy="2743200"/>
          </a:xfrm>
          <a:prstGeom prst="rect">
            <a:avLst/>
          </a:prstGeom>
          <a:effectLst>
            <a:reflection blurRad="6350" stA="23000" endA="300" endPos="8000" dist="63500" dir="5400000" sy="-100000" algn="bl" rotWithShape="0"/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81000" y="152400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в </a:t>
            </a:r>
            <a:r>
              <a:rPr lang="ru-RU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Маркетплейсе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Снимок экрана 2012-09-21 в 15.02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12818"/>
            <a:ext cx="8534400" cy="37135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43200" y="5845314"/>
            <a:ext cx="5203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4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4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4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pic>
        <p:nvPicPr>
          <p:cNvPr id="13" name="Изображение 12" descr="Снимок экрана 2012-09-20 в 20.25.57.pn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3" b="96148" l="7434" r="96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917" flipH="1">
            <a:off x="7854376" y="5396381"/>
            <a:ext cx="992307" cy="9700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" y="228600"/>
            <a:ext cx="5715000" cy="176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Calibri"/>
                <a:cs typeface="Calibri"/>
              </a:rPr>
              <a:t>Бытовая техника </a:t>
            </a:r>
            <a:r>
              <a:rPr lang="ru-RU" sz="1600" b="0" dirty="0" smtClean="0">
                <a:latin typeface="Calibri"/>
                <a:cs typeface="Calibri"/>
              </a:rPr>
              <a:t>Спорт </a:t>
            </a:r>
            <a:r>
              <a:rPr lang="ru-RU" sz="2800" b="0" dirty="0" smtClean="0">
                <a:latin typeface="Calibri"/>
                <a:cs typeface="Calibri"/>
              </a:rPr>
              <a:t>Одежда </a:t>
            </a:r>
            <a:r>
              <a:rPr lang="ru-RU" sz="1600" b="0" dirty="0" smtClean="0">
                <a:latin typeface="Calibri"/>
                <a:cs typeface="Calibri"/>
              </a:rPr>
              <a:t>Обувь Подарки </a:t>
            </a:r>
            <a:r>
              <a:rPr lang="ru-RU" sz="1800" b="0" dirty="0" smtClean="0">
                <a:latin typeface="Calibri"/>
                <a:cs typeface="Calibri"/>
              </a:rPr>
              <a:t>Отдых </a:t>
            </a:r>
            <a:r>
              <a:rPr lang="ru-RU" sz="1600" b="0" dirty="0" smtClean="0">
                <a:latin typeface="Calibri"/>
                <a:cs typeface="Calibri"/>
              </a:rPr>
              <a:t>Ноутбуки </a:t>
            </a:r>
            <a:r>
              <a:rPr lang="ru-RU" sz="2400" b="0" dirty="0" smtClean="0">
                <a:latin typeface="Calibri"/>
                <a:cs typeface="Calibri"/>
              </a:rPr>
              <a:t>Шины и диски </a:t>
            </a:r>
            <a:r>
              <a:rPr lang="ru-RU" sz="1600" b="0" dirty="0" smtClean="0">
                <a:latin typeface="Calibri"/>
                <a:cs typeface="Calibri"/>
              </a:rPr>
              <a:t>Детские товары Суши Пицца Автозапчасти </a:t>
            </a:r>
            <a:r>
              <a:rPr lang="ru-RU" sz="2000" b="0" dirty="0" smtClean="0">
                <a:latin typeface="Calibri"/>
                <a:cs typeface="Calibri"/>
              </a:rPr>
              <a:t>Цветы </a:t>
            </a:r>
            <a:r>
              <a:rPr lang="ru-RU" sz="1600" b="0" dirty="0" smtClean="0">
                <a:latin typeface="Calibri"/>
                <a:cs typeface="Calibri"/>
              </a:rPr>
              <a:t>Нижнее белье </a:t>
            </a:r>
            <a:r>
              <a:rPr lang="ru-RU" sz="1400" b="0" dirty="0" smtClean="0">
                <a:latin typeface="Calibri"/>
                <a:cs typeface="Calibri"/>
              </a:rPr>
              <a:t>Сантехника </a:t>
            </a:r>
            <a:r>
              <a:rPr lang="ru-RU" sz="2400" b="0" dirty="0" smtClean="0">
                <a:latin typeface="Calibri"/>
                <a:cs typeface="Calibri"/>
              </a:rPr>
              <a:t>Недвижимость </a:t>
            </a:r>
            <a:r>
              <a:rPr lang="ru-RU" sz="1600" b="0" dirty="0" smtClean="0">
                <a:latin typeface="Calibri"/>
                <a:cs typeface="Calibri"/>
              </a:rPr>
              <a:t>Автосервис </a:t>
            </a:r>
            <a:r>
              <a:rPr lang="ru-RU" sz="1800" b="0" dirty="0" smtClean="0">
                <a:latin typeface="Calibri"/>
                <a:cs typeface="Calibri"/>
              </a:rPr>
              <a:t>Салон красоты </a:t>
            </a:r>
          </a:p>
          <a:p>
            <a:pPr algn="ctr">
              <a:lnSpc>
                <a:spcPct val="90000"/>
              </a:lnSpc>
            </a:pPr>
            <a:r>
              <a:rPr lang="ru-RU" sz="1600" b="0" dirty="0" smtClean="0">
                <a:latin typeface="Calibri"/>
                <a:cs typeface="Calibri"/>
              </a:rPr>
              <a:t>Детский сад Гостиница Стоматология </a:t>
            </a:r>
            <a:r>
              <a:rPr lang="ru-RU" sz="2400" b="0" dirty="0" smtClean="0">
                <a:latin typeface="Calibri"/>
                <a:cs typeface="Calibri"/>
              </a:rPr>
              <a:t>Турагентство </a:t>
            </a:r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2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Адаптивный корпоративный сайт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2400" y="1600200"/>
            <a:ext cx="342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Адаптивная верстка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Цветовые схемы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Фиксированный или резиновый дизайн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Центральный баннер</a:t>
            </a: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1026" name="Picture 2" descr="C:\Users\BeaRJ\Desktop\Bitrix\Семинары\Формула 3 окт 13\pict\bisnesssite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17" y="1905000"/>
            <a:ext cx="6109783" cy="343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9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-22225"/>
            <a:ext cx="6019800" cy="1143000"/>
          </a:xfrm>
        </p:spPr>
        <p:txBody>
          <a:bodyPr/>
          <a:lstStyle/>
          <a:p>
            <a:pPr algn="l"/>
            <a:r>
              <a:rPr lang="ru-RU" sz="2800" b="1" dirty="0">
                <a:latin typeface="Calibri" charset="0"/>
                <a:cs typeface="Calibri" charset="0"/>
              </a:rPr>
              <a:t>И</a:t>
            </a:r>
            <a:r>
              <a:rPr lang="ru-RU" sz="2800" b="1" dirty="0" smtClean="0">
                <a:latin typeface="Calibri" charset="0"/>
                <a:cs typeface="Calibri" charset="0"/>
              </a:rPr>
              <a:t>нтернет</a:t>
            </a:r>
            <a:r>
              <a:rPr lang="ru-RU" sz="2800" b="1" dirty="0">
                <a:latin typeface="Calibri" charset="0"/>
                <a:cs typeface="Calibri" charset="0"/>
              </a:rPr>
              <a:t>-магазин </a:t>
            </a:r>
            <a:r>
              <a:rPr lang="ru-RU" sz="2800" b="1" dirty="0" smtClean="0">
                <a:latin typeface="Calibri" charset="0"/>
                <a:cs typeface="Calibri" charset="0"/>
              </a:rPr>
              <a:t>электроники и бытовой техники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sp>
        <p:nvSpPr>
          <p:cNvPr id="29700" name="Объект 2"/>
          <p:cNvSpPr>
            <a:spLocks noGrp="1"/>
          </p:cNvSpPr>
          <p:nvPr>
            <p:ph idx="1"/>
          </p:nvPr>
        </p:nvSpPr>
        <p:spPr>
          <a:xfrm>
            <a:off x="228600" y="1570037"/>
            <a:ext cx="4038600" cy="3840163"/>
          </a:xfrm>
        </p:spPr>
        <p:txBody>
          <a:bodyPr/>
          <a:lstStyle/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Яркий дизайн и удобная навигация.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Удобный и легко настраиваемый фильтр по параметрам товаров (бренд, фасовка, цвета и т.д.).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Возможность полной интеграции номенклатуры с 1С (включая характеристики).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Маркетинговые </a:t>
            </a:r>
            <a:r>
              <a:rPr lang="ru-RU" sz="1800" dirty="0" smtClean="0">
                <a:latin typeface="Calibri"/>
                <a:cs typeface="Calibri"/>
              </a:rPr>
              <a:t>модули: «Товар дня» и «Успей купить»</a:t>
            </a:r>
            <a:endParaRPr lang="ru-RU" sz="180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Эффектный слайдер баннеров на главной странице.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Онлайн заказ, различные способы оплаты  и доставки.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Новости, полезные статьи, акции.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Демонстрационный контент </a:t>
            </a: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Denis\Desktop\преза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4927547" cy="381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-22225"/>
            <a:ext cx="6096000" cy="1143000"/>
          </a:xfrm>
        </p:spPr>
        <p:txBody>
          <a:bodyPr/>
          <a:lstStyle/>
          <a:p>
            <a:pPr algn="l"/>
            <a:r>
              <a:rPr lang="ru-RU" sz="2800" b="1" dirty="0">
                <a:latin typeface="Calibri" charset="0"/>
                <a:cs typeface="Calibri" charset="0"/>
              </a:rPr>
              <a:t>И</a:t>
            </a:r>
            <a:r>
              <a:rPr lang="ru-RU" sz="2800" b="1" dirty="0" smtClean="0">
                <a:latin typeface="Calibri" charset="0"/>
                <a:cs typeface="Calibri" charset="0"/>
              </a:rPr>
              <a:t>нтернет</a:t>
            </a:r>
            <a:r>
              <a:rPr lang="ru-RU" sz="2800" b="1" dirty="0">
                <a:latin typeface="Calibri" charset="0"/>
                <a:cs typeface="Calibri" charset="0"/>
              </a:rPr>
              <a:t>-магазин электроинструмента</a:t>
            </a:r>
          </a:p>
        </p:txBody>
      </p:sp>
      <p:sp>
        <p:nvSpPr>
          <p:cNvPr id="29700" name="Объект 2"/>
          <p:cNvSpPr>
            <a:spLocks noGrp="1"/>
          </p:cNvSpPr>
          <p:nvPr>
            <p:ph idx="1"/>
          </p:nvPr>
        </p:nvSpPr>
        <p:spPr>
          <a:xfrm>
            <a:off x="228600" y="1570037"/>
            <a:ext cx="4223571" cy="3840163"/>
          </a:xfrm>
        </p:spPr>
        <p:txBody>
          <a:bodyPr/>
          <a:lstStyle/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latin typeface="Calibri"/>
                <a:cs typeface="Calibri"/>
              </a:rPr>
              <a:t>Встроенный </a:t>
            </a:r>
            <a:r>
              <a:rPr lang="ru-RU" sz="1800" dirty="0">
                <a:latin typeface="Calibri"/>
                <a:cs typeface="Calibri"/>
              </a:rPr>
              <a:t>шаблон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err="1" smtClean="0">
                <a:latin typeface="Calibri"/>
                <a:cs typeface="Calibri"/>
              </a:rPr>
              <a:t>Демо</a:t>
            </a:r>
            <a:r>
              <a:rPr lang="ru-RU" sz="1800" dirty="0">
                <a:latin typeface="Calibri"/>
                <a:cs typeface="Calibri"/>
              </a:rPr>
              <a:t>-каталог электроинструмента (Аккумуляторный инструмент, Лобзиковые пилы, Ножовки и столярные ножовки, Перфораторы и др.)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latin typeface="Calibri"/>
                <a:cs typeface="Calibri"/>
              </a:rPr>
              <a:t>Фильтр </a:t>
            </a:r>
            <a:r>
              <a:rPr lang="ru-RU" sz="1800" dirty="0">
                <a:latin typeface="Calibri"/>
                <a:cs typeface="Calibri"/>
              </a:rPr>
              <a:t>по свойствам каталога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latin typeface="Calibri"/>
                <a:cs typeface="Calibri"/>
              </a:rPr>
              <a:t>Сравнение </a:t>
            </a:r>
            <a:r>
              <a:rPr lang="ru-RU" sz="1800" dirty="0">
                <a:latin typeface="Calibri"/>
                <a:cs typeface="Calibri"/>
              </a:rPr>
              <a:t>товаров по изменяющимся характеристикам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latin typeface="Calibri"/>
                <a:cs typeface="Calibri"/>
              </a:rPr>
              <a:t>Панель </a:t>
            </a:r>
            <a:r>
              <a:rPr lang="ru-RU" sz="1800" dirty="0">
                <a:latin typeface="Calibri"/>
                <a:cs typeface="Calibri"/>
              </a:rPr>
              <a:t>с корзиной, закрепленная к нижней области экрана</a:t>
            </a: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enis\Desktop\преза\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4691829" cy="45862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781800" cy="1143000"/>
          </a:xfrm>
        </p:spPr>
        <p:txBody>
          <a:bodyPr/>
          <a:lstStyle/>
          <a:p>
            <a:pPr algn="l"/>
            <a:r>
              <a:rPr lang="ru-RU" sz="2800" b="1" dirty="0">
                <a:latin typeface="Calibri" charset="0"/>
                <a:cs typeface="Calibri" charset="0"/>
              </a:rPr>
              <a:t>И</a:t>
            </a:r>
            <a:r>
              <a:rPr lang="ru-RU" sz="2800" b="1" dirty="0" smtClean="0">
                <a:latin typeface="Calibri" charset="0"/>
                <a:cs typeface="Calibri" charset="0"/>
              </a:rPr>
              <a:t>нтернет</a:t>
            </a:r>
            <a:r>
              <a:rPr lang="ru-RU" sz="2800" b="1" dirty="0">
                <a:latin typeface="Calibri" charset="0"/>
                <a:cs typeface="Calibri" charset="0"/>
              </a:rPr>
              <a:t>-магазин </a:t>
            </a:r>
            <a:r>
              <a:rPr lang="ru-RU" sz="2800" b="1" dirty="0" smtClean="0">
                <a:latin typeface="Calibri" charset="0"/>
                <a:cs typeface="Calibri" charset="0"/>
              </a:rPr>
              <a:t>обуви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sp>
        <p:nvSpPr>
          <p:cNvPr id="29700" name="Объект 2"/>
          <p:cNvSpPr>
            <a:spLocks noGrp="1"/>
          </p:cNvSpPr>
          <p:nvPr>
            <p:ph idx="1"/>
          </p:nvPr>
        </p:nvSpPr>
        <p:spPr>
          <a:xfrm>
            <a:off x="228600" y="1570037"/>
            <a:ext cx="3810000" cy="4830763"/>
          </a:xfrm>
        </p:spPr>
        <p:txBody>
          <a:bodyPr/>
          <a:lstStyle/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Фильтрация товаров по диапазону цен, производителю, сезону, цвету,  размеру,  по высоте </a:t>
            </a:r>
            <a:r>
              <a:rPr lang="ru-RU" sz="1800" dirty="0" smtClean="0">
                <a:latin typeface="Calibri"/>
                <a:cs typeface="Calibri"/>
              </a:rPr>
              <a:t>каблука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Сортировки по названию, цене и новинке, выбор количества товаров выводимых на странице </a:t>
            </a:r>
            <a:endParaRPr lang="ru-RU" sz="180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  <a:buSzPct val="80000"/>
            </a:pPr>
            <a:r>
              <a:rPr lang="ru-RU" sz="1800" dirty="0">
                <a:latin typeface="Calibri"/>
                <a:cs typeface="Calibri"/>
              </a:rPr>
              <a:t>Эффектный просмотр увеличенной фотографии </a:t>
            </a:r>
            <a:r>
              <a:rPr lang="ru-RU" sz="1800" dirty="0" smtClean="0">
                <a:latin typeface="Calibri"/>
                <a:cs typeface="Calibri"/>
              </a:rPr>
              <a:t>товара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latin typeface="Calibri"/>
                <a:cs typeface="Calibri"/>
              </a:rPr>
              <a:t>Оповещение </a:t>
            </a:r>
            <a:r>
              <a:rPr lang="ru-RU" sz="1800" dirty="0">
                <a:latin typeface="Calibri"/>
                <a:cs typeface="Calibri"/>
              </a:rPr>
              <a:t>о поступлении товара на склад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latin typeface="Calibri"/>
                <a:cs typeface="Calibri"/>
              </a:rPr>
              <a:t>Избранные </a:t>
            </a:r>
            <a:r>
              <a:rPr lang="ru-RU" sz="1800" dirty="0">
                <a:latin typeface="Calibri"/>
                <a:cs typeface="Calibri"/>
              </a:rPr>
              <a:t>товары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latin typeface="Calibri"/>
                <a:cs typeface="Calibri"/>
              </a:rPr>
              <a:t>Сервис </a:t>
            </a:r>
            <a:r>
              <a:rPr lang="ru-RU" sz="1800" dirty="0">
                <a:latin typeface="Calibri"/>
                <a:cs typeface="Calibri"/>
              </a:rPr>
              <a:t>«Вы смотрели»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latin typeface="Calibri"/>
                <a:cs typeface="Calibri"/>
              </a:rPr>
              <a:t>Авторизация </a:t>
            </a:r>
            <a:r>
              <a:rPr lang="ru-RU" sz="1800" dirty="0">
                <a:latin typeface="Calibri"/>
                <a:cs typeface="Calibri"/>
              </a:rPr>
              <a:t>через социальные сети</a:t>
            </a: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Denis\Desktop\преза\6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50081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9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/>
          <a:srcRect r="22050"/>
          <a:stretch/>
        </p:blipFill>
        <p:spPr>
          <a:xfrm>
            <a:off x="5170271" y="16563"/>
            <a:ext cx="397372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1415050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«Происхождение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видов путем естественного отбора или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сохранение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благоприятствуемых рас в борьбе за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жизнь».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39552" y="3356992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Естественный отбор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, действуя на особей, позволяет выживать и оставлять потомство тем организмам, которые лучше приспособлены для жизни в данном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окружении.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348569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3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>
                <a:latin typeface="Calibri" charset="0"/>
                <a:cs typeface="Calibri" charset="0"/>
              </a:rPr>
              <a:t>И</a:t>
            </a:r>
            <a:r>
              <a:rPr lang="ru-RU" sz="2800" b="1" dirty="0" smtClean="0">
                <a:latin typeface="Calibri" charset="0"/>
                <a:cs typeface="Calibri" charset="0"/>
              </a:rPr>
              <a:t>нтернет</a:t>
            </a:r>
            <a:r>
              <a:rPr lang="ru-RU" sz="2800" b="1" dirty="0">
                <a:latin typeface="Calibri" charset="0"/>
                <a:cs typeface="Calibri" charset="0"/>
              </a:rPr>
              <a:t>-</a:t>
            </a:r>
            <a:r>
              <a:rPr lang="ru-RU" sz="2800" b="1" dirty="0" smtClean="0">
                <a:latin typeface="Calibri" charset="0"/>
                <a:cs typeface="Calibri" charset="0"/>
              </a:rPr>
              <a:t>магазин</a:t>
            </a:r>
            <a:r>
              <a:rPr lang="en-US" sz="2800" b="1" dirty="0" smtClean="0">
                <a:latin typeface="Calibri" charset="0"/>
                <a:cs typeface="Calibri" charset="0"/>
              </a:rPr>
              <a:t> </a:t>
            </a:r>
            <a:r>
              <a:rPr lang="ru-RU" sz="2800" b="1" dirty="0">
                <a:latin typeface="Calibri" charset="0"/>
                <a:cs typeface="Calibri" charset="0"/>
              </a:rPr>
              <a:t>подарков и сувениров</a:t>
            </a: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2400" y="1600200"/>
            <a:ext cx="41910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Шаблон с удобной навигацией, с 3-мя цветовыми схемами: розово-синяя, зелено-бордовая,  оранжево-сиреневая.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Рубрикация </a:t>
            </a:r>
            <a:r>
              <a:rPr lang="ru-RU" sz="1800" b="0" dirty="0">
                <a:latin typeface="Calibri"/>
                <a:cs typeface="Calibri"/>
              </a:rPr>
              <a:t>по категориям: пол, возраст, повод для подарка с красочными </a:t>
            </a:r>
            <a:r>
              <a:rPr lang="ru-RU" sz="1800" b="0" dirty="0" err="1">
                <a:latin typeface="Calibri"/>
                <a:cs typeface="Calibri"/>
              </a:rPr>
              <a:t>стикерами</a:t>
            </a:r>
            <a:r>
              <a:rPr lang="ru-RU" sz="1800" b="0" dirty="0">
                <a:latin typeface="Calibri"/>
                <a:cs typeface="Calibri"/>
              </a:rPr>
              <a:t>-наклейками (Новый год, 8 марта, 9 мая, 1 сентября и другие.)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Фильтр по цене ползунками.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Форма поиска с AJAX-</a:t>
            </a:r>
            <a:r>
              <a:rPr lang="ru-RU" sz="1800" b="0" dirty="0" err="1">
                <a:latin typeface="Calibri"/>
                <a:cs typeface="Calibri"/>
              </a:rPr>
              <a:t>подгрузкой</a:t>
            </a:r>
            <a:r>
              <a:rPr lang="ru-RU" sz="1800" b="0" dirty="0">
                <a:latin typeface="Calibri"/>
                <a:cs typeface="Calibri"/>
              </a:rPr>
              <a:t> результатов с картинкой и ценой.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Покупка товара с дополнительными опциями (упаковка, открытка, дополнительная гарантия и др.)</a:t>
            </a:r>
          </a:p>
        </p:txBody>
      </p:sp>
      <p:pic>
        <p:nvPicPr>
          <p:cNvPr id="2050" name="Picture 2" descr="C:\Users\Denis\Desktop\преза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4725692" cy="34171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4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-22225"/>
            <a:ext cx="6096000" cy="1143000"/>
          </a:xfrm>
        </p:spPr>
        <p:txBody>
          <a:bodyPr/>
          <a:lstStyle/>
          <a:p>
            <a:pPr algn="l"/>
            <a:r>
              <a:rPr lang="ru-RU" sz="2800" b="1" dirty="0">
                <a:latin typeface="Calibri" charset="0"/>
                <a:cs typeface="Calibri" charset="0"/>
              </a:rPr>
              <a:t>И</a:t>
            </a:r>
            <a:r>
              <a:rPr lang="ru-RU" sz="2800" b="1" dirty="0" smtClean="0">
                <a:latin typeface="Calibri" charset="0"/>
                <a:cs typeface="Calibri" charset="0"/>
              </a:rPr>
              <a:t>нтернет</a:t>
            </a:r>
            <a:r>
              <a:rPr lang="ru-RU" sz="2800" b="1" dirty="0">
                <a:latin typeface="Calibri" charset="0"/>
                <a:cs typeface="Calibri" charset="0"/>
              </a:rPr>
              <a:t>-магазин </a:t>
            </a:r>
            <a:r>
              <a:rPr lang="ru-RU" sz="2800" b="1" dirty="0" smtClean="0">
                <a:latin typeface="Calibri" charset="0"/>
                <a:cs typeface="Calibri" charset="0"/>
              </a:rPr>
              <a:t>нижнего белья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sp>
        <p:nvSpPr>
          <p:cNvPr id="29700" name="Объект 2"/>
          <p:cNvSpPr>
            <a:spLocks noGrp="1"/>
          </p:cNvSpPr>
          <p:nvPr>
            <p:ph idx="1"/>
          </p:nvPr>
        </p:nvSpPr>
        <p:spPr>
          <a:xfrm>
            <a:off x="228600" y="1570037"/>
            <a:ext cx="4223571" cy="4754563"/>
          </a:xfrm>
        </p:spPr>
        <p:txBody>
          <a:bodyPr/>
          <a:lstStyle/>
          <a:p>
            <a:pPr>
              <a:spcBef>
                <a:spcPts val="600"/>
              </a:spcBef>
              <a:buSzPct val="80000"/>
            </a:pPr>
            <a:r>
              <a:rPr lang="ru-RU" sz="1800" dirty="0">
                <a:cs typeface="Calibri"/>
              </a:rPr>
              <a:t>Панель с корзиной заказа всегда размещается внизу экрана и не исчезает при прокрутке.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cs typeface="Calibri"/>
              </a:rPr>
              <a:t>Можно </a:t>
            </a:r>
            <a:r>
              <a:rPr lang="ru-RU" sz="1800" dirty="0">
                <a:cs typeface="Calibri"/>
              </a:rPr>
              <a:t>рассчитать свой размер белья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cs typeface="Calibri"/>
              </a:rPr>
              <a:t>В </a:t>
            </a:r>
            <a:r>
              <a:rPr lang="ru-RU" sz="1800" dirty="0">
                <a:cs typeface="Calibri"/>
              </a:rPr>
              <a:t>корзине товары отображаются с картинками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cs typeface="Calibri"/>
              </a:rPr>
              <a:t>Фильтр </a:t>
            </a:r>
            <a:r>
              <a:rPr lang="ru-RU" sz="1800" dirty="0">
                <a:cs typeface="Calibri"/>
              </a:rPr>
              <a:t>по бренду, коллекции, размеру, цвету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cs typeface="Calibri"/>
              </a:rPr>
              <a:t>Отзывы </a:t>
            </a:r>
            <a:r>
              <a:rPr lang="ru-RU" sz="1800" dirty="0">
                <a:cs typeface="Calibri"/>
              </a:rPr>
              <a:t>к товарам отображаются в одной ленте с картинками</a:t>
            </a:r>
          </a:p>
          <a:p>
            <a:pPr>
              <a:spcBef>
                <a:spcPts val="600"/>
              </a:spcBef>
              <a:buSzPct val="80000"/>
            </a:pPr>
            <a:r>
              <a:rPr lang="ru-RU" sz="1800" dirty="0" smtClean="0">
                <a:cs typeface="Calibri"/>
              </a:rPr>
              <a:t>Быстрое </a:t>
            </a:r>
            <a:r>
              <a:rPr lang="ru-RU" sz="1800" dirty="0">
                <a:cs typeface="Calibri"/>
              </a:rPr>
              <a:t>выставление рейтинга товарам</a:t>
            </a:r>
            <a:endParaRPr lang="ru-RU" sz="1800" dirty="0">
              <a:latin typeface="Calibri"/>
              <a:cs typeface="Calibri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Denis\Desktop\преза\pic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469582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Предлагайте лучшую цену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BeaRJ\Desktop\Bitrix\Семинары\Формула 3 окт 13\pict\turbo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7438"/>
            <a:ext cx="5972176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BeaRJ\Desktop\Bitrix\Семинары\Формула 3 окт 13\pict\turbo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333500"/>
            <a:ext cx="6362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BeaRJ\Desktop\Bitrix\Семинары\Формула 3 окт 13\pict\turbo-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4" y="1314450"/>
            <a:ext cx="6657976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4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err="1" smtClean="0">
                <a:latin typeface="Calibri" charset="0"/>
                <a:cs typeface="Calibri" charset="0"/>
              </a:rPr>
              <a:t>Я.Маркет</a:t>
            </a:r>
            <a:r>
              <a:rPr lang="ru-RU" sz="2800" b="1" dirty="0" smtClean="0">
                <a:latin typeface="Calibri" charset="0"/>
                <a:cs typeface="Calibri" charset="0"/>
              </a:rPr>
              <a:t> на «Старте»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BeaRJ\Desktop\Bitrix\Семинары\Формула 3 окт 13\pict\yapro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6172200" cy="50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2400" y="1752600"/>
            <a:ext cx="2514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Работает с любой редакцией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Понимает </a:t>
            </a:r>
            <a:r>
              <a:rPr lang="en-US" sz="1800" b="0" dirty="0" smtClean="0">
                <a:latin typeface="Calibri"/>
                <a:cs typeface="Calibri"/>
              </a:rPr>
              <a:t>SKU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Учитывает фильтры</a:t>
            </a:r>
            <a:endParaRPr lang="ru-RU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3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Товары в кредит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eaRJ\Desktop\Bitrix\Семинары\Формула 3 окт 13\pict\credexgatew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8738"/>
            <a:ext cx="8515220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eaRJ\Desktop\Bitrix\Семинары\Формула 3 окт 13\pict\credex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84" y="2133599"/>
            <a:ext cx="6220778" cy="434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Не дай ему уйти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BeaRJ\Desktop\Bitrix\Семинары\Формула 3 окт 13\pict\chat-in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7491064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BeaRJ\Desktop\Bitrix\Семинары\Формула 3 окт 13\pict\imag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1494267"/>
            <a:ext cx="6567488" cy="43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7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Подключайте рекомендации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BeaRJ\Desktop\Bitrix\Семинары\Формула 3 окт 13\pict\friend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9213"/>
            <a:ext cx="557961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eaRJ\Desktop\Bitrix\Семинары\Формула 3 окт 13\pict\frie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5146551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Держите в курсе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BeaRJ\Desktop\Bitrix\Семинары\Формула 3 окт 13\pict\otpravka-sm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51" y="2057400"/>
            <a:ext cx="664689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eaRJ\Desktop\Bitrix\Семинары\Формула 3 окт 13\pict\sms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" y="914400"/>
            <a:ext cx="7999413" cy="54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eaRJ\Desktop\Bitrix\Семинары\Формула 3 окт 13\pict\otpravka-sms-admin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6925056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BeaRJ\Desktop\Bitrix\Семинары\Формула 3 окт 13\pict\otpravka-sm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1" y="2505076"/>
            <a:ext cx="8254434" cy="435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Защищайте фотографии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BeaRJ\Desktop\Bitrix\Семинары\Формула 3 окт 13\pict\watermark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95350"/>
            <a:ext cx="8037513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eaRJ\Desktop\Bitrix\Семинары\Формула 3 окт 13\pict\water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685306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Собирайте базу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BeaRJ\Desktop\Bitrix\Семинары\Формула 3 окт 13\pict\pricedown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1162050"/>
            <a:ext cx="8085138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eaRJ\Desktop\Bitrix\Семинары\Формула 3 окт 13\pict\priceD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56" y="2147888"/>
            <a:ext cx="4668726" cy="379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BeaRJ\Desktop\Bitrix\Семинары\Формула 3 окт 13\pict\priceD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362200"/>
            <a:ext cx="5486400" cy="43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83968" y="1772816"/>
            <a:ext cx="4716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ru-RU" sz="2800" b="0" dirty="0" smtClean="0">
                <a:solidFill>
                  <a:prstClr val="black"/>
                </a:solidFill>
                <a:latin typeface="Calibri"/>
              </a:rPr>
              <a:t>«Окружение» – это спрос и ожидания клиентов.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endParaRPr lang="ru-RU" sz="2800" b="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ru-RU" sz="2800" b="0" dirty="0">
                <a:solidFill>
                  <a:prstClr val="black"/>
                </a:solidFill>
                <a:latin typeface="Calibri"/>
              </a:rPr>
              <a:t>Они существенно поменялись за 15 </a:t>
            </a:r>
            <a:r>
              <a:rPr lang="ru-RU" sz="2800" b="0" dirty="0" smtClean="0">
                <a:solidFill>
                  <a:prstClr val="black"/>
                </a:solidFill>
                <a:latin typeface="Calibri"/>
              </a:rPr>
              <a:t>лет</a:t>
            </a:r>
            <a:endParaRPr lang="ru-RU" sz="28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/>
          <a:srcRect l="7579" r="7372" b="37299"/>
          <a:stretch/>
        </p:blipFill>
        <p:spPr>
          <a:xfrm>
            <a:off x="388822" y="1375905"/>
            <a:ext cx="3342964" cy="3437991"/>
          </a:xfrm>
          <a:prstGeom prst="roundRect">
            <a:avLst>
              <a:gd name="adj" fmla="val 433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8000" dist="5000" dir="5400000" sy="-100000" algn="bl" rotWithShape="0"/>
          </a:effectLst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11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BeaRJ\Desktop\Bitrix\Семинары\Формула 3 окт 13\pict\feedback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10527"/>
            <a:ext cx="7620000" cy="559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Кому верит покупатель?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BeaRJ\Desktop\Bitrix\Семинары\Формула 3 окт 13\pict\otzyv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69429"/>
            <a:ext cx="6096000" cy="44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BeaRJ\Desktop\Bitrix\Семинары\Формула 3 окт 13\pict\aut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8" y="914400"/>
            <a:ext cx="6281222" cy="542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096000" cy="11430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charset="0"/>
                <a:cs typeface="Calibri" charset="0"/>
              </a:rPr>
              <a:t>Вариант для ленивых</a:t>
            </a:r>
            <a:endParaRPr lang="ru-RU" sz="2800" b="1" dirty="0">
              <a:latin typeface="Calibri" charset="0"/>
              <a:cs typeface="Calibri" charset="0"/>
            </a:endParaRP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BeaRJ\Desktop\Bitrix\Семинары\Формула 3 окт 13\pict\desc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838" y="1762125"/>
            <a:ext cx="479936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магазинов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5400"/>
            <a:ext cx="6340529" cy="42672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67200" y="5449669"/>
            <a:ext cx="4701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36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36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36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7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3048000"/>
            <a:ext cx="5257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latin typeface="Calibri"/>
                <a:cs typeface="Calibri"/>
              </a:rPr>
              <a:t>Михаил Беляев</a:t>
            </a:r>
          </a:p>
          <a:p>
            <a:pPr algn="l"/>
            <a:r>
              <a:rPr lang="ru-RU" sz="2000" b="0" dirty="0">
                <a:latin typeface="Calibri"/>
                <a:cs typeface="Calibri"/>
              </a:rPr>
              <a:t>р</a:t>
            </a:r>
            <a:r>
              <a:rPr lang="ru-RU" sz="2000" b="0" dirty="0" smtClean="0">
                <a:latin typeface="Calibri"/>
                <a:cs typeface="Calibri"/>
              </a:rPr>
              <a:t>уководитель представительства</a:t>
            </a:r>
          </a:p>
          <a:p>
            <a:pPr algn="l"/>
            <a:r>
              <a:rPr lang="ru-RU" sz="2000" b="0" dirty="0" smtClean="0">
                <a:latin typeface="Calibri"/>
                <a:cs typeface="Calibri"/>
              </a:rPr>
              <a:t>компании «1С-Битрикс» в Санкт-Петербурге</a:t>
            </a:r>
          </a:p>
        </p:txBody>
      </p:sp>
      <p:pic>
        <p:nvPicPr>
          <p:cNvPr id="2050" name="Picture 2" descr="http://qrcoder.ru/code/?https%3A%2F%2Ftwitter.com%2FMBelyaev&amp;10&amp;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5257800"/>
            <a:ext cx="1295400" cy="1295400"/>
          </a:xfrm>
          <a:prstGeom prst="rect">
            <a:avLst/>
          </a:prstGeom>
          <a:noFill/>
        </p:spPr>
      </p:pic>
      <p:pic>
        <p:nvPicPr>
          <p:cNvPr id="2052" name="Picture 4" descr="http://bloguezdevenezriche.com/files/2012/07/twitter-logo-11-300x2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029200"/>
            <a:ext cx="685800" cy="669798"/>
          </a:xfrm>
          <a:prstGeom prst="rect">
            <a:avLst/>
          </a:prstGeom>
          <a:noFill/>
        </p:spPr>
      </p:pic>
      <p:pic>
        <p:nvPicPr>
          <p:cNvPr id="2054" name="Picture 6" descr="http://files.sudrf.ru/1468/user/mai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4191000"/>
            <a:ext cx="838200" cy="8382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19200" y="4038600"/>
            <a:ext cx="365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0" dirty="0" smtClean="0">
              <a:latin typeface="+mj-lt"/>
              <a:cs typeface="Calibri"/>
            </a:endParaRPr>
          </a:p>
          <a:p>
            <a:r>
              <a:rPr lang="ru-RU" sz="2000" b="0" dirty="0" smtClean="0">
                <a:latin typeface="+mj-lt"/>
                <a:cs typeface="Calibri"/>
                <a:hlinkClick r:id="rId9"/>
              </a:rPr>
              <a:t>belyaev@1c-bitrix.ru</a:t>
            </a:r>
            <a:r>
              <a:rPr lang="ru-RU" sz="2000" b="0" dirty="0" smtClean="0">
                <a:latin typeface="+mj-lt"/>
                <a:cs typeface="Calibri"/>
              </a:rPr>
              <a:t> </a:t>
            </a:r>
            <a:endParaRPr lang="en-US" sz="2000" b="0" dirty="0" smtClean="0">
              <a:latin typeface="+mj-lt"/>
              <a:cs typeface="Calibri"/>
            </a:endParaRPr>
          </a:p>
          <a:p>
            <a:endParaRPr lang="en-US" sz="2000" b="0" dirty="0" smtClean="0">
              <a:latin typeface="+mj-lt"/>
              <a:cs typeface="Calibri"/>
            </a:endParaRPr>
          </a:p>
          <a:p>
            <a:r>
              <a:rPr lang="en-US" sz="2000" b="0" dirty="0" smtClean="0">
                <a:latin typeface="+mj-lt"/>
                <a:hlinkClick r:id="rId10"/>
              </a:rPr>
              <a:t>https://twitter.com/MBelyaev</a:t>
            </a:r>
            <a:r>
              <a:rPr lang="en-US" sz="2000" b="0" dirty="0" smtClean="0">
                <a:latin typeface="+mj-lt"/>
              </a:rPr>
              <a:t> </a:t>
            </a:r>
            <a:endParaRPr lang="en-US" sz="2000" b="0" dirty="0" smtClean="0">
              <a:latin typeface="+mj-lt"/>
              <a:cs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17660" y="1572398"/>
            <a:ext cx="5060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Вопросы?</a:t>
            </a:r>
            <a:endParaRPr lang="en-US" sz="2800" b="0" i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90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971" y="1965785"/>
            <a:ext cx="4573477" cy="4368428"/>
          </a:xfrm>
          <a:prstGeom prst="roundRect">
            <a:avLst>
              <a:gd name="adj" fmla="val 342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4000" dist="5000" dir="5400000" sy="-100000" algn="bl" rotWithShape="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1956122"/>
            <a:ext cx="3197621" cy="4391914"/>
          </a:xfrm>
          <a:prstGeom prst="roundRect">
            <a:avLst>
              <a:gd name="adj" fmla="val 30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4000" dist="5000" dir="5400000" sy="-100000" algn="bl" rotWithShape="0"/>
          </a:effec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</a:rPr>
              <a:t>Что предлагали веб-студии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29630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0" dirty="0" smtClean="0">
                <a:solidFill>
                  <a:prstClr val="black"/>
                </a:solidFill>
                <a:latin typeface="Calibri"/>
              </a:rPr>
              <a:t>1996 год</a:t>
            </a:r>
            <a:endParaRPr lang="ru-RU" sz="28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3893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5161" r="7244"/>
          <a:stretch/>
        </p:blipFill>
        <p:spPr>
          <a:xfrm>
            <a:off x="-129" y="0"/>
            <a:ext cx="7896282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48064" y="0"/>
            <a:ext cx="397174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94022" y="203957"/>
            <a:ext cx="339060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В конце прошлого тысячелетия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сайты стоили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$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500–$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000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и выше.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400" b="0" dirty="0" smtClean="0">
              <a:solidFill>
                <a:prstClr val="black"/>
              </a:solidFill>
              <a:latin typeface="Calibri"/>
            </a:endParaRPr>
          </a:p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это около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$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800–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1 000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на «наши» деньги в 2013</a:t>
            </a:r>
          </a:p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b="0" dirty="0">
                <a:solidFill>
                  <a:prstClr val="black"/>
                </a:solidFill>
                <a:latin typeface="Calibri"/>
              </a:rPr>
              <a:t>э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то от одной до четырех хороших зарплат тогдашнего «Вебмастера» в Москве</a:t>
            </a:r>
          </a:p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Технологически это очень простые сайты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,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  набор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HTML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страниц  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21" y="3326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940152" cy="6858001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64088" y="0"/>
            <a:ext cx="375571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25405" y="617657"/>
            <a:ext cx="33185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Сегодня те же сайты стоили бы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$100-200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Это 1/20 хорошей зарплаты веб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разработчика (Москва). 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463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825405" y="4920703"/>
            <a:ext cx="3318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>
                <a:solidFill>
                  <a:prstClr val="black"/>
                </a:solidFill>
                <a:latin typeface="Calibri"/>
              </a:rPr>
              <a:t>С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егодня компании платят налоги.</a:t>
            </a: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4940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825405" y="3005543"/>
            <a:ext cx="33185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Сегодня средний сайт –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50 000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р (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$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600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)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.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2400" b="0" dirty="0">
                <a:solidFill>
                  <a:prstClr val="black"/>
                </a:solidFill>
                <a:latin typeface="Calibri"/>
              </a:rPr>
            </a:b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Это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меньше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одной зарплаты.</a:t>
            </a:r>
          </a:p>
        </p:txBody>
      </p:sp>
      <p:pic>
        <p:nvPicPr>
          <p:cNvPr id="1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342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b="6396"/>
          <a:stretch/>
        </p:blipFill>
        <p:spPr>
          <a:xfrm>
            <a:off x="0" y="476"/>
            <a:ext cx="9144000" cy="68575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4" y="0"/>
            <a:ext cx="4038156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1462550"/>
            <a:ext cx="331236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Технологическая сложность и ожидания заказчика растут.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7504" y="4797152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C00000"/>
                </a:solidFill>
                <a:latin typeface="Calibri"/>
              </a:rPr>
              <a:t>Что происходит?</a:t>
            </a:r>
            <a:endParaRPr lang="en-US" sz="5400" dirty="0" smtClean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5400" dirty="0" smtClean="0">
                <a:solidFill>
                  <a:srgbClr val="C00000"/>
                </a:solidFill>
                <a:latin typeface="Calibri"/>
              </a:rPr>
              <a:t>Что делать?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2684412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Затраты растут.</a:t>
            </a:r>
          </a:p>
        </p:txBody>
      </p:sp>
      <p:pic>
        <p:nvPicPr>
          <p:cNvPr id="1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27656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2" y="3332484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Стоимость снижается.</a:t>
            </a: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34136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86366" y="0"/>
            <a:ext cx="4571556" cy="687395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75817" y="543659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На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проектирование и изготовление одного автомобиля в XIX веке требовался труд одного человека в течении пяти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лет (500 человек для выпуска 100 автомобилей в год).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16" y="6723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175817" y="3264329"/>
            <a:ext cx="388843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Кузов и шасси часто производили разные компании.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16" y="33930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175817" y="4534924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Автомобиль был «заказным проектом».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16" y="46636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8" y="0"/>
            <a:ext cx="9148497" cy="686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4" y="0"/>
            <a:ext cx="4787580" cy="6858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1415050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Ford T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стал первым массовым автомобилем.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39552" y="4135720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Тиражное решение вместо заказного проекта.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42644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2" y="2363396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>
                <a:solidFill>
                  <a:prstClr val="black"/>
                </a:solidFill>
                <a:latin typeface="Calibri"/>
              </a:rPr>
              <a:t>Впервые применена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сборочная линия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вместо индивидуальной ручной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обработки.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249209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8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17801</TotalTime>
  <Words>756</Words>
  <Application>Microsoft Office PowerPoint</Application>
  <PresentationFormat>Экран (4:3)</PresentationFormat>
  <Paragraphs>126</Paragraphs>
  <Slides>33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Экономим время и деньги. Интернет-магазин из коробки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Адаптивный корпоративный сайт</vt:lpstr>
      <vt:lpstr>Интернет-магазин электроники и бытовой техники</vt:lpstr>
      <vt:lpstr>Интернет-магазин электроинструмента</vt:lpstr>
      <vt:lpstr>Интернет-магазин обуви</vt:lpstr>
      <vt:lpstr>Интернет-магазин подарков и сувениров</vt:lpstr>
      <vt:lpstr>Интернет-магазин нижнего белья</vt:lpstr>
      <vt:lpstr>Предлагайте лучшую цену</vt:lpstr>
      <vt:lpstr>Я.Маркет на «Старте»</vt:lpstr>
      <vt:lpstr>Товары в кредит</vt:lpstr>
      <vt:lpstr>Не дай ему уйти</vt:lpstr>
      <vt:lpstr>Подключайте рекомендации</vt:lpstr>
      <vt:lpstr>Держите в курсе</vt:lpstr>
      <vt:lpstr>Защищайте фотографии</vt:lpstr>
      <vt:lpstr>Собирайте базу</vt:lpstr>
      <vt:lpstr>Кому верит покупатель?</vt:lpstr>
      <vt:lpstr>Вариант для ленивых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BeaRJ</cp:lastModifiedBy>
  <cp:revision>1315</cp:revision>
  <dcterms:created xsi:type="dcterms:W3CDTF">2004-09-13T11:38:15Z</dcterms:created>
  <dcterms:modified xsi:type="dcterms:W3CDTF">2013-10-16T23:09:04Z</dcterms:modified>
</cp:coreProperties>
</file>