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4"/>
  </p:notesMasterIdLst>
  <p:sldIdLst>
    <p:sldId id="529" r:id="rId3"/>
    <p:sldId id="683" r:id="rId4"/>
    <p:sldId id="532" r:id="rId5"/>
    <p:sldId id="566" r:id="rId6"/>
    <p:sldId id="565" r:id="rId7"/>
    <p:sldId id="709" r:id="rId8"/>
    <p:sldId id="710" r:id="rId9"/>
    <p:sldId id="711" r:id="rId10"/>
    <p:sldId id="712" r:id="rId11"/>
    <p:sldId id="718" r:id="rId12"/>
    <p:sldId id="719" r:id="rId13"/>
    <p:sldId id="713" r:id="rId14"/>
    <p:sldId id="714" r:id="rId15"/>
    <p:sldId id="716" r:id="rId16"/>
    <p:sldId id="717" r:id="rId17"/>
    <p:sldId id="804" r:id="rId18"/>
    <p:sldId id="754" r:id="rId19"/>
    <p:sldId id="757" r:id="rId20"/>
    <p:sldId id="758" r:id="rId21"/>
    <p:sldId id="810" r:id="rId22"/>
    <p:sldId id="811" r:id="rId23"/>
    <p:sldId id="813" r:id="rId24"/>
    <p:sldId id="814" r:id="rId25"/>
    <p:sldId id="815" r:id="rId26"/>
    <p:sldId id="816" r:id="rId27"/>
    <p:sldId id="817" r:id="rId28"/>
    <p:sldId id="818" r:id="rId29"/>
    <p:sldId id="819" r:id="rId30"/>
    <p:sldId id="820" r:id="rId31"/>
    <p:sldId id="821" r:id="rId32"/>
    <p:sldId id="822" r:id="rId33"/>
    <p:sldId id="871" r:id="rId34"/>
    <p:sldId id="824" r:id="rId35"/>
    <p:sldId id="823" r:id="rId36"/>
    <p:sldId id="825" r:id="rId37"/>
    <p:sldId id="826" r:id="rId38"/>
    <p:sldId id="827" r:id="rId39"/>
    <p:sldId id="828" r:id="rId40"/>
    <p:sldId id="829" r:id="rId41"/>
    <p:sldId id="830" r:id="rId42"/>
    <p:sldId id="831" r:id="rId43"/>
    <p:sldId id="832" r:id="rId44"/>
    <p:sldId id="833" r:id="rId45"/>
    <p:sldId id="834" r:id="rId46"/>
    <p:sldId id="835" r:id="rId47"/>
    <p:sldId id="836" r:id="rId48"/>
    <p:sldId id="837" r:id="rId49"/>
    <p:sldId id="838" r:id="rId50"/>
    <p:sldId id="839" r:id="rId51"/>
    <p:sldId id="840" r:id="rId52"/>
    <p:sldId id="841" r:id="rId53"/>
    <p:sldId id="842" r:id="rId54"/>
    <p:sldId id="843" r:id="rId55"/>
    <p:sldId id="844" r:id="rId56"/>
    <p:sldId id="845" r:id="rId57"/>
    <p:sldId id="846" r:id="rId58"/>
    <p:sldId id="847" r:id="rId59"/>
    <p:sldId id="848" r:id="rId60"/>
    <p:sldId id="849" r:id="rId61"/>
    <p:sldId id="850" r:id="rId62"/>
    <p:sldId id="851" r:id="rId63"/>
    <p:sldId id="852" r:id="rId64"/>
    <p:sldId id="853" r:id="rId65"/>
    <p:sldId id="854" r:id="rId66"/>
    <p:sldId id="855" r:id="rId67"/>
    <p:sldId id="856" r:id="rId68"/>
    <p:sldId id="857" r:id="rId69"/>
    <p:sldId id="858" r:id="rId70"/>
    <p:sldId id="859" r:id="rId71"/>
    <p:sldId id="872" r:id="rId72"/>
    <p:sldId id="860" r:id="rId73"/>
    <p:sldId id="861" r:id="rId74"/>
    <p:sldId id="862" r:id="rId75"/>
    <p:sldId id="863" r:id="rId76"/>
    <p:sldId id="864" r:id="rId77"/>
    <p:sldId id="865" r:id="rId78"/>
    <p:sldId id="866" r:id="rId79"/>
    <p:sldId id="867" r:id="rId80"/>
    <p:sldId id="868" r:id="rId81"/>
    <p:sldId id="869" r:id="rId82"/>
    <p:sldId id="873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DF9"/>
    <a:srgbClr val="FF966E"/>
    <a:srgbClr val="CE2E1A"/>
    <a:srgbClr val="FF4934"/>
    <a:srgbClr val="9AC2FF"/>
    <a:srgbClr val="FFFFFF"/>
    <a:srgbClr val="FFFF00"/>
    <a:srgbClr val="BDC3C0"/>
    <a:srgbClr val="1C36A4"/>
    <a:srgbClr val="D3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 autoAdjust="0"/>
    <p:restoredTop sz="86364" autoAdjust="0"/>
  </p:normalViewPr>
  <p:slideViewPr>
    <p:cSldViewPr>
      <p:cViewPr>
        <p:scale>
          <a:sx n="66" d="100"/>
          <a:sy n="66" d="100"/>
        </p:scale>
        <p:origin x="-1458" y="-29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2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Интернет</a:t>
            </a:r>
            <a:r>
              <a:rPr lang="ru-RU" baseline="0" dirty="0" smtClean="0"/>
              <a:t>-бизнес популярен. Но ключевое – бизнес. 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того, чтобы разобраться, нужен консультант. Или сравнение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4A274-61C0-4402-BB21-F28BCC3F1983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61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64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922766-CB46-47ED-A2C3-8FAEDBA223B8}" type="slidenum">
              <a:rPr lang="ru-RU" b="0" smtClean="0"/>
              <a:pPr eaLnBrk="1" hangingPunct="1">
                <a:defRPr/>
              </a:pPr>
              <a:t>67</a:t>
            </a:fld>
            <a:endParaRPr lang="ru-RU" b="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69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9014A8-D7E8-4FDC-B9EC-D47B3C7C52F1}" type="slidenum">
              <a:rPr lang="ru-RU" smtClean="0"/>
              <a:pPr>
                <a:defRPr/>
              </a:pPr>
              <a:t>70</a:t>
            </a:fld>
            <a:endParaRPr lang="ru-RU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Или приложени</a:t>
            </a:r>
            <a:r>
              <a:rPr lang="ru-RU" baseline="0" dirty="0" smtClean="0"/>
              <a:t>е для платформ </a:t>
            </a:r>
            <a:r>
              <a:rPr lang="en-US" baseline="0" dirty="0" smtClean="0"/>
              <a:t>IOS </a:t>
            </a:r>
            <a:r>
              <a:rPr lang="ru-RU" baseline="0" dirty="0" smtClean="0"/>
              <a:t>и </a:t>
            </a:r>
            <a:r>
              <a:rPr lang="en-US" baseline="0" dirty="0" smtClean="0"/>
              <a:t>Android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72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77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78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81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9.png"/><Relationship Id="rId10" Type="http://schemas.openxmlformats.org/officeDocument/2006/relationships/hyperlink" Target="http://www.gomez.com/pdfs/wp_why_web_performance_matters.pdf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://www.1c-bitrix.ru/~cdn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4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gif"/><Relationship Id="rId5" Type="http://schemas.openxmlformats.org/officeDocument/2006/relationships/image" Target="../media/image3.png"/><Relationship Id="rId10" Type="http://schemas.openxmlformats.org/officeDocument/2006/relationships/hyperlink" Target="https://twitter.com/MBelyaev" TargetMode="External"/><Relationship Id="rId4" Type="http://schemas.openxmlformats.org/officeDocument/2006/relationships/image" Target="../media/image21.png"/><Relationship Id="rId9" Type="http://schemas.openxmlformats.org/officeDocument/2006/relationships/hyperlink" Target="mailto:belyaev@1c-bitrix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4151273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" r="10441" b="-201"/>
          <a:stretch/>
        </p:blipFill>
        <p:spPr>
          <a:xfrm>
            <a:off x="-29261" y="3185"/>
            <a:ext cx="9173261" cy="68548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6200" y="2548116"/>
            <a:ext cx="8915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800" b="0" dirty="0">
                <a:solidFill>
                  <a:srgbClr val="000000"/>
                </a:solidFill>
                <a:latin typeface="Calibri"/>
                <a:cs typeface="Calibri"/>
              </a:rPr>
              <a:t>Разумная разработка интернет-магазина: функционал и сценарии работы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419600" y="4762884"/>
            <a:ext cx="4723627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28600" y="5220084"/>
            <a:ext cx="8915400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09600" y="5677284"/>
            <a:ext cx="8534400" cy="45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3600" y="4686684"/>
            <a:ext cx="6629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dirty="0" smtClean="0">
                <a:solidFill>
                  <a:srgbClr val="000000"/>
                </a:solidFill>
                <a:latin typeface="Calibri"/>
                <a:cs typeface="Calibri"/>
              </a:rPr>
              <a:t>Михаил Беляев</a:t>
            </a:r>
            <a:endParaRPr lang="ru-RU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r"/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руководитель представительства</a:t>
            </a:r>
          </a:p>
          <a:p>
            <a:pPr algn="r"/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«1С-Битрикс» 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Calibri"/>
              </a:rPr>
              <a:t>в Санкт-Петербурге</a:t>
            </a:r>
            <a:endParaRPr lang="en-US" sz="2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 b="66333"/>
          <a:stretch/>
        </p:blipFill>
        <p:spPr bwMode="auto">
          <a:xfrm>
            <a:off x="-14786" y="-3621"/>
            <a:ext cx="9158786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590800" y="4419600"/>
            <a:ext cx="3048000" cy="892096"/>
            <a:chOff x="2438400" y="3810000"/>
            <a:chExt cx="5867400" cy="892096"/>
          </a:xfrm>
        </p:grpSpPr>
        <p:sp>
          <p:nvSpPr>
            <p:cNvPr id="6" name="Скругленная прямоугольная выноска 5"/>
            <p:cNvSpPr/>
            <p:nvPr/>
          </p:nvSpPr>
          <p:spPr bwMode="auto">
            <a:xfrm>
              <a:off x="2438400" y="3886200"/>
              <a:ext cx="5867400" cy="762000"/>
            </a:xfrm>
            <a:prstGeom prst="wedgeRoundRectCallout">
              <a:avLst>
                <a:gd name="adj1" fmla="val -68606"/>
                <a:gd name="adj2" fmla="val 131434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Умный фильтр</a:t>
              </a:r>
              <a:endParaRPr lang="ru-RU" sz="28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590800" y="1905000"/>
            <a:ext cx="5867400" cy="1371600"/>
            <a:chOff x="2438400" y="3581400"/>
            <a:chExt cx="5867400" cy="1371600"/>
          </a:xfrm>
        </p:grpSpPr>
        <p:sp>
          <p:nvSpPr>
            <p:cNvPr id="9" name="Скругленная прямоугольная выноска 8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7332"/>
                <a:gd name="adj2" fmla="val 108340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Поиск товара по фразам</a:t>
              </a:r>
              <a:endParaRPr lang="ru-RU" sz="28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4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36085" r="3913" b="39178"/>
          <a:stretch/>
        </p:blipFill>
        <p:spPr bwMode="auto">
          <a:xfrm>
            <a:off x="0" y="8704"/>
            <a:ext cx="9144000" cy="6876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590800" y="533400"/>
            <a:ext cx="5867400" cy="1371600"/>
            <a:chOff x="2438400" y="3581400"/>
            <a:chExt cx="5867400" cy="1371600"/>
          </a:xfrm>
        </p:grpSpPr>
        <p:sp>
          <p:nvSpPr>
            <p:cNvPr id="7" name="Скругленная прямоугольная выноска 6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57262"/>
                <a:gd name="adj2" fmla="val -22763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«Вы смотрели»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47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2695" r="4328" b="68959"/>
          <a:stretch/>
        </p:blipFill>
        <p:spPr bwMode="auto">
          <a:xfrm>
            <a:off x="0" y="0"/>
            <a:ext cx="914438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48200" y="4800600"/>
            <a:ext cx="3657600" cy="1295400"/>
            <a:chOff x="2514600" y="48006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514600" y="4800600"/>
              <a:ext cx="5867400" cy="1371600"/>
            </a:xfrm>
            <a:prstGeom prst="wedgeRoundRectCallout">
              <a:avLst>
                <a:gd name="adj1" fmla="val -15471"/>
                <a:gd name="adj2" fmla="val -95944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514600" y="50292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Карточка товара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7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31045" r="4278" b="40656"/>
          <a:stretch/>
        </p:blipFill>
        <p:spPr bwMode="auto">
          <a:xfrm>
            <a:off x="3448" y="-2094"/>
            <a:ext cx="914055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4724400" y="2057400"/>
            <a:ext cx="3733800" cy="1295400"/>
          </a:xfrm>
          <a:prstGeom prst="wedgeRoundRectCallout">
            <a:avLst>
              <a:gd name="adj1" fmla="val -41253"/>
              <a:gd name="adj2" fmla="val 1215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876800" y="2286000"/>
            <a:ext cx="3505200" cy="8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200" b="0" dirty="0" smtClean="0">
                <a:solidFill>
                  <a:srgbClr val="000000"/>
                </a:solidFill>
                <a:latin typeface="Calibri"/>
                <a:cs typeface="Calibri"/>
              </a:rPr>
              <a:t>Рекомендуемые аксессуары</a:t>
            </a:r>
            <a:endParaRPr lang="ru-RU" sz="32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837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317"/>
          <a:stretch/>
        </p:blipFill>
        <p:spPr bwMode="auto">
          <a:xfrm>
            <a:off x="0" y="3400"/>
            <a:ext cx="9142858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057400" y="1371600"/>
            <a:ext cx="5867400" cy="1371600"/>
            <a:chOff x="2057400" y="13716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057400" y="1371600"/>
              <a:ext cx="5867400" cy="1371600"/>
            </a:xfrm>
            <a:prstGeom prst="wedgeRoundRectCallout">
              <a:avLst>
                <a:gd name="adj1" fmla="val -39476"/>
                <a:gd name="adj2" fmla="val 81753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057400" y="16002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Сравнение товаров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3" b="30638"/>
          <a:stretch/>
        </p:blipFill>
        <p:spPr bwMode="auto">
          <a:xfrm>
            <a:off x="6829" y="3760"/>
            <a:ext cx="9142858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1981200"/>
            <a:ext cx="9144000" cy="2438400"/>
          </a:xfrm>
          <a:prstGeom prst="rect">
            <a:avLst/>
          </a:prstGeom>
          <a:solidFill>
            <a:schemeClr val="bg1">
              <a:alpha val="9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1146" y="2667000"/>
            <a:ext cx="6528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dirty="0" smtClean="0">
                <a:latin typeface="Calibri"/>
                <a:cs typeface="Calibri"/>
              </a:rPr>
              <a:t>Клиент быстро найдет нужный ему товар в вашем интернет-магазине. </a:t>
            </a:r>
            <a:endParaRPr lang="ru-RU" sz="3200" b="0" dirty="0">
              <a:latin typeface="Calibri"/>
              <a:cs typeface="Calibri"/>
            </a:endParaRPr>
          </a:p>
        </p:txBody>
      </p:sp>
      <p:pic>
        <p:nvPicPr>
          <p:cNvPr id="5" name="Изображение 4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70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</p:spTree>
    <p:extLst>
      <p:ext uri="{BB962C8B-B14F-4D97-AF65-F5344CB8AC3E}">
        <p14:creationId xmlns:p14="http://schemas.microsoft.com/office/powerpoint/2010/main" val="21451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922013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9" y="1193125"/>
            <a:ext cx="3775721" cy="56388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0700" y="222921"/>
            <a:ext cx="5575300" cy="8382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419100" y="1371600"/>
            <a:ext cx="4762500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«Эрмитаж» - это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интерфейс, который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позволяет легко и просто управлять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сайтом: 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упрощает освоение системы управления 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снижает долю ошибочных действий пользователей и затраты на их обучение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экономит время при внесении любых изменений на сайт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53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7800" y="5562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/>
              <a:t>Понятное управление магазином сократит время на обучение ваших менеджеров и дальнейшую работу</a:t>
            </a:r>
            <a:endParaRPr lang="ru-RU" sz="1800" b="0" i="1" dirty="0"/>
          </a:p>
        </p:txBody>
      </p:sp>
      <p:pic>
        <p:nvPicPr>
          <p:cNvPr id="14" name="Изображение 13" descr="11263319_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" y="54864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62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579296" cy="1149252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  <a:endParaRPr lang="en-US" sz="2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76200" y="1549837"/>
            <a:ext cx="4114800" cy="393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Управление содержимым сайта непосредственно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«по месту»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Кнопка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«Меню» с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доступными по одному клику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действиями 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Мастера создания страниц, разделов, сложных функциональных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страниц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Диалоги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«над сайтом»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Снимок экрана 2012-11-12 в 19.34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33" y="1600201"/>
            <a:ext cx="4907767" cy="3276600"/>
          </a:xfrm>
          <a:prstGeom prst="foldedCorner">
            <a:avLst/>
          </a:prstGeom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267201" y="3581400"/>
            <a:ext cx="2819399" cy="1270050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26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85800" y="4769584"/>
            <a:ext cx="81851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87408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Снимок экрана 2012-11-12 в 19.27.3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2"/>
          <a:stretch/>
        </p:blipFill>
        <p:spPr>
          <a:xfrm>
            <a:off x="0" y="1602837"/>
            <a:ext cx="9144000" cy="2816763"/>
          </a:xfrm>
          <a:prstGeom prst="foldedCorner">
            <a:avLst/>
          </a:prstGeom>
        </p:spPr>
      </p:pic>
      <p:sp>
        <p:nvSpPr>
          <p:cNvPr id="3" name="Штриховая стрелка вправо 2"/>
          <p:cNvSpPr/>
          <p:nvPr/>
        </p:nvSpPr>
        <p:spPr bwMode="auto">
          <a:xfrm rot="10800000">
            <a:off x="6172200" y="2857125"/>
            <a:ext cx="609600" cy="432050"/>
          </a:xfrm>
          <a:prstGeom prst="stripedRightArrow">
            <a:avLst/>
          </a:prstGeom>
          <a:solidFill>
            <a:srgbClr val="CE2E1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45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82373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-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00" y="2057400"/>
            <a:ext cx="38385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Web 2.0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Интернет-магазин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Социальная сеть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Многосайтовость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Веб-кластер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68514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5" y="489154"/>
            <a:ext cx="26263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1174" y="3440653"/>
            <a:ext cx="6732000" cy="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611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Мобильное приложение для интернет-магазина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1447800"/>
            <a:ext cx="2209800" cy="4119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600200"/>
            <a:ext cx="52578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/>
                <a:cs typeface="Calibri"/>
              </a:rPr>
              <a:t>Новые возможности для владельцев интернет-магазинов:</a:t>
            </a:r>
          </a:p>
          <a:p>
            <a:endParaRPr lang="ru-RU" sz="8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b="0" dirty="0" smtClean="0">
                <a:latin typeface="Calibri"/>
                <a:cs typeface="Calibri"/>
              </a:rPr>
              <a:t>С помощью нового продукта «1С-Битрикс: Мобильное приложение» можно быстро выпустить мобильное приложение (для </a:t>
            </a:r>
            <a:r>
              <a:rPr lang="en-US" sz="2000" b="0" dirty="0" err="1" smtClean="0">
                <a:latin typeface="Calibri"/>
                <a:cs typeface="Calibri"/>
              </a:rPr>
              <a:t>iOS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cs typeface="Calibri"/>
              </a:rPr>
              <a:t>и </a:t>
            </a:r>
            <a:r>
              <a:rPr lang="en-US" sz="2000" b="0" dirty="0" smtClean="0">
                <a:latin typeface="Calibri"/>
                <a:cs typeface="Calibri"/>
              </a:rPr>
              <a:t>Android)</a:t>
            </a:r>
            <a:r>
              <a:rPr lang="ru-RU" sz="2000" b="0" dirty="0" smtClean="0">
                <a:latin typeface="Calibri"/>
                <a:cs typeface="Calibri"/>
              </a:rPr>
              <a:t> </a:t>
            </a:r>
            <a:r>
              <a:rPr lang="ru-RU" sz="2000" b="0" dirty="0">
                <a:latin typeface="Calibri"/>
                <a:cs typeface="Calibri"/>
              </a:rPr>
              <a:t>для </a:t>
            </a:r>
            <a:r>
              <a:rPr lang="ru-RU" sz="2000" b="0" dirty="0" smtClean="0">
                <a:latin typeface="Calibri"/>
                <a:cs typeface="Calibri"/>
              </a:rPr>
              <a:t>интернет-</a:t>
            </a:r>
            <a:r>
              <a:rPr lang="ru-RU" sz="2000" b="0" dirty="0">
                <a:latin typeface="Calibri"/>
                <a:cs typeface="Calibri"/>
              </a:rPr>
              <a:t>магазина </a:t>
            </a:r>
            <a:r>
              <a:rPr lang="ru-RU" sz="2000" b="0" dirty="0" smtClean="0">
                <a:latin typeface="Calibri"/>
                <a:cs typeface="Calibri"/>
              </a:rPr>
              <a:t>и: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начать мобильную </a:t>
            </a:r>
            <a:r>
              <a:rPr lang="ru-RU" sz="2000" b="0" dirty="0" err="1">
                <a:latin typeface="Calibri"/>
                <a:cs typeface="Calibri"/>
              </a:rPr>
              <a:t>интернет-</a:t>
            </a:r>
            <a:r>
              <a:rPr lang="ru-RU" sz="2000" b="0" dirty="0" err="1" smtClean="0">
                <a:latin typeface="Calibri"/>
                <a:cs typeface="Calibri"/>
              </a:rPr>
              <a:t>торговлю</a:t>
            </a:r>
            <a:endParaRPr lang="ru-RU" sz="20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повысить </a:t>
            </a:r>
            <a:r>
              <a:rPr lang="ru-RU" sz="2000" b="0" dirty="0">
                <a:latin typeface="Calibri"/>
                <a:cs typeface="Calibri"/>
              </a:rPr>
              <a:t>качество обслуживания клиентов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удерживать </a:t>
            </a:r>
            <a:r>
              <a:rPr lang="ru-RU" sz="2000" b="0" dirty="0">
                <a:latin typeface="Calibri"/>
                <a:cs typeface="Calibri"/>
              </a:rPr>
              <a:t>клиентов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наладить регулярные продажи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отправлять </a:t>
            </a:r>
            <a:r>
              <a:rPr lang="en-US" sz="2000" b="0" dirty="0">
                <a:latin typeface="Calibri"/>
                <a:cs typeface="Calibri"/>
              </a:rPr>
              <a:t>push-</a:t>
            </a:r>
            <a:r>
              <a:rPr lang="ru-RU" sz="2000" b="0" dirty="0">
                <a:latin typeface="Calibri"/>
                <a:cs typeface="Calibri"/>
              </a:rPr>
              <a:t>уведомления клиенту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задействовать новые способы </a:t>
            </a:r>
            <a:r>
              <a:rPr lang="ru-RU" sz="2000" b="0" dirty="0" smtClean="0">
                <a:latin typeface="Calibri"/>
                <a:cs typeface="Calibri"/>
              </a:rPr>
              <a:t>маркетинга</a:t>
            </a:r>
            <a:endParaRPr lang="ru-RU" sz="1800" b="0" dirty="0" smtClean="0">
              <a:latin typeface="Calibri"/>
              <a:cs typeface="Calibri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5638800"/>
            <a:ext cx="762000" cy="57150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5552721"/>
            <a:ext cx="990600" cy="74295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8078" y="5619514"/>
            <a:ext cx="533400" cy="514074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3429000"/>
            <a:ext cx="1905000" cy="21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Каталог товаров и прайс</a:t>
            </a:r>
          </a:p>
        </p:txBody>
      </p:sp>
    </p:spTree>
    <p:extLst>
      <p:ext uri="{BB962C8B-B14F-4D97-AF65-F5344CB8AC3E}">
        <p14:creationId xmlns:p14="http://schemas.microsoft.com/office/powerpoint/2010/main" val="20848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Снимок экрана 2013-02-27 в 12.17.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r="10885"/>
          <a:stretch/>
        </p:blipFill>
        <p:spPr>
          <a:xfrm>
            <a:off x="0" y="-10459"/>
            <a:ext cx="9144000" cy="689909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00200" y="3124200"/>
            <a:ext cx="3810000" cy="1066800"/>
            <a:chOff x="2438400" y="35814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79807"/>
                <a:gd name="adj2" fmla="val -46237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438400" y="3810001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en-US" sz="2400" b="0" dirty="0" smtClean="0"/>
                <a:t>SKU</a:t>
              </a:r>
              <a:endParaRPr lang="ru-RU" sz="2400" b="0" dirty="0"/>
            </a:p>
            <a:p>
              <a:r>
                <a:rPr lang="ru-RU" sz="2400" b="0" dirty="0" smtClean="0"/>
                <a:t>(торговое предложение)</a:t>
              </a:r>
              <a:endParaRPr lang="ru-RU" sz="24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177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Снимок экрана 2013-02-27 в 12.19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3333"/>
          <a:stretch/>
        </p:blipFill>
        <p:spPr>
          <a:xfrm>
            <a:off x="-104588" y="0"/>
            <a:ext cx="9248588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886200" y="762000"/>
            <a:ext cx="2743200" cy="1066800"/>
            <a:chOff x="2438400" y="35814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78664"/>
                <a:gd name="adj2" fmla="val -1419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400" b="0" dirty="0" smtClean="0"/>
                <a:t>Отзывы</a:t>
              </a:r>
              <a:endParaRPr lang="ru-RU" sz="24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854823" y="3641165"/>
            <a:ext cx="4953000" cy="1066800"/>
            <a:chOff x="2438400" y="3581400"/>
            <a:chExt cx="5867400" cy="1371600"/>
          </a:xfrm>
        </p:grpSpPr>
        <p:sp>
          <p:nvSpPr>
            <p:cNvPr id="12" name="Скругленная прямоугольная выноска 11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55596"/>
                <a:gd name="adj2" fmla="val 120429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400" b="0" dirty="0" smtClean="0"/>
                <a:t>Рекомендуемые товары</a:t>
              </a:r>
              <a:endParaRPr lang="ru-RU" sz="24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731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3-02-27 в 12.23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00200" y="1143000"/>
            <a:ext cx="4953000" cy="1066800"/>
            <a:chOff x="2438400" y="35814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8537"/>
                <a:gd name="adj2" fmla="val -110663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400" b="0" dirty="0" smtClean="0"/>
                <a:t>Наличие товара на складе</a:t>
              </a:r>
              <a:endParaRPr lang="ru-RU" sz="24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51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Импорт каталога товаров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76401"/>
            <a:ext cx="4191000" cy="18288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Выгрузка каталога и цен из «</a:t>
            </a:r>
            <a:r>
              <a:rPr lang="ru-RU" sz="2400" dirty="0">
                <a:latin typeface="Calibri"/>
                <a:cs typeface="Calibri"/>
              </a:rPr>
              <a:t>1С:Предприятие 8.2</a:t>
            </a:r>
            <a:r>
              <a:rPr lang="ru-RU" sz="2400" dirty="0" smtClean="0">
                <a:latin typeface="Calibri"/>
                <a:cs typeface="Calibri"/>
              </a:rPr>
              <a:t>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XML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Загрузка каталога в формате </a:t>
            </a:r>
            <a:r>
              <a:rPr lang="en-US" sz="2400" dirty="0" smtClean="0">
                <a:latin typeface="Calibri"/>
                <a:cs typeface="Calibri"/>
              </a:rPr>
              <a:t>CSV </a:t>
            </a:r>
            <a:r>
              <a:rPr lang="ru-RU" sz="2400" dirty="0" smtClean="0">
                <a:latin typeface="Calibri"/>
                <a:cs typeface="Calibri"/>
              </a:rPr>
              <a:t>из </a:t>
            </a:r>
            <a:r>
              <a:rPr lang="en-US" sz="2400" dirty="0" smtClean="0">
                <a:latin typeface="Calibri"/>
                <a:cs typeface="Calibri"/>
              </a:rPr>
              <a:t>MS Excel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509647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 вас уже готов каталог? Не теряйте время и загрузите его сразу на сайт.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16" y="4991484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738270"/>
            <a:ext cx="3886200" cy="2681330"/>
          </a:xfrm>
          <a:prstGeom prst="rect">
            <a:avLst/>
          </a:prstGeom>
          <a:effectLst>
            <a:reflection blurRad="6350" stA="46000" endA="300" endPos="1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91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7150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 smtClean="0">
                <a:latin typeface="Calibri"/>
                <a:cs typeface="Calibri"/>
              </a:rPr>
              <a:t>Подключите магазин к «1С» и обновляйте данные автоматически.</a:t>
            </a:r>
            <a:endParaRPr lang="ru-RU" sz="20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06" y="5562601"/>
            <a:ext cx="1197494" cy="106679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1393463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Calibri"/>
                <a:cs typeface="Calibri"/>
              </a:rPr>
              <a:t>«</a:t>
            </a:r>
            <a:r>
              <a:rPr lang="ru-RU" sz="1800" dirty="0" smtClean="0">
                <a:latin typeface="Calibri"/>
                <a:cs typeface="Calibri"/>
              </a:rPr>
              <a:t>1С:Предприятие 8.2»</a:t>
            </a:r>
            <a:r>
              <a:rPr lang="ru-RU" sz="1800" b="0" dirty="0" smtClean="0">
                <a:latin typeface="Calibri"/>
                <a:cs typeface="Calibri"/>
              </a:rPr>
              <a:t> и </a:t>
            </a:r>
            <a:r>
              <a:rPr lang="ru-RU" sz="1800" dirty="0" smtClean="0">
                <a:latin typeface="Calibri"/>
                <a:cs typeface="Calibri"/>
              </a:rPr>
              <a:t>«1С-Битрикс: Управление сайтом»</a:t>
            </a:r>
            <a:r>
              <a:rPr lang="ru-RU" sz="1800" b="0" dirty="0" smtClean="0">
                <a:latin typeface="Calibri"/>
                <a:cs typeface="Calibri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" y="2423279"/>
            <a:ext cx="44831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latin typeface="Calibri"/>
                <a:cs typeface="Calibri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Calibri"/>
                <a:cs typeface="Calibri"/>
              </a:rPr>
              <a:t>I.</a:t>
            </a:r>
            <a:r>
              <a:rPr lang="ru-RU" sz="1800" dirty="0" smtClean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Обмен данными по товарам:</a:t>
            </a: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Calibri"/>
                <a:cs typeface="Calibri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Calibri"/>
                <a:cs typeface="Calibri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Calibri"/>
                <a:cs typeface="Calibri"/>
              </a:rPr>
              <a:t>II.</a:t>
            </a:r>
            <a:r>
              <a:rPr lang="ru-RU" sz="1800" dirty="0" smtClean="0">
                <a:latin typeface="Calibri"/>
                <a:cs typeface="Calibri"/>
              </a:rPr>
              <a:t> Прием и обработка заказов</a:t>
            </a:r>
            <a:endParaRPr lang="ru-RU" sz="18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Calibri"/>
                <a:cs typeface="Calibri"/>
              </a:rPr>
              <a:t>Поддерживаются различные бизнес-модели.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648200" y="2574059"/>
            <a:ext cx="4303588" cy="2531341"/>
            <a:chOff x="4953000" y="2438400"/>
            <a:chExt cx="4074988" cy="23027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9" descr="new-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0" descr="new-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Изображение 17" descr="box-bus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6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8223"/>
            <a:ext cx="5822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Складской учет</a:t>
            </a:r>
            <a:endParaRPr lang="en-US" sz="3200" b="1" dirty="0" smtClean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00600" y="1622950"/>
            <a:ext cx="41147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Учет поставщиков, складов и документов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Учет прихода </a:t>
            </a:r>
            <a:r>
              <a:rPr lang="ru-RU" sz="2000" b="0" dirty="0">
                <a:latin typeface="Calibri"/>
                <a:cs typeface="Calibri"/>
              </a:rPr>
              <a:t>товара с </a:t>
            </a:r>
            <a:r>
              <a:rPr lang="ru-RU" sz="2000" b="0" dirty="0" err="1" smtClean="0">
                <a:latin typeface="Calibri"/>
                <a:cs typeface="Calibri"/>
              </a:rPr>
              <a:t>штрихкодами</a:t>
            </a:r>
            <a:r>
              <a:rPr lang="ru-RU" sz="2000" b="0" dirty="0" smtClean="0">
                <a:latin typeface="Calibri"/>
                <a:cs typeface="Calibri"/>
              </a:rPr>
              <a:t> (товар быстро добавляется </a:t>
            </a:r>
            <a:r>
              <a:rPr lang="ru-RU" sz="2000" b="0" dirty="0">
                <a:latin typeface="Calibri"/>
                <a:cs typeface="Calibri"/>
              </a:rPr>
              <a:t>по </a:t>
            </a:r>
            <a:r>
              <a:rPr lang="ru-RU" sz="2000" b="0" dirty="0" err="1" smtClean="0">
                <a:latin typeface="Calibri"/>
                <a:cs typeface="Calibri"/>
              </a:rPr>
              <a:t>штрихкоду</a:t>
            </a:r>
            <a:r>
              <a:rPr lang="ru-RU" sz="2000" b="0" dirty="0" smtClean="0">
                <a:latin typeface="Calibri"/>
                <a:cs typeface="Calibri"/>
              </a:rPr>
              <a:t> с помощью сканера)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Возврат товаров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Списание бракованного товара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Ввод остатков</a:t>
            </a:r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Быстрое </a:t>
            </a:r>
            <a:r>
              <a:rPr lang="ru-RU" sz="2000" b="0" dirty="0">
                <a:latin typeface="Calibri"/>
                <a:cs typeface="Calibri"/>
              </a:rPr>
              <a:t>перемещение товаров на точки выдачи и </a:t>
            </a:r>
            <a:r>
              <a:rPr lang="ru-RU" sz="2000" b="0" dirty="0" smtClean="0">
                <a:latin typeface="Calibri"/>
                <a:cs typeface="Calibri"/>
              </a:rPr>
              <a:t>склады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Интеграция с «1С»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26814" cy="2533904"/>
          </a:xfrm>
          <a:prstGeom prst="roundRect">
            <a:avLst>
              <a:gd name="adj" fmla="val 14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2000" endPos="11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42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228600"/>
            <a:ext cx="586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alibri"/>
                <a:cs typeface="Calibri"/>
              </a:rPr>
              <a:t>Себестоимость и доходность</a:t>
            </a:r>
            <a:endParaRPr lang="ru-RU" sz="3200" dirty="0">
              <a:latin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0000" y="1600200"/>
            <a:ext cx="5181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При приемке товара на склад можно указать </a:t>
            </a:r>
            <a:r>
              <a:rPr lang="ru-RU" sz="2400" dirty="0" smtClean="0">
                <a:latin typeface="Calibri"/>
                <a:cs typeface="Calibri"/>
              </a:rPr>
              <a:t>себестоимость</a:t>
            </a:r>
            <a:endParaRPr lang="ru-RU" sz="24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В отчете </a:t>
            </a:r>
            <a:r>
              <a:rPr lang="ru-RU" sz="2400" dirty="0" smtClean="0">
                <a:latin typeface="Calibri"/>
                <a:cs typeface="Calibri"/>
              </a:rPr>
              <a:t>«</a:t>
            </a:r>
            <a:r>
              <a:rPr lang="ru-RU" sz="2400" dirty="0">
                <a:latin typeface="Calibri"/>
                <a:cs typeface="Calibri"/>
              </a:rPr>
              <a:t>Доходность по клиенту</a:t>
            </a:r>
            <a:r>
              <a:rPr lang="ru-RU" sz="2400" dirty="0" smtClean="0">
                <a:latin typeface="Calibri"/>
                <a:cs typeface="Calibri"/>
              </a:rPr>
              <a:t>»</a:t>
            </a:r>
            <a:r>
              <a:rPr lang="ru-RU" sz="2400" b="0" dirty="0" smtClean="0">
                <a:latin typeface="Calibri"/>
                <a:cs typeface="Calibri"/>
              </a:rPr>
              <a:t> </a:t>
            </a:r>
            <a:r>
              <a:rPr lang="ru-RU" sz="2400" b="0" dirty="0">
                <a:latin typeface="Calibri"/>
                <a:cs typeface="Calibri"/>
              </a:rPr>
              <a:t>можно быстро узнать, сколько вам приносит конкретный </a:t>
            </a:r>
            <a:r>
              <a:rPr lang="ru-RU" sz="2400" b="0" dirty="0" smtClean="0">
                <a:latin typeface="Calibri"/>
                <a:cs typeface="Calibri"/>
              </a:rPr>
              <a:t>покупатель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В отчете </a:t>
            </a:r>
            <a:r>
              <a:rPr lang="ru-RU" sz="2400" dirty="0" smtClean="0">
                <a:latin typeface="Calibri"/>
                <a:cs typeface="Calibri"/>
              </a:rPr>
              <a:t>«Доходность по товару» </a:t>
            </a:r>
            <a:r>
              <a:rPr lang="ru-RU" sz="2400" b="0" dirty="0" smtClean="0">
                <a:latin typeface="Calibri"/>
                <a:cs typeface="Calibri"/>
              </a:rPr>
              <a:t>отмечено, сколько вы заработали на продаже конкретного товара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Убыточные позиции будут выделены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035559" cy="3657600"/>
          </a:xfrm>
          <a:prstGeom prst="roundRect">
            <a:avLst>
              <a:gd name="adj" fmla="val 11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0000" endPos="3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63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Многоскладовость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2" descr="Снимок экрана 2012-10-15 в 17.30.3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88" y="1556792"/>
            <a:ext cx="4123492" cy="3219250"/>
          </a:xfrm>
          <a:prstGeom prst="roundRect">
            <a:avLst>
              <a:gd name="adj" fmla="val 1279"/>
            </a:avLst>
          </a:prstGeom>
          <a:solidFill>
            <a:srgbClr val="FFFFFF">
              <a:shade val="85000"/>
            </a:srgbClr>
          </a:solidFill>
          <a:ln>
            <a:solidFill>
              <a:srgbClr val="D9D9D9"/>
            </a:solidFill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28600" y="1524000"/>
            <a:ext cx="457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latin typeface="Calibri"/>
                <a:cs typeface="Calibri"/>
              </a:rPr>
              <a:t>В интернет-магазине можно создать несколько складов и задать количество товаров в </a:t>
            </a:r>
            <a:r>
              <a:rPr lang="ru-RU" sz="2400" b="0" dirty="0" smtClean="0">
                <a:latin typeface="Calibri"/>
                <a:cs typeface="Calibri"/>
              </a:rPr>
              <a:t>каждом</a:t>
            </a: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ru-RU" sz="2400" b="0" dirty="0">
              <a:latin typeface="Calibri"/>
              <a:cs typeface="Calibri"/>
            </a:endParaRP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latin typeface="Calibri"/>
                <a:cs typeface="Calibri"/>
              </a:rPr>
              <a:t>В каталоге клиент увидит, сколько товаров на складе в конкретном </a:t>
            </a:r>
            <a:r>
              <a:rPr lang="ru-RU" sz="2400" b="0" dirty="0" smtClean="0">
                <a:latin typeface="Calibri"/>
                <a:cs typeface="Calibri"/>
              </a:rPr>
              <a:t>магазине</a:t>
            </a: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ru-RU" sz="2400" b="0" dirty="0">
              <a:latin typeface="Calibri"/>
              <a:cs typeface="Calibri"/>
            </a:endParaRP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latin typeface="Calibri"/>
                <a:cs typeface="Calibri"/>
              </a:rPr>
              <a:t>Синхронизация с «1С</a:t>
            </a:r>
            <a:r>
              <a:rPr lang="ru-RU" sz="2400" b="0" dirty="0" smtClean="0">
                <a:latin typeface="Calibri"/>
                <a:cs typeface="Calibri"/>
              </a:rPr>
              <a:t>»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3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836229"/>
            <a:ext cx="2971800" cy="762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000" dirty="0" smtClean="0">
                <a:latin typeface="Calibri"/>
                <a:cs typeface="Calibri"/>
              </a:rPr>
              <a:t>Интернет-магазин… это сложные технологии, программирование, непонятные термины… 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У меня нет времени в этом разбираться! 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Экспорт данных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5160" y="1676400"/>
            <a:ext cx="4031175" cy="29718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Автоматический экспорт каталога товаров в: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 smtClean="0">
                <a:latin typeface="Calibri" pitchFamily="34" charset="0"/>
                <a:cs typeface="Calibri" pitchFamily="34" charset="0"/>
              </a:rPr>
              <a:t>Яндекс.Маркет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>
                <a:latin typeface="Calibri" pitchFamily="34" charset="0"/>
                <a:cs typeface="Calibri" pitchFamily="34" charset="0"/>
              </a:rPr>
              <a:t>Rambler.Покупки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Google</a:t>
            </a:r>
          </a:p>
          <a:p>
            <a:pPr>
              <a:buSzPct val="60000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5029200"/>
            <a:ext cx="600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 pitchFamily="34" charset="0"/>
                <a:cs typeface="Calibri" pitchFamily="34" charset="0"/>
              </a:rPr>
              <a:t>Выходите на новую аудиторию</a:t>
            </a:r>
            <a:endParaRPr lang="ru-RU" sz="28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76800"/>
            <a:ext cx="1197494" cy="10667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7"/>
          <a:srcRect t="30888" b="31778"/>
          <a:stretch/>
        </p:blipFill>
        <p:spPr>
          <a:xfrm>
            <a:off x="4800600" y="3581400"/>
            <a:ext cx="3061607" cy="1143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844" y="1758245"/>
            <a:ext cx="1854200" cy="18542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1752600"/>
            <a:ext cx="2578100" cy="1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Скидки и </a:t>
            </a:r>
            <a:r>
              <a:rPr lang="ru-RU" sz="4800" dirty="0" err="1" smtClean="0">
                <a:latin typeface="Calibri" pitchFamily="34" charset="0"/>
                <a:cs typeface="Calibri" pitchFamily="34" charset="0"/>
              </a:rPr>
              <a:t>спецпредложения</a:t>
            </a:r>
            <a:endParaRPr lang="ru-RU" sz="48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BeaRJ\Desktop\Bitrix\Семинары\23-07-13 БУС\XIAQiT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5021263" cy="6041032"/>
          </a:xfrm>
          <a:prstGeom prst="rect">
            <a:avLst/>
          </a:prstGeom>
          <a:noFill/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eaRJ\Desktop\Bitrix\Семинары\23-07-13 БУС\753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304800"/>
            <a:ext cx="4838095" cy="6096000"/>
          </a:xfrm>
          <a:prstGeom prst="rect">
            <a:avLst/>
          </a:prstGeom>
          <a:noFill/>
        </p:spPr>
      </p:pic>
      <p:pic>
        <p:nvPicPr>
          <p:cNvPr id="2051" name="Picture 3" descr="C:\Users\BeaRJ\Desktop\Bitrix\Семинары\23-07-13 БУС\739427167_n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219200"/>
            <a:ext cx="6781800" cy="4964278"/>
          </a:xfrm>
          <a:prstGeom prst="rect">
            <a:avLst/>
          </a:prstGeom>
          <a:noFill/>
        </p:spPr>
      </p:pic>
      <p:pic>
        <p:nvPicPr>
          <p:cNvPr id="2052" name="Picture 4" descr="C:\Users\BeaRJ\Desktop\Bitrix\Семинары\23-07-13 БУС\boots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93346"/>
            <a:ext cx="8458200" cy="6639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9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6451479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3962400" cy="3962400"/>
          </a:xfrm>
          <a:prstGeom prst="rect">
            <a:avLst/>
          </a:prstGeom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ea typeface="Verdana" pitchFamily="34" charset="0"/>
                <a:cs typeface="Calibri"/>
              </a:rPr>
              <a:t>Система скидок и маркетинговых предложений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19600" y="1676400"/>
            <a:ext cx="4572000" cy="43242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Подарки за </a:t>
            </a:r>
            <a:r>
              <a:rPr lang="ru-RU" sz="2000" b="0" dirty="0" smtClean="0">
                <a:latin typeface="Calibri"/>
                <a:cs typeface="Calibri"/>
              </a:rPr>
              <a:t>количество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Подарки на </a:t>
            </a:r>
            <a:r>
              <a:rPr lang="ru-RU" sz="2000" b="0" dirty="0" smtClean="0">
                <a:latin typeface="Calibri"/>
                <a:cs typeface="Calibri"/>
              </a:rPr>
              <a:t>сумму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Купи </a:t>
            </a:r>
            <a:r>
              <a:rPr lang="ru-RU" sz="2000" b="0" dirty="0" smtClean="0">
                <a:latin typeface="Calibri"/>
                <a:cs typeface="Calibri"/>
              </a:rPr>
              <a:t>определ</a:t>
            </a:r>
            <a:r>
              <a:rPr lang="ru-RU" sz="2000" b="0" dirty="0">
                <a:latin typeface="Calibri"/>
                <a:cs typeface="Calibri"/>
              </a:rPr>
              <a:t>е</a:t>
            </a:r>
            <a:r>
              <a:rPr lang="ru-RU" sz="2000" b="0" dirty="0" smtClean="0">
                <a:latin typeface="Calibri"/>
                <a:cs typeface="Calibri"/>
              </a:rPr>
              <a:t>нный </a:t>
            </a:r>
            <a:r>
              <a:rPr lang="ru-RU" sz="2000" b="0" dirty="0">
                <a:latin typeface="Calibri"/>
                <a:cs typeface="Calibri"/>
              </a:rPr>
              <a:t>товар, получи другой в </a:t>
            </a:r>
            <a:r>
              <a:rPr lang="ru-RU" sz="2000" b="0" dirty="0" smtClean="0">
                <a:latin typeface="Calibri"/>
                <a:cs typeface="Calibri"/>
              </a:rPr>
              <a:t>подарок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Возможность делать скидки и наценки на </a:t>
            </a:r>
            <a:r>
              <a:rPr lang="ru-RU" sz="2000" b="0" dirty="0" smtClean="0">
                <a:latin typeface="Calibri"/>
                <a:cs typeface="Calibri"/>
              </a:rPr>
              <a:t>доставку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Делаем нужную доставку бесплатной, например на 10 </a:t>
            </a:r>
            <a:r>
              <a:rPr lang="ru-RU" sz="2000" b="0" dirty="0" smtClean="0">
                <a:latin typeface="Calibri"/>
                <a:cs typeface="Calibri"/>
              </a:rPr>
              <a:t>дней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Купи на 5000 рублей, получи доставку </a:t>
            </a:r>
            <a:r>
              <a:rPr lang="ru-RU" sz="2000" b="0" dirty="0" smtClean="0">
                <a:latin typeface="Calibri"/>
                <a:cs typeface="Calibri"/>
              </a:rPr>
              <a:t>бесплатно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Оплати Карточкой и получи 3% </a:t>
            </a:r>
            <a:r>
              <a:rPr lang="ru-RU" sz="2000" b="0" dirty="0" smtClean="0">
                <a:latin typeface="Calibri"/>
                <a:cs typeface="Calibri"/>
              </a:rPr>
              <a:t>скидки</a:t>
            </a:r>
            <a:endParaRPr lang="ru-RU" sz="20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и многое </a:t>
            </a:r>
            <a:r>
              <a:rPr lang="ru-RU" sz="2000" b="0" dirty="0" smtClean="0">
                <a:latin typeface="Calibri"/>
                <a:cs typeface="Calibri"/>
              </a:rPr>
              <a:t>другое</a:t>
            </a:r>
          </a:p>
        </p:txBody>
      </p:sp>
    </p:spTree>
    <p:extLst>
      <p:ext uri="{BB962C8B-B14F-4D97-AF65-F5344CB8AC3E}">
        <p14:creationId xmlns:p14="http://schemas.microsoft.com/office/powerpoint/2010/main" val="10859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3-02-27 в 12.31.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7175"/>
          <a:stretch/>
        </p:blipFill>
        <p:spPr>
          <a:xfrm>
            <a:off x="0" y="-1494"/>
            <a:ext cx="9144000" cy="686494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09600" y="1346201"/>
            <a:ext cx="2514600" cy="1066800"/>
            <a:chOff x="-5384800" y="1197431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-5384800" y="1197431"/>
              <a:ext cx="5867400" cy="1371600"/>
            </a:xfrm>
            <a:prstGeom prst="wedgeRoundRectCallout">
              <a:avLst>
                <a:gd name="adj1" fmla="val 31242"/>
                <a:gd name="adj2" fmla="val -138363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-5384800" y="1426030"/>
              <a:ext cx="5867400" cy="89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Хит продаж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Покупка в магазине</a:t>
            </a:r>
          </a:p>
        </p:txBody>
      </p:sp>
    </p:spTree>
    <p:extLst>
      <p:ext uri="{BB962C8B-B14F-4D97-AF65-F5344CB8AC3E}">
        <p14:creationId xmlns:p14="http://schemas.microsoft.com/office/powerpoint/2010/main" val="31175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b="43597"/>
          <a:stretch/>
        </p:blipFill>
        <p:spPr bwMode="auto">
          <a:xfrm>
            <a:off x="-4609" y="0"/>
            <a:ext cx="9148609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572000" y="2057400"/>
            <a:ext cx="2514600" cy="1066800"/>
            <a:chOff x="2438400" y="35814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51976"/>
                <a:gd name="adj2" fmla="val 121830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Корзина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9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93837"/>
            <a:ext cx="4572000" cy="4525963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Корзина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Быстрая регистрация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Автоматический расчет стоимости по региону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Два варианта: для физических и </a:t>
            </a:r>
            <a:r>
              <a:rPr lang="ru-RU" sz="2400" dirty="0" err="1" smtClean="0">
                <a:latin typeface="Calibri"/>
                <a:cs typeface="Calibri"/>
              </a:rPr>
              <a:t>юр.лиц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Выбор способов оплаты</a:t>
            </a:r>
          </a:p>
          <a:p>
            <a:pPr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5257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Удобный процесс оформления заказа убедит клиента купить именно в вашем магазине и вернуться.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" y="51816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7.04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0" y="1600200"/>
            <a:ext cx="4070050" cy="25908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16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19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43608"/>
          <a:stretch/>
        </p:blipFill>
        <p:spPr bwMode="auto">
          <a:xfrm>
            <a:off x="1142" y="-36000"/>
            <a:ext cx="9142858" cy="69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971800" y="4343401"/>
            <a:ext cx="3873500" cy="1266092"/>
            <a:chOff x="1633839" y="3149600"/>
            <a:chExt cx="5985141" cy="9144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1633839" y="3149600"/>
              <a:ext cx="5867399" cy="914400"/>
            </a:xfrm>
            <a:prstGeom prst="wedgeRoundRectCallout">
              <a:avLst>
                <a:gd name="adj1" fmla="val -14579"/>
                <a:gd name="adj2" fmla="val -113374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1751579" y="3149600"/>
              <a:ext cx="5867401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Авторизация</a:t>
              </a:r>
            </a:p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на сайте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6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84748"/>
            <a:ext cx="5791200" cy="45259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Личный </a:t>
            </a:r>
            <a:r>
              <a:rPr lang="ru-RU" sz="2800" dirty="0" err="1" smtClean="0">
                <a:latin typeface="Calibri"/>
                <a:cs typeface="Calibri"/>
              </a:rPr>
              <a:t>профайл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заказов со статусами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Отмена и повтор заказов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Уведомление об изменении статуса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Адреса для доставки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Виртуальный счет </a:t>
            </a:r>
          </a:p>
          <a:p>
            <a:pPr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562601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Удобный интерфейс для работы убедит клиента  вернуться к вам. 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11137380_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5400"/>
            <a:ext cx="3810000" cy="38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671094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17043" r="5199" b="4004"/>
          <a:stretch/>
        </p:blipFill>
        <p:spPr>
          <a:xfrm>
            <a:off x="4876800" y="3294601"/>
            <a:ext cx="4267201" cy="3414152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своем бизнесе! </a:t>
            </a:r>
          </a:p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подумаем мы.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600201"/>
            <a:ext cx="8458200" cy="12191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Вы – эксперт в своем бизнесе,</a:t>
            </a:r>
          </a:p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«1С-Битрикс» – эксперт в веб-технологиях.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908" y="3229306"/>
            <a:ext cx="46984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0" dirty="0">
                <a:latin typeface="Calibri"/>
                <a:cs typeface="Calibri"/>
              </a:rPr>
              <a:t>В платформе «1С-Битрикс» реализованы современные механизмы работы интернет-магазина, которые решат ваши бизнес-задачи. </a:t>
            </a:r>
          </a:p>
        </p:txBody>
      </p:sp>
    </p:spTree>
    <p:extLst>
      <p:ext uri="{BB962C8B-B14F-4D97-AF65-F5344CB8AC3E}">
        <p14:creationId xmlns:p14="http://schemas.microsoft.com/office/powerpoint/2010/main" val="26590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1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2" y="2705775"/>
            <a:ext cx="8200478" cy="4076025"/>
          </a:xfrm>
          <a:prstGeom prst="rect">
            <a:avLst/>
          </a:prstGeom>
          <a:ln>
            <a:solidFill>
              <a:srgbClr val="F2F2F2"/>
            </a:solidFill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Пример личного кабинета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3716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2954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В личном кабинете в магазине </a:t>
            </a:r>
            <a:r>
              <a:rPr lang="en-US" sz="2400" b="0" dirty="0" err="1" smtClean="0">
                <a:latin typeface="Calibri"/>
                <a:cs typeface="Calibri"/>
              </a:rPr>
              <a:t>svyaznoy.ru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ru-RU" sz="2400" b="0" dirty="0" smtClean="0">
                <a:latin typeface="Calibri"/>
                <a:cs typeface="Calibri"/>
              </a:rPr>
              <a:t>есть «список желаний», который можно отправить другу.</a:t>
            </a:r>
            <a:r>
              <a:rPr lang="ru-RU" sz="2400" b="0" dirty="0" smtClean="0">
                <a:latin typeface="Calibri"/>
                <a:cs typeface="Calibri"/>
                <a:sym typeface="Wingdings"/>
              </a:rPr>
              <a:t> Мечты, ведь, должны сбываться </a:t>
            </a:r>
            <a:r>
              <a:rPr lang="ru-RU" sz="2400" b="0" dirty="0" smtClean="0">
                <a:latin typeface="Calibri"/>
                <a:cs typeface="Calibri"/>
              </a:rPr>
              <a:t> </a:t>
            </a: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0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6477000"/>
            <a:ext cx="1066800" cy="278130"/>
          </a:xfrm>
          <a:prstGeom prst="rect">
            <a:avLst/>
          </a:prstGeom>
          <a:effectLst>
            <a:reflection blurRad="6350" stA="43000" endA="300" endPos="1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41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платежных систем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Квитанция сбербанка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Электронные деньги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Банковские карточки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94407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 «1С-Битрикс» уже встроены популярные платежные системы. Вам остается только выбрать и подключить нужные.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76800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200" y="1447800"/>
            <a:ext cx="1701800" cy="1701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8"/>
          <a:srcRect t="29690" b="28514"/>
          <a:stretch/>
        </p:blipFill>
        <p:spPr>
          <a:xfrm>
            <a:off x="5765800" y="3301258"/>
            <a:ext cx="2895600" cy="58494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9"/>
          <a:srcRect l="11151" t="27337" r="4669" b="32598"/>
          <a:stretch/>
        </p:blipFill>
        <p:spPr>
          <a:xfrm>
            <a:off x="4927600" y="1524000"/>
            <a:ext cx="1879529" cy="89455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10"/>
          <a:srcRect l="12160" t="40468" r="11740" b="40678"/>
          <a:stretch/>
        </p:blipFill>
        <p:spPr>
          <a:xfrm>
            <a:off x="4851400" y="2438400"/>
            <a:ext cx="2286000" cy="56637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800" y="3886200"/>
            <a:ext cx="2743200" cy="9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службы доставки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569804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Расчет стоимости доставки выполняется автоматически.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6401"/>
            <a:ext cx="1197494" cy="1066799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15148" y="3668712"/>
            <a:ext cx="84201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 smtClean="0">
                <a:latin typeface="Calibri"/>
                <a:cs typeface="Calibri"/>
              </a:rPr>
              <a:t>В продукте реализованы </a:t>
            </a:r>
            <a:r>
              <a:rPr lang="ru-RU" sz="2000" dirty="0" smtClean="0">
                <a:latin typeface="Calibri"/>
                <a:cs typeface="Calibri"/>
              </a:rPr>
              <a:t>автоматические обработчики служб доставки</a:t>
            </a:r>
            <a:r>
              <a:rPr lang="ru-RU" sz="2000" b="0" dirty="0" smtClean="0">
                <a:latin typeface="Calibri"/>
                <a:cs typeface="Calibri"/>
              </a:rPr>
              <a:t> с поддержкой ряда действующих в России служб (UPS, СПСР, Почта России), также вариант самовывоза товара с разных складов. </a:t>
            </a:r>
          </a:p>
          <a:p>
            <a:pPr eaLnBrk="1" hangingPunct="1">
              <a:defRPr/>
            </a:pPr>
            <a:endParaRPr lang="ru-RU" sz="14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2000" dirty="0" smtClean="0">
                <a:latin typeface="Calibri"/>
                <a:cs typeface="Calibri"/>
              </a:rPr>
              <a:t>Стоимость доставки рассчитывается автоматически</a:t>
            </a:r>
            <a:r>
              <a:rPr lang="ru-RU" sz="2000" b="0" dirty="0" smtClean="0">
                <a:latin typeface="Calibri"/>
                <a:cs typeface="Calibri"/>
              </a:rPr>
              <a:t> по установленному этими службами тарифному плану. </a:t>
            </a:r>
          </a:p>
        </p:txBody>
      </p:sp>
      <p:pic>
        <p:nvPicPr>
          <p:cNvPr id="12" name="Picture 4" descr="ups_pri_3pro_m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1152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OGO-R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2133600"/>
            <a:ext cx="1733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logo-sps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1371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45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2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13085810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711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3957" y="0"/>
            <a:ext cx="4644243" cy="685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1676400"/>
            <a:ext cx="4191000" cy="3877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Отзывы о товарах 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Отзывы о магазине и пожелания (работа с возражениями)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en-US" sz="2400" b="0" dirty="0">
                <a:latin typeface="Calibri"/>
                <a:cs typeface="Calibri"/>
              </a:rPr>
              <a:t>Email-</a:t>
            </a:r>
            <a:r>
              <a:rPr lang="en-US" sz="2400" b="0" dirty="0" err="1">
                <a:latin typeface="Calibri"/>
                <a:cs typeface="Calibri"/>
              </a:rPr>
              <a:t>рассылки</a:t>
            </a:r>
            <a:endParaRPr lang="ru-RU" sz="2400" b="0" dirty="0">
              <a:latin typeface="Calibri"/>
              <a:cs typeface="Calibri"/>
            </a:endParaRP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Анкетирование (опросы)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Онлайн-консультации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Заказ обратного звонка</a:t>
            </a:r>
          </a:p>
          <a:p>
            <a:pPr marL="538163" lvl="1" indent="-269875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Форумы</a:t>
            </a: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221233"/>
            <a:ext cx="434340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Коммуникации с покупателем</a:t>
            </a:r>
            <a:endParaRPr lang="en-US" sz="24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Обработка заказов</a:t>
            </a:r>
          </a:p>
        </p:txBody>
      </p:sp>
    </p:spTree>
    <p:extLst>
      <p:ext uri="{BB962C8B-B14F-4D97-AF65-F5344CB8AC3E}">
        <p14:creationId xmlns:p14="http://schemas.microsoft.com/office/powerpoint/2010/main" val="14104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" descr="01_autoris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 b="15625"/>
          <a:stretch/>
        </p:blipFill>
        <p:spPr>
          <a:xfrm>
            <a:off x="-1" y="-3412"/>
            <a:ext cx="9144001" cy="68614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0" y="1981200"/>
            <a:ext cx="9144000" cy="2667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1146" y="2590800"/>
            <a:ext cx="6528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dirty="0" smtClean="0">
                <a:latin typeface="Calibri"/>
                <a:cs typeface="Calibri"/>
              </a:rPr>
              <a:t>В административной части - вся информация о действиях ваших клиентов на сайте. </a:t>
            </a:r>
            <a:endParaRPr lang="ru-RU" sz="3200" b="0" dirty="0">
              <a:latin typeface="Calibri"/>
              <a:cs typeface="Calibri"/>
            </a:endParaRPr>
          </a:p>
        </p:txBody>
      </p:sp>
      <p:pic>
        <p:nvPicPr>
          <p:cNvPr id="8" name="Изображение 7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8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25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2"/>
          <a:stretch/>
        </p:blipFill>
        <p:spPr bwMode="auto">
          <a:xfrm>
            <a:off x="0" y="4592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13761"/>
              <a:gd name="adj2" fmla="val 7625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Заказы клиента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1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-48491"/>
          <a:stretch/>
        </p:blipFill>
        <p:spPr bwMode="auto">
          <a:xfrm>
            <a:off x="-2" y="-2160"/>
            <a:ext cx="9144001" cy="140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32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2"/>
          <a:stretch/>
        </p:blipFill>
        <p:spPr bwMode="auto">
          <a:xfrm>
            <a:off x="0" y="-3497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13761"/>
              <a:gd name="adj2" fmla="val 7625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Профиль клиента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7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6" b="-50866"/>
          <a:stretch/>
        </p:blipFill>
        <p:spPr bwMode="auto">
          <a:xfrm>
            <a:off x="-11373" y="0"/>
            <a:ext cx="9144000" cy="1350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 bwMode="auto">
          <a:xfrm>
            <a:off x="2971800" y="609600"/>
            <a:ext cx="5867400" cy="1371600"/>
          </a:xfrm>
          <a:prstGeom prst="wedgeRoundRectCallout">
            <a:avLst>
              <a:gd name="adj1" fmla="val -1546"/>
              <a:gd name="adj2" fmla="val 94588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71800" y="838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Последние заказы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6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Платформа «1С-Битрикс»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81400" y="1447800"/>
            <a:ext cx="5562600" cy="4525963"/>
          </a:xfrm>
        </p:spPr>
        <p:txBody>
          <a:bodyPr/>
          <a:lstStyle/>
          <a:p>
            <a:pPr>
              <a:buSzPct val="45000"/>
            </a:pPr>
            <a:r>
              <a:rPr lang="ru-RU" sz="3600" dirty="0" smtClean="0">
                <a:latin typeface="Calibri"/>
                <a:cs typeface="Calibri"/>
              </a:rPr>
              <a:t>15</a:t>
            </a:r>
            <a:r>
              <a:rPr lang="en-US" sz="3600" dirty="0" smtClean="0">
                <a:latin typeface="Calibri"/>
                <a:cs typeface="Calibri"/>
              </a:rPr>
              <a:t> </a:t>
            </a:r>
            <a:r>
              <a:rPr lang="ru-RU" sz="3600" dirty="0" smtClean="0">
                <a:latin typeface="Calibri"/>
                <a:cs typeface="Calibri"/>
              </a:rPr>
              <a:t>000+</a:t>
            </a:r>
            <a:r>
              <a:rPr lang="ru-RU" sz="2800" dirty="0" smtClean="0">
                <a:latin typeface="Calibri"/>
                <a:cs typeface="Calibri"/>
              </a:rPr>
              <a:t> интернет-магазинов</a:t>
            </a:r>
          </a:p>
          <a:p>
            <a:pPr>
              <a:buSzPct val="45000"/>
            </a:pPr>
            <a:r>
              <a:rPr lang="ru-RU" sz="3600" dirty="0" smtClean="0">
                <a:latin typeface="Calibri"/>
                <a:cs typeface="Calibri"/>
              </a:rPr>
              <a:t>1</a:t>
            </a:r>
            <a:r>
              <a:rPr lang="en-US" sz="3600" dirty="0" smtClean="0">
                <a:latin typeface="Calibri"/>
                <a:cs typeface="Calibri"/>
              </a:rPr>
              <a:t> </a:t>
            </a:r>
            <a:r>
              <a:rPr lang="ru-RU" sz="3600" dirty="0" smtClean="0">
                <a:latin typeface="Calibri"/>
                <a:cs typeface="Calibri"/>
              </a:rPr>
              <a:t>000+</a:t>
            </a:r>
            <a:r>
              <a:rPr lang="ru-RU" sz="2800" dirty="0" smtClean="0">
                <a:latin typeface="Calibri"/>
                <a:cs typeface="Calibri"/>
              </a:rPr>
              <a:t> готовых функциональных возможностей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система управления сайтом </a:t>
            </a:r>
          </a:p>
          <a:p>
            <a:pPr>
              <a:buSzPct val="60000"/>
            </a:pPr>
            <a:r>
              <a:rPr lang="ru-RU" sz="2800" dirty="0">
                <a:solidFill>
                  <a:srgbClr val="000000"/>
                </a:solidFill>
                <a:latin typeface="Calibri"/>
                <a:cs typeface="Calibri"/>
              </a:rPr>
              <a:t>быстрый запуск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интеграция с «1С»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бесплатная </a:t>
            </a:r>
            <a:r>
              <a:rPr lang="en-US" sz="2800" dirty="0" smtClean="0">
                <a:latin typeface="Calibri"/>
                <a:cs typeface="Calibri"/>
              </a:rPr>
              <a:t>CRM 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максимальная безопасность</a:t>
            </a:r>
          </a:p>
        </p:txBody>
      </p:sp>
      <p:pic>
        <p:nvPicPr>
          <p:cNvPr id="3" name="Изображение 2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8800"/>
            <a:ext cx="344190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я\Desktop\IMG_02112012_12405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8662" r="3549" b="962"/>
          <a:stretch/>
        </p:blipFill>
        <p:spPr bwMode="auto">
          <a:xfrm>
            <a:off x="0" y="421192"/>
            <a:ext cx="9143999" cy="594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838200"/>
            <a:ext cx="5867400" cy="1371600"/>
          </a:xfrm>
          <a:prstGeom prst="wedgeRoundRectCallout">
            <a:avLst>
              <a:gd name="adj1" fmla="val -4761"/>
              <a:gd name="adj2" fmla="val 72585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057400" y="10668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Какие товары просматривал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1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" y="443552"/>
            <a:ext cx="9141729" cy="596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39476"/>
              <a:gd name="adj2" fmla="val 81753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«Брошенные корзины»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Обработка заказов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316776"/>
          </a:xfrm>
        </p:spPr>
        <p:txBody>
          <a:bodyPr/>
          <a:lstStyle/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Список заказов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Управление статусами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Уведомления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Автоматическая смена статуса 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1234" y="5742478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Управлять заказами – понятно и удобно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ведение заказа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1"/>
          <a:stretch/>
        </p:blipFill>
        <p:spPr>
          <a:xfrm>
            <a:off x="4572000" y="1295400"/>
            <a:ext cx="4408642" cy="4114800"/>
          </a:xfrm>
          <a:prstGeom prst="foldedCorner">
            <a:avLst/>
          </a:prstGeom>
        </p:spPr>
      </p:pic>
    </p:spTree>
    <p:extLst>
      <p:ext uri="{BB962C8B-B14F-4D97-AF65-F5344CB8AC3E}">
        <p14:creationId xmlns:p14="http://schemas.microsoft.com/office/powerpoint/2010/main" val="5278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Статистика по заказам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406" y="1478507"/>
            <a:ext cx="4369193" cy="370309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отчет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количество и соотношение оплаченных, отмененных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количества заказов;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продаваемые товары;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прибыльные товары.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230" y="5276672"/>
            <a:ext cx="3637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Следите за эффективностью работы магазина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4098" name="Picture 2" descr="http://www.1c-bitrix.ru/images/solutions/shop/graphik_order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3805" r="3886"/>
          <a:stretch/>
        </p:blipFill>
        <p:spPr bwMode="auto">
          <a:xfrm>
            <a:off x="4953000" y="1371600"/>
            <a:ext cx="4010912" cy="495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5175322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76200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60000"/>
            </a:pPr>
            <a:r>
              <a:rPr lang="ru-RU" sz="3200" b="1" dirty="0">
                <a:latin typeface="Calibri"/>
                <a:cs typeface="Calibri"/>
              </a:rPr>
              <a:t>Конструктор </a:t>
            </a:r>
            <a:r>
              <a:rPr lang="ru-RU" sz="3200" b="1" dirty="0" smtClean="0">
                <a:latin typeface="Calibri"/>
                <a:cs typeface="Calibri"/>
              </a:rPr>
              <a:t>отчетов</a:t>
            </a:r>
            <a:endParaRPr lang="ru-RU" sz="32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4" descr="Снимок экрана 2012-10-15 в 18.04.4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37" y="1642868"/>
            <a:ext cx="3839154" cy="3634290"/>
          </a:xfrm>
          <a:prstGeom prst="roundRect">
            <a:avLst>
              <a:gd name="adj" fmla="val 25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44656" y="1473302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 smtClean="0">
                <a:latin typeface="Calibri"/>
                <a:cs typeface="Calibri"/>
              </a:rPr>
              <a:t>Отчеты по продажам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 smtClean="0">
                <a:latin typeface="Calibri"/>
                <a:cs typeface="Calibri"/>
              </a:rPr>
              <a:t>Лучшие </a:t>
            </a:r>
            <a:r>
              <a:rPr lang="ru-RU" sz="2800" b="0" dirty="0">
                <a:latin typeface="Calibri"/>
                <a:cs typeface="Calibri"/>
              </a:rPr>
              <a:t>клиенты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Новые клиенты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Доходность по товарам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Самые просматриваемые товары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Остатки товара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Самые ожидаемые товары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Брошенные корзины</a:t>
            </a:r>
          </a:p>
        </p:txBody>
      </p:sp>
    </p:spTree>
    <p:extLst>
      <p:ext uri="{BB962C8B-B14F-4D97-AF65-F5344CB8AC3E}">
        <p14:creationId xmlns:p14="http://schemas.microsoft.com/office/powerpoint/2010/main" val="19481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596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/>
                <a:cs typeface="Calibri"/>
              </a:rPr>
              <a:t>Мобильное приложение для администрирования интернет-магазина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5461337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Бесплатное приложение</a:t>
            </a:r>
            <a:endParaRPr lang="ru-RU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работает </a:t>
            </a:r>
            <a:r>
              <a:rPr lang="ru-RU" sz="2000" b="0" dirty="0">
                <a:latin typeface="Calibri"/>
                <a:cs typeface="Calibri"/>
              </a:rPr>
              <a:t>с любым магазином на </a:t>
            </a:r>
            <a:r>
              <a:rPr lang="ru-RU" sz="2000" b="0" dirty="0" smtClean="0">
                <a:latin typeface="Calibri"/>
                <a:cs typeface="Calibri"/>
              </a:rPr>
              <a:t>«1С-Битрикс: Управление сайтом»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83" y="5517092"/>
            <a:ext cx="744480" cy="588013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982" y="5334000"/>
            <a:ext cx="1026351" cy="7697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" y="1371600"/>
            <a:ext cx="5562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/>
                <a:cs typeface="Calibri"/>
              </a:rPr>
              <a:t>Установите приложение, подключите свой интернет-магазин </a:t>
            </a:r>
            <a:r>
              <a:rPr lang="ru-RU" sz="1800" b="0" dirty="0" smtClean="0">
                <a:latin typeface="Calibri"/>
                <a:cs typeface="Calibri"/>
              </a:rPr>
              <a:t>и </a:t>
            </a:r>
            <a:r>
              <a:rPr lang="ru-RU" sz="1800" b="0" dirty="0">
                <a:latin typeface="Calibri"/>
                <a:cs typeface="Calibri"/>
              </a:rPr>
              <a:t>управляйте </a:t>
            </a:r>
            <a:r>
              <a:rPr lang="ru-RU" sz="1800" b="0" dirty="0" smtClean="0">
                <a:latin typeface="Calibri"/>
                <a:cs typeface="Calibri"/>
              </a:rPr>
              <a:t>заказами. В </a:t>
            </a:r>
            <a:r>
              <a:rPr lang="ru-RU" sz="1800" b="0" dirty="0">
                <a:latin typeface="Calibri"/>
                <a:cs typeface="Calibri"/>
              </a:rPr>
              <a:t>приложении доступны:</a:t>
            </a:r>
          </a:p>
          <a:p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просмотр </a:t>
            </a:r>
            <a:r>
              <a:rPr lang="ru-RU" sz="1800" b="0" dirty="0">
                <a:latin typeface="Calibri"/>
                <a:cs typeface="Calibri"/>
              </a:rPr>
              <a:t>списка заказов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детальный </a:t>
            </a:r>
            <a:r>
              <a:rPr lang="ru-RU" sz="1800" b="0" dirty="0">
                <a:latin typeface="Calibri"/>
                <a:cs typeface="Calibri"/>
              </a:rPr>
              <a:t>просмотр заказа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смена </a:t>
            </a:r>
            <a:r>
              <a:rPr lang="ru-RU" sz="1800" b="0" dirty="0">
                <a:latin typeface="Calibri"/>
                <a:cs typeface="Calibri"/>
              </a:rPr>
              <a:t>статусов: разрешение доставки, установка оплаты (и любые другие действия с заказом)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фильтр </a:t>
            </a:r>
            <a:r>
              <a:rPr lang="ru-RU" sz="1800" b="0" dirty="0">
                <a:latin typeface="Calibri"/>
                <a:cs typeface="Calibri"/>
              </a:rPr>
              <a:t>заказов по статусу оплаты или отгрузки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настраиваемый </a:t>
            </a:r>
            <a:r>
              <a:rPr lang="ru-RU" sz="1800" b="0" dirty="0">
                <a:latin typeface="Calibri"/>
                <a:cs typeface="Calibri"/>
              </a:rPr>
              <a:t>пользовательский фильтр заказов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самые </a:t>
            </a:r>
            <a:r>
              <a:rPr lang="ru-RU" sz="1800" b="0" dirty="0">
                <a:latin typeface="Calibri"/>
                <a:cs typeface="Calibri"/>
              </a:rPr>
              <a:t>необходимые отчеты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451776"/>
            <a:ext cx="1905000" cy="3718891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4027667"/>
            <a:ext cx="1066800" cy="10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0" y="2743200"/>
            <a:ext cx="87630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Настройка интернет-магазина</a:t>
            </a:r>
          </a:p>
        </p:txBody>
      </p:sp>
    </p:spTree>
    <p:extLst>
      <p:ext uri="{BB962C8B-B14F-4D97-AF65-F5344CB8AC3E}">
        <p14:creationId xmlns:p14="http://schemas.microsoft.com/office/powerpoint/2010/main" val="40568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Настройка интернет-магазина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371601"/>
            <a:ext cx="4343400" cy="3733800"/>
          </a:xfrm>
        </p:spPr>
        <p:txBody>
          <a:bodyPr/>
          <a:lstStyle/>
          <a:p>
            <a:pPr marL="0" indent="0">
              <a:lnSpc>
                <a:spcPct val="90000"/>
              </a:lnSpc>
              <a:buSzPct val="60000"/>
              <a:buNone/>
            </a:pPr>
            <a:r>
              <a:rPr lang="ru-RU" sz="2400" dirty="0" smtClean="0">
                <a:latin typeface="Calibri"/>
                <a:cs typeface="Calibri"/>
              </a:rPr>
              <a:t>Пошаговая установка с помощью «мастера»:</a:t>
            </a:r>
          </a:p>
          <a:p>
            <a:pPr marL="0" indent="0">
              <a:lnSpc>
                <a:spcPct val="90000"/>
              </a:lnSpc>
              <a:buSzPct val="60000"/>
              <a:buNone/>
            </a:pP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Выбор шаблона дизайна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Информация о магазине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Выбор типов плательщиков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ru-RU" sz="2400" dirty="0">
                <a:latin typeface="Calibri"/>
                <a:cs typeface="Calibri"/>
              </a:rPr>
              <a:t>Настройка способов оплаты и доставки 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6976" y="5410200"/>
            <a:ext cx="686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 smtClean="0">
                <a:latin typeface="Calibri"/>
                <a:cs typeface="Calibri"/>
              </a:rPr>
              <a:t>Мастер установки позволяет создать интернет-магазин за 4 часа!</a:t>
            </a:r>
            <a:endParaRPr lang="ru-RU" sz="2000" b="0" i="1" dirty="0"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81600"/>
            <a:ext cx="1197494" cy="1066799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l="841" t="855" r="1195" b="998"/>
          <a:stretch/>
        </p:blipFill>
        <p:spPr bwMode="auto">
          <a:xfrm>
            <a:off x="5002572" y="1524000"/>
            <a:ext cx="3912828" cy="3733800"/>
          </a:xfrm>
          <a:prstGeom prst="foldedCorner">
            <a:avLst/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4306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88926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1" r="401" b="-184"/>
          <a:stretch/>
        </p:blipFill>
        <p:spPr>
          <a:xfrm>
            <a:off x="0" y="0"/>
            <a:ext cx="9156573" cy="68709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81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169332" y="2971800"/>
            <a:ext cx="8763000" cy="9906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Посмотрим, как это работает?</a:t>
            </a:r>
          </a:p>
        </p:txBody>
      </p:sp>
    </p:spTree>
    <p:extLst>
      <p:ext uri="{BB962C8B-B14F-4D97-AF65-F5344CB8AC3E}">
        <p14:creationId xmlns:p14="http://schemas.microsoft.com/office/powerpoint/2010/main" val="41561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-254" y="0"/>
            <a:ext cx="914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9718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Сайт вашего интернет-магазина</a:t>
            </a:r>
          </a:p>
        </p:txBody>
      </p:sp>
    </p:spTree>
    <p:extLst>
      <p:ext uri="{BB962C8B-B14F-4D97-AF65-F5344CB8AC3E}">
        <p14:creationId xmlns:p14="http://schemas.microsoft.com/office/powerpoint/2010/main" val="41570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Права доступа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8600" y="1431919"/>
            <a:ext cx="4800600" cy="404883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Распределение функциональных обязанностей и прав доступа по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группам: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к дилерским ценам (и другим)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управление товарами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интеграцию с 1С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обработку заказов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работу с контентом и т.д.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0"/>
            <a:ext cx="1197494" cy="1066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5244" y="5113866"/>
            <a:ext cx="7086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Вы быстро распределите права доступа к управлению магазином между вашими менеджерами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3" name="Изображение 2" descr="Снимок экрана 2012-11-14 в 16.17.3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836907" cy="2362200"/>
          </a:xfrm>
          <a:prstGeom prst="roundRect">
            <a:avLst>
              <a:gd name="adj" fmla="val 27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87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381000" y="1371600"/>
            <a:ext cx="6858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60000"/>
            </a:pPr>
            <a:r>
              <a:rPr lang="ru-RU" sz="3200" b="0" dirty="0">
                <a:latin typeface="Calibri"/>
                <a:cs typeface="Calibri"/>
              </a:rPr>
              <a:t>Производительность</a:t>
            </a:r>
            <a:r>
              <a:rPr lang="ru-RU" sz="1800" b="0" dirty="0">
                <a:latin typeface="Calibri"/>
                <a:cs typeface="Calibri"/>
              </a:rPr>
              <a:t> проекта зависит от трех составляющих</a:t>
            </a:r>
            <a:r>
              <a:rPr lang="ru-RU" sz="1600" b="0" dirty="0">
                <a:latin typeface="Calibri"/>
                <a:cs typeface="Calibri"/>
              </a:rPr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381001" y="2373873"/>
            <a:ext cx="59435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Конфигурация сервера </a:t>
            </a:r>
            <a:r>
              <a:rPr lang="ru-RU" sz="1600" b="0" dirty="0">
                <a:latin typeface="Calibri"/>
                <a:cs typeface="Calibri"/>
              </a:rPr>
              <a:t/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Настройки платформы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которые влияют на производительность (</a:t>
            </a:r>
            <a:r>
              <a:rPr lang="ru-RU" sz="1600" b="0" dirty="0" err="1">
                <a:latin typeface="Calibri"/>
                <a:cs typeface="Calibri"/>
              </a:rPr>
              <a:t>автокеширование</a:t>
            </a:r>
            <a:r>
              <a:rPr lang="ru-RU" sz="1600" b="0" dirty="0">
                <a:latin typeface="Calibri"/>
                <a:cs typeface="Calibri"/>
              </a:rPr>
              <a:t>, </a:t>
            </a:r>
            <a:r>
              <a:rPr lang="ru-RU" sz="1600" b="0" dirty="0" err="1">
                <a:latin typeface="Calibri"/>
                <a:cs typeface="Calibri"/>
              </a:rPr>
              <a:t>html-кеш</a:t>
            </a:r>
            <a:r>
              <a:rPr lang="ru-RU" sz="1600" b="0" dirty="0">
                <a:latin typeface="Calibri"/>
                <a:cs typeface="Calibri"/>
              </a:rPr>
              <a:t>, параметры поиска)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Качество разработки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11091638_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51883"/>
          <a:stretch/>
        </p:blipFill>
        <p:spPr>
          <a:xfrm>
            <a:off x="6608357" y="3207085"/>
            <a:ext cx="2383243" cy="32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54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02100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Почему важна производительность</a:t>
            </a:r>
            <a:r>
              <a:rPr lang="ru-RU" sz="2800" b="1" dirty="0" smtClean="0">
                <a:latin typeface="Calibri"/>
                <a:cs typeface="Calibri"/>
              </a:rPr>
              <a:t> сайта? 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13126" y="1778997"/>
            <a:ext cx="34906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Замедление загрузки страницы на </a:t>
            </a:r>
            <a:r>
              <a:rPr lang="ru-RU" sz="2800" b="1" dirty="0">
                <a:latin typeface="Calibri"/>
                <a:cs typeface="Calibri"/>
              </a:rPr>
              <a:t>1 секунду </a:t>
            </a:r>
            <a:r>
              <a:rPr lang="ru-RU" sz="2400" b="0" dirty="0">
                <a:latin typeface="Calibri"/>
                <a:cs typeface="Calibri"/>
              </a:rPr>
              <a:t>снижает конверсию на </a:t>
            </a:r>
            <a:r>
              <a:rPr lang="ru-RU" sz="2400" dirty="0">
                <a:latin typeface="Calibri"/>
                <a:cs typeface="Calibri"/>
              </a:rPr>
              <a:t>7%</a:t>
            </a:r>
            <a:r>
              <a:rPr lang="ru-RU" sz="2400" b="0" dirty="0">
                <a:latin typeface="Calibri"/>
                <a:cs typeface="Calibri"/>
              </a:rPr>
              <a:t>, а количество просмотров - на </a:t>
            </a:r>
            <a:r>
              <a:rPr lang="ru-RU" sz="2400" b="1" dirty="0">
                <a:latin typeface="Calibri"/>
                <a:cs typeface="Calibri"/>
              </a:rPr>
              <a:t>11%.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49232" y="1581592"/>
            <a:ext cx="4879968" cy="3392076"/>
            <a:chOff x="457200" y="1200150"/>
            <a:chExt cx="3886200" cy="2632428"/>
          </a:xfrm>
        </p:grpSpPr>
        <p:pic>
          <p:nvPicPr>
            <p:cNvPr id="9" name="Изображение 2" descr="Снимок экрана 2012-10-12 в 18.05.54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00150"/>
              <a:ext cx="3886200" cy="2277301"/>
            </a:xfrm>
            <a:prstGeom prst="rect">
              <a:avLst/>
            </a:prstGeom>
          </p:spPr>
        </p:pic>
        <p:pic>
          <p:nvPicPr>
            <p:cNvPr id="10" name="Изображение 3" descr="Снимок экрана 2012-10-12 в 18.07.15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3562350"/>
              <a:ext cx="1019146" cy="27022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625652" y="4210926"/>
            <a:ext cx="3036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 smtClean="0">
                <a:latin typeface="Calibri"/>
                <a:cs typeface="Calibri"/>
                <a:hlinkClick r:id="rId9"/>
              </a:rPr>
              <a:t>Подробнее об интеграции с </a:t>
            </a:r>
            <a:r>
              <a:rPr lang="en-US" sz="1600" b="0" dirty="0" smtClean="0">
                <a:latin typeface="Calibri"/>
                <a:cs typeface="Calibri"/>
                <a:hlinkClick r:id="rId9"/>
              </a:rPr>
              <a:t>CDN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4" name="TextBox 13">
            <a:hlinkClick r:id="rId10"/>
          </p:cNvPr>
          <p:cNvSpPr txBox="1"/>
          <p:nvPr/>
        </p:nvSpPr>
        <p:spPr>
          <a:xfrm>
            <a:off x="2407583" y="4625459"/>
            <a:ext cx="119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 smtClean="0">
                <a:solidFill>
                  <a:schemeClr val="accent3"/>
                </a:solidFill>
                <a:latin typeface="Calibri"/>
                <a:cs typeface="Calibri"/>
                <a:hlinkClick r:id="rId10"/>
              </a:rPr>
              <a:t>Отчет в </a:t>
            </a:r>
            <a:r>
              <a:rPr lang="en-US" sz="1600" b="0" dirty="0" smtClean="0">
                <a:solidFill>
                  <a:schemeClr val="accent3"/>
                </a:solidFill>
                <a:latin typeface="Calibri"/>
                <a:cs typeface="Calibri"/>
                <a:hlinkClick r:id="rId10"/>
              </a:rPr>
              <a:t>PDF</a:t>
            </a:r>
            <a:endParaRPr lang="ru-RU" sz="1600" b="0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5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Снимок экрана 2012-10-12 в 17.16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" r="1779"/>
          <a:stretch/>
        </p:blipFill>
        <p:spPr>
          <a:xfrm>
            <a:off x="-180000" y="-5441"/>
            <a:ext cx="9324528" cy="6875662"/>
          </a:xfrm>
          <a:prstGeom prst="rect">
            <a:avLst/>
          </a:prstGeom>
        </p:spPr>
      </p:pic>
      <p:pic>
        <p:nvPicPr>
          <p:cNvPr id="7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6381328"/>
            <a:ext cx="939800" cy="3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9059" y="1538797"/>
            <a:ext cx="1888141" cy="2694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144" y="1536060"/>
            <a:ext cx="1888141" cy="269890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144" y="1541536"/>
            <a:ext cx="1881202" cy="269097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4093301"/>
            <a:ext cx="86106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715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>
                <a:latin typeface="Calibri"/>
                <a:cs typeface="Calibri"/>
              </a:rPr>
              <a:t>Ваш магазин будет стабильно работать при самой высокой нагрузке (например, в праздники).</a:t>
            </a:r>
            <a:endParaRPr lang="ru-RU" sz="1800" b="0" i="1" dirty="0">
              <a:latin typeface="Calibri"/>
              <a:cs typeface="Calibri"/>
            </a:endParaRPr>
          </a:p>
        </p:txBody>
      </p:sp>
      <p:pic>
        <p:nvPicPr>
          <p:cNvPr id="15" name="Изображение 14" descr="11263319_m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626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7621271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4063" r="8125" b="15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0" y="2612"/>
            <a:ext cx="4876800" cy="6855387"/>
          </a:xfrm>
          <a:prstGeom prst="rect">
            <a:avLst/>
          </a:prstGeom>
          <a:solidFill>
            <a:srgbClr val="FFFFFF">
              <a:alpha val="75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61997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/>
                <a:cs typeface="Calibri"/>
              </a:rPr>
              <a:t>Механизм ускорения </a:t>
            </a:r>
          </a:p>
          <a:p>
            <a:r>
              <a:rPr lang="ru-RU" sz="2400" dirty="0" smtClean="0">
                <a:latin typeface="Calibri"/>
                <a:cs typeface="Calibri"/>
              </a:rPr>
              <a:t>загрузки страниц сайта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219200"/>
            <a:ext cx="44196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автоматически </a:t>
            </a:r>
            <a:r>
              <a:rPr lang="ru-RU" sz="2000" b="0" dirty="0">
                <a:latin typeface="Calibri"/>
                <a:cs typeface="Calibri"/>
              </a:rPr>
              <a:t>объединяет CSS и JS </a:t>
            </a:r>
            <a:endParaRPr lang="ru-RU" sz="2000" b="0" dirty="0" smtClean="0">
              <a:latin typeface="Calibri"/>
              <a:cs typeface="Calibri"/>
            </a:endParaRPr>
          </a:p>
          <a:p>
            <a:pPr marL="271463" lvl="1">
              <a:spcBef>
                <a:spcPts val="600"/>
              </a:spcBef>
            </a:pPr>
            <a:r>
              <a:rPr lang="en-US" sz="1800" b="0" dirty="0" smtClean="0">
                <a:latin typeface="Calibri"/>
                <a:cs typeface="Calibri"/>
              </a:rPr>
              <a:t>~ </a:t>
            </a:r>
            <a:r>
              <a:rPr lang="ru-RU" sz="1800" b="0" dirty="0" smtClean="0">
                <a:latin typeface="Calibri"/>
                <a:cs typeface="Calibri"/>
              </a:rPr>
              <a:t>в 10 </a:t>
            </a:r>
            <a:r>
              <a:rPr lang="ru-RU" sz="1800" b="0" dirty="0">
                <a:latin typeface="Calibri"/>
                <a:cs typeface="Calibri"/>
              </a:rPr>
              <a:t>раз </a:t>
            </a:r>
            <a:r>
              <a:rPr lang="ru-RU" sz="1800" b="0" dirty="0" smtClean="0">
                <a:latin typeface="Calibri"/>
                <a:cs typeface="Calibri"/>
              </a:rPr>
              <a:t>уменьшается </a:t>
            </a:r>
            <a:r>
              <a:rPr lang="ru-RU" sz="1800" b="0" dirty="0">
                <a:latin typeface="Calibri"/>
                <a:cs typeface="Calibri"/>
              </a:rPr>
              <a:t>количество подключаемых </a:t>
            </a:r>
            <a:r>
              <a:rPr lang="ru-RU" sz="1800" b="0" dirty="0" err="1">
                <a:latin typeface="Calibri"/>
                <a:cs typeface="Calibri"/>
              </a:rPr>
              <a:t>css</a:t>
            </a:r>
            <a:r>
              <a:rPr lang="ru-RU" sz="1800" b="0" dirty="0">
                <a:latin typeface="Calibri"/>
                <a:cs typeface="Calibri"/>
              </a:rPr>
              <a:t> и </a:t>
            </a:r>
            <a:r>
              <a:rPr lang="ru-RU" sz="1800" b="0" dirty="0" err="1" smtClean="0">
                <a:latin typeface="Calibri"/>
                <a:cs typeface="Calibri"/>
              </a:rPr>
              <a:t>js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уменьшает количество </a:t>
            </a:r>
            <a:r>
              <a:rPr lang="ru-RU" sz="2000" b="0" dirty="0">
                <a:latin typeface="Calibri"/>
                <a:cs typeface="Calibri"/>
              </a:rPr>
              <a:t>запросов к веб-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Calibri"/>
              </a:rPr>
              <a:t>серверу (на 50%)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ускоряет </a:t>
            </a:r>
            <a:r>
              <a:rPr lang="ru-RU" sz="2000" b="0" dirty="0">
                <a:latin typeface="Calibri"/>
                <a:cs typeface="Calibri"/>
              </a:rPr>
              <a:t>загрузку сайта и отображение его у </a:t>
            </a:r>
            <a:r>
              <a:rPr lang="ru-RU" sz="2000" b="0" dirty="0" smtClean="0">
                <a:latin typeface="Calibri"/>
                <a:cs typeface="Calibri"/>
              </a:rPr>
              <a:t>пользователя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работает автоматически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не </a:t>
            </a:r>
            <a:r>
              <a:rPr lang="ru-RU" sz="2000" b="0" dirty="0">
                <a:latin typeface="Calibri"/>
                <a:cs typeface="Calibri"/>
              </a:rPr>
              <a:t>требует усилий по </a:t>
            </a:r>
            <a:r>
              <a:rPr lang="ru-RU" sz="2000" b="0" dirty="0" smtClean="0">
                <a:latin typeface="Calibri"/>
                <a:cs typeface="Calibri"/>
              </a:rPr>
              <a:t>поддержанию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совместим </a:t>
            </a:r>
            <a:r>
              <a:rPr lang="ru-RU" sz="2000" b="0" dirty="0">
                <a:latin typeface="Calibri"/>
                <a:cs typeface="Calibri"/>
              </a:rPr>
              <a:t>с ускорением сайта (CDN</a:t>
            </a:r>
            <a:r>
              <a:rPr lang="ru-RU" sz="2000" b="0" dirty="0" smtClean="0">
                <a:latin typeface="Calibri"/>
                <a:cs typeface="Calibri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в </a:t>
            </a:r>
            <a:r>
              <a:rPr lang="ru-RU" sz="2000" b="0" dirty="0">
                <a:latin typeface="Calibri"/>
                <a:cs typeface="Calibri"/>
              </a:rPr>
              <a:t>новых дистрибутивах включен по умолчанию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/>
                <a:cs typeface="Calibri"/>
              </a:rPr>
              <a:t>на своих проектах вы сможете включить его в </a:t>
            </a:r>
            <a:r>
              <a:rPr lang="ru-RU" sz="2000" b="0" dirty="0" smtClean="0">
                <a:latin typeface="Calibri"/>
                <a:cs typeface="Calibri"/>
              </a:rPr>
              <a:t>административной </a:t>
            </a:r>
            <a:r>
              <a:rPr lang="ru-RU" sz="2000" b="0" dirty="0">
                <a:latin typeface="Calibri"/>
                <a:cs typeface="Calibri"/>
              </a:rPr>
              <a:t>части </a:t>
            </a:r>
          </a:p>
        </p:txBody>
      </p:sp>
    </p:spTree>
    <p:extLst>
      <p:ext uri="{BB962C8B-B14F-4D97-AF65-F5344CB8AC3E}">
        <p14:creationId xmlns:p14="http://schemas.microsoft.com/office/powerpoint/2010/main" val="6557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Облака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574268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Сократите расходы на хостинг, храните данные в «облаках»</a:t>
            </a:r>
            <a:r>
              <a:rPr lang="en-US" sz="2200" b="0" i="1" dirty="0">
                <a:latin typeface="Calibri"/>
                <a:cs typeface="Calibri"/>
              </a:rPr>
              <a:t>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0"/>
            <a:ext cx="1197494" cy="1066799"/>
          </a:xfrm>
          <a:prstGeom prst="rect">
            <a:avLst/>
          </a:prstGeom>
        </p:spPr>
      </p:pic>
      <p:pic>
        <p:nvPicPr>
          <p:cNvPr id="11" name="Picture 4" descr="C:\Users\Natalia\Downloads\10181904_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076983" cy="325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676400"/>
            <a:ext cx="481615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80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«Облачный </a:t>
            </a: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бэкап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»</a:t>
            </a:r>
          </a:p>
          <a:p>
            <a:pPr marL="273050" indent="-180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Ускорение сайта (интеграция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CDN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73050" indent="-180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Поддержка «облаков» 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(Google Storage, Amazon S3, Windows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Azure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 Storage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от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 Microsoft, </a:t>
            </a:r>
            <a:r>
              <a:rPr lang="pl-PL" sz="2200" b="0" dirty="0" err="1" smtClean="0">
                <a:latin typeface="Calibri" pitchFamily="34" charset="0"/>
                <a:cs typeface="Calibri" pitchFamily="34" charset="0"/>
              </a:rPr>
              <a:t>OpenStack</a:t>
            </a:r>
            <a:r>
              <a:rPr lang="pl-PL" sz="2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и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других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)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ontanka.ru/mm/items/2012/6/15/0052/e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" y="1295400"/>
            <a:ext cx="8965312" cy="5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524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Безопасность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206487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Ваш магазин и данные ваших клиентов – в безопасности.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6" y="5105400"/>
            <a:ext cx="1197494" cy="1066799"/>
          </a:xfrm>
          <a:prstGeom prst="rect">
            <a:avLst/>
          </a:prstGeom>
        </p:spPr>
      </p:pic>
      <p:pic>
        <p:nvPicPr>
          <p:cNvPr id="11" name="Picture 8" descr="hacke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1371600"/>
            <a:ext cx="3937000" cy="3227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Знак запрета 11"/>
          <p:cNvSpPr/>
          <p:nvPr/>
        </p:nvSpPr>
        <p:spPr>
          <a:xfrm>
            <a:off x="5257800" y="1524000"/>
            <a:ext cx="3200400" cy="3048000"/>
          </a:xfrm>
          <a:prstGeom prst="noSmoking">
            <a:avLst>
              <a:gd name="adj" fmla="val 648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71600"/>
            <a:ext cx="4267200" cy="36576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 «1С-Битрикс» - комплекс «</a:t>
            </a:r>
            <a:r>
              <a:rPr lang="ru-RU" sz="2400" dirty="0" err="1" smtClean="0">
                <a:latin typeface="Calibri"/>
                <a:cs typeface="Calibri"/>
              </a:rPr>
              <a:t>Проактивная</a:t>
            </a:r>
            <a:r>
              <a:rPr lang="ru-RU" sz="2400" dirty="0" smtClean="0">
                <a:latin typeface="Calibri"/>
                <a:cs typeface="Calibri"/>
              </a:rPr>
              <a:t> защита»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Встроенный веб-антивирус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Платформа сертифицирована ФСТЭК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Выполнен внешний аудит безопасности</a:t>
            </a:r>
            <a:endParaRPr lang="ru-RU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53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219200"/>
            <a:ext cx="4976884" cy="55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антивирус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Сканер безопасности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300335"/>
            <a:ext cx="6176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91A"/>
                </a:solidFill>
                <a:latin typeface="Calibri"/>
              </a:rPr>
              <a:t>Комплекс «Проактивная защита</a:t>
            </a:r>
            <a:r>
              <a:rPr lang="ru-RU" sz="2800" dirty="0" smtClean="0">
                <a:solidFill>
                  <a:srgbClr val="00091A"/>
                </a:solidFill>
                <a:latin typeface="Calibri"/>
              </a:rPr>
              <a:t>»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3124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hield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1825603"/>
            <a:ext cx="2133600" cy="305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244"/>
          <a:stretch/>
        </p:blipFill>
        <p:spPr bwMode="auto">
          <a:xfrm>
            <a:off x="1" y="-4592"/>
            <a:ext cx="915597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1981200" y="1371600"/>
            <a:ext cx="2286000" cy="685800"/>
          </a:xfrm>
          <a:prstGeom prst="wedgeRoundRectCallout">
            <a:avLst>
              <a:gd name="adj1" fmla="val -54304"/>
              <a:gd name="adj2" fmla="val -117459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Ваш логотип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533400" y="3733800"/>
            <a:ext cx="3426878" cy="1143000"/>
          </a:xfrm>
          <a:prstGeom prst="wedgeRoundRectCallout">
            <a:avLst>
              <a:gd name="adj1" fmla="val 73193"/>
              <a:gd name="adj2" fmla="val 9739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Быстрый поиск в каталоге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 bwMode="auto">
          <a:xfrm>
            <a:off x="5943600" y="1676400"/>
            <a:ext cx="2286000" cy="1066800"/>
          </a:xfrm>
          <a:prstGeom prst="wedgeRoundRectCallout">
            <a:avLst>
              <a:gd name="adj1" fmla="val 26088"/>
              <a:gd name="adj2" fmla="val -11948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Контактная информация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 bwMode="auto">
          <a:xfrm>
            <a:off x="5334000" y="3505200"/>
            <a:ext cx="3426878" cy="685800"/>
          </a:xfrm>
          <a:prstGeom prst="wedgeRoundRectCallout">
            <a:avLst>
              <a:gd name="adj1" fmla="val -71123"/>
              <a:gd name="adj2" fmla="val -5424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err="1" smtClean="0">
                <a:latin typeface="Calibri"/>
                <a:cs typeface="Calibri"/>
              </a:rPr>
              <a:t>Спецпредложение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5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838200" y="4724400"/>
            <a:ext cx="8001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может быть бесплатно загружено с сайта клиента.</a:t>
            </a:r>
            <a:endParaRPr lang="en-US" sz="2000" b="0" dirty="0">
              <a:latin typeface="+mj-lt"/>
            </a:endParaRPr>
          </a:p>
          <a:p>
            <a:pPr eaLnBrk="1" hangingPunct="1"/>
            <a:endParaRPr lang="en-US" sz="2000" b="0" dirty="0">
              <a:latin typeface="+mj-lt"/>
            </a:endParaRPr>
          </a:p>
          <a:p>
            <a:pPr eaLnBrk="1" hangingPunct="1"/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dirty="0">
                <a:solidFill>
                  <a:schemeClr val="tx1"/>
                </a:solidFill>
              </a:rPr>
              <a:t>OTP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1" y="1595599"/>
            <a:ext cx="1564253" cy="27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15016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69205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602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-14785" y="4953000"/>
            <a:ext cx="9158785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5291008"/>
            <a:ext cx="8504846" cy="12621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 можете создать сеть интернет-магазинов с единой системой управления.</a:t>
            </a:r>
            <a:endParaRPr lang="ru-RU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405043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0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магазинов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Предложите клиентам новые возможности и сервисы</a:t>
            </a:r>
            <a:r>
              <a:rPr lang="en-US" sz="2400" b="0" i="1" dirty="0" smtClean="0">
                <a:latin typeface="Calibri"/>
                <a:cs typeface="Calibri"/>
              </a:rPr>
              <a:t> </a:t>
            </a:r>
            <a:r>
              <a:rPr lang="ru-RU" sz="2400" b="0" i="1" dirty="0" smtClean="0">
                <a:latin typeface="Calibri"/>
                <a:cs typeface="Calibri"/>
              </a:rPr>
              <a:t>в вашем интернет-магазине.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b="0" dirty="0" smtClean="0">
                <a:latin typeface="Calibri"/>
                <a:cs typeface="Calibri"/>
              </a:rPr>
              <a:t>1000 веб</a:t>
            </a:r>
            <a:r>
              <a:rPr lang="ru-RU" sz="2000" b="0" dirty="0">
                <a:latin typeface="Calibri"/>
                <a:cs typeface="Calibri"/>
              </a:rPr>
              <a:t>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3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Цены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06714" y="3397250"/>
            <a:ext cx="105464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en-US" dirty="0" smtClean="0">
                <a:solidFill>
                  <a:srgbClr val="CE2E1A"/>
                </a:solidFill>
                <a:latin typeface="+mj-lt"/>
                <a:cs typeface="+mn-cs"/>
              </a:rPr>
              <a:t>48</a:t>
            </a:r>
            <a:r>
              <a:rPr lang="ru-RU" dirty="0" smtClean="0">
                <a:solidFill>
                  <a:srgbClr val="CE2E1A"/>
                </a:solidFill>
                <a:latin typeface="+mj-lt"/>
                <a:cs typeface="+mn-cs"/>
              </a:rPr>
              <a:t> 900 </a:t>
            </a: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руб.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516239" y="1670050"/>
            <a:ext cx="96968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dirty="0" smtClean="0">
                <a:latin typeface="+mj-lt"/>
                <a:cs typeface="+mn-cs"/>
              </a:rPr>
              <a:t>4</a:t>
            </a:r>
            <a:r>
              <a:rPr lang="ru-RU" dirty="0" smtClean="0">
                <a:latin typeface="+mj-lt"/>
                <a:cs typeface="+mn-cs"/>
              </a:rPr>
              <a:t>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45314" y="1646238"/>
            <a:ext cx="1054648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34 900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26014" y="3400425"/>
            <a:ext cx="11254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99 900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242939" y="3400425"/>
            <a:ext cx="129509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Малый бизнес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rgbClr val="CE2E1A"/>
                </a:solidFill>
                <a:latin typeface="+mj-lt"/>
                <a:cs typeface="+mn-cs"/>
              </a:rPr>
              <a:t>24</a:t>
            </a:r>
            <a:r>
              <a:rPr lang="ru-RU" dirty="0" smtClean="0">
                <a:solidFill>
                  <a:srgbClr val="CE2E1A"/>
                </a:solidFill>
                <a:latin typeface="+mj-lt"/>
                <a:cs typeface="+mn-cs"/>
              </a:rPr>
              <a:t> 900 </a:t>
            </a: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руб.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5640314" y="1677988"/>
            <a:ext cx="1054648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12 900 </a:t>
            </a:r>
            <a:r>
              <a:rPr lang="ru-RU" dirty="0">
                <a:latin typeface="+mj-lt"/>
                <a:cs typeface="+mn-cs"/>
              </a:rPr>
              <a:t>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472289" y="3401629"/>
            <a:ext cx="169642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dirty="0" smtClean="0">
                <a:solidFill>
                  <a:srgbClr val="CE2E1A"/>
                </a:solidFill>
                <a:latin typeface="+mj-lt"/>
                <a:cs typeface="+mn-cs"/>
              </a:rPr>
              <a:t>249 900 </a:t>
            </a: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руб.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357240" y="1700213"/>
            <a:ext cx="118038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1 990 </a:t>
            </a:r>
            <a:r>
              <a:rPr lang="ru-RU" dirty="0">
                <a:latin typeface="+mj-lt"/>
                <a:cs typeface="+mn-cs"/>
              </a:rPr>
              <a:t>руб. *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19272" y="6172200"/>
            <a:ext cx="4622800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* </a:t>
            </a:r>
            <a:r>
              <a:rPr lang="ru-RU" sz="1300" b="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Редакция «Первый сайт» продается только </a:t>
            </a: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через партнерскую </a:t>
            </a:r>
            <a:r>
              <a:rPr lang="ru-RU" sz="1300" b="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сеть.</a:t>
            </a:r>
            <a:endParaRPr lang="en-US" sz="1300" b="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21" name="Изображение 20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" y="1524000"/>
            <a:ext cx="1294677" cy="1375810"/>
          </a:xfrm>
          <a:prstGeom prst="rect">
            <a:avLst/>
          </a:prstGeom>
        </p:spPr>
      </p:pic>
      <p:pic>
        <p:nvPicPr>
          <p:cNvPr id="22" name="Изображение 21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52" y="1524000"/>
            <a:ext cx="1294677" cy="1375810"/>
          </a:xfrm>
          <a:prstGeom prst="rect">
            <a:avLst/>
          </a:prstGeom>
        </p:spPr>
      </p:pic>
      <p:pic>
        <p:nvPicPr>
          <p:cNvPr id="23" name="Изображение 22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52" y="1524000"/>
            <a:ext cx="1294677" cy="1375810"/>
          </a:xfrm>
          <a:prstGeom prst="rect">
            <a:avLst/>
          </a:prstGeom>
        </p:spPr>
      </p:pic>
      <p:pic>
        <p:nvPicPr>
          <p:cNvPr id="24" name="Изображение 23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52" y="1524000"/>
            <a:ext cx="1294677" cy="1375810"/>
          </a:xfrm>
          <a:prstGeom prst="rect">
            <a:avLst/>
          </a:prstGeom>
        </p:spPr>
      </p:pic>
      <p:pic>
        <p:nvPicPr>
          <p:cNvPr id="25" name="Изображение 24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63090"/>
            <a:ext cx="1294677" cy="1375810"/>
          </a:xfrm>
          <a:prstGeom prst="rect">
            <a:avLst/>
          </a:prstGeom>
        </p:spPr>
      </p:pic>
      <p:pic>
        <p:nvPicPr>
          <p:cNvPr id="26" name="Изображение 25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63090"/>
            <a:ext cx="1294677" cy="1375810"/>
          </a:xfrm>
          <a:prstGeom prst="rect">
            <a:avLst/>
          </a:prstGeom>
        </p:spPr>
      </p:pic>
      <p:pic>
        <p:nvPicPr>
          <p:cNvPr id="27" name="Изображение 26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63090"/>
            <a:ext cx="1294677" cy="1375810"/>
          </a:xfrm>
          <a:prstGeom prst="rect">
            <a:avLst/>
          </a:prstGeom>
        </p:spPr>
      </p:pic>
      <p:pic>
        <p:nvPicPr>
          <p:cNvPr id="28" name="Изображение 27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263090"/>
            <a:ext cx="1294677" cy="13758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" y="5257800"/>
            <a:ext cx="853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latin typeface="Calibri"/>
                <a:cs typeface="Calibri"/>
              </a:rPr>
              <a:t>Стоимость лицензии (в бессрочное пользование) включает 1 год бесплатных обновлений. </a:t>
            </a:r>
          </a:p>
        </p:txBody>
      </p:sp>
    </p:spTree>
    <p:extLst>
      <p:ext uri="{BB962C8B-B14F-4D97-AF65-F5344CB8AC3E}">
        <p14:creationId xmlns:p14="http://schemas.microsoft.com/office/powerpoint/2010/main" val="6349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286000"/>
            <a:ext cx="8686800" cy="24384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В партнерской сети более 9000 компаний, которые внедряют «1С-Битрикс».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Разработку интернет-магазина вы можете заказать у партнера в вашем городе. Или выбрать любую компанию из наших партнеров.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30343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4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2333500"/>
            <a:ext cx="9140044" cy="2467100"/>
          </a:xfrm>
          <a:prstGeom prst="rect">
            <a:avLst/>
          </a:prstGeom>
          <a:solidFill>
            <a:srgbClr val="FFFFFF">
              <a:alpha val="9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87381"/>
            <a:ext cx="8686800" cy="16303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Более 21 000 сертифицированных специалистов работают с платформой «1С-Битрикс». </a:t>
            </a:r>
          </a:p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При необходимости, вы легко передадите проект новому разработчику.</a:t>
            </a:r>
            <a:endParaRPr lang="ru-RU" sz="2800" dirty="0">
              <a:latin typeface="Calibri"/>
              <a:cs typeface="Calibri"/>
            </a:endParaRP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4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4"/>
            <a:ext cx="4724400" cy="6869739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14" y="123857"/>
            <a:ext cx="2696369" cy="642939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228600" y="1600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28600" y="2743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9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Протестируйте перед покупкой</a:t>
            </a:r>
            <a:endParaRPr lang="en-US" sz="3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  <a:endParaRPr lang="ru-RU" sz="2000" b="0" u="sng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endParaRPr lang="en-US" sz="2800" b="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Доступ к «виртуальной лаборатории» </a:t>
            </a:r>
            <a:r>
              <a:rPr lang="ru-RU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3 часа</a:t>
            </a:r>
            <a:endParaRPr lang="ru-RU" sz="24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3" b="-28733"/>
          <a:stretch/>
        </p:blipFill>
        <p:spPr bwMode="auto">
          <a:xfrm>
            <a:off x="0" y="0"/>
            <a:ext cx="9143999" cy="2388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3124200" y="990600"/>
            <a:ext cx="3429000" cy="1295400"/>
          </a:xfrm>
          <a:prstGeom prst="wedgeRoundRectCallout">
            <a:avLst>
              <a:gd name="adj1" fmla="val -85677"/>
              <a:gd name="adj2" fmla="val -521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Меню: каталог и категории товаров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4800600" y="2895600"/>
            <a:ext cx="3124200" cy="609600"/>
          </a:xfrm>
          <a:prstGeom prst="wedgeRoundRectCallout">
            <a:avLst>
              <a:gd name="adj1" fmla="val -85677"/>
              <a:gd name="adj2" fmla="val -521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Хиты и новинки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5492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Почему «1С-Битрикс»?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67000" y="1391981"/>
            <a:ext cx="6477000" cy="4525963"/>
          </a:xfrm>
        </p:spPr>
        <p:txBody>
          <a:bodyPr/>
          <a:lstStyle/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Готовый функционал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 платформе более 1000 готовых функциональных возможностей не только для интернет-магазина, но и для всего сайта. Не требуется разработка магазина с нуля.</a:t>
            </a:r>
            <a:endParaRPr lang="ru-RU" sz="14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запуск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Установка занимает всего 4 часа. Мастер запуска помогает быстро все настроить. 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Магазин выдерживает пиковые нагрузки.</a:t>
            </a:r>
            <a:endParaRPr lang="ru-RU" sz="18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 сайта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Сайт не взломают через «движок».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Свой каталог веб-приложений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Возможность быстро развивать сайт, предлагать клиентам новые возможности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Партнерская сеть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Легко сменить разработчика проекта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286825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3048000"/>
            <a:ext cx="5257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latin typeface="Calibri"/>
                <a:cs typeface="Calibri"/>
              </a:rPr>
              <a:t>Михаил Беляев</a:t>
            </a:r>
          </a:p>
          <a:p>
            <a:pPr algn="l"/>
            <a:r>
              <a:rPr lang="ru-RU" sz="2000" b="0" dirty="0">
                <a:latin typeface="Calibri"/>
                <a:cs typeface="Calibri"/>
              </a:rPr>
              <a:t>р</a:t>
            </a:r>
            <a:r>
              <a:rPr lang="ru-RU" sz="2000" b="0" dirty="0" smtClean="0">
                <a:latin typeface="Calibri"/>
                <a:cs typeface="Calibri"/>
              </a:rPr>
              <a:t>уководитель представительства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компании «1С-Битрикс» в Санкт-Петербурге</a:t>
            </a:r>
          </a:p>
        </p:txBody>
      </p:sp>
      <p:pic>
        <p:nvPicPr>
          <p:cNvPr id="2050" name="Picture 2" descr="http://qrcoder.ru/code/?https%3A%2F%2Ftwitter.com%2FMBelyaev&amp;10&amp;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5257800"/>
            <a:ext cx="1295400" cy="1295400"/>
          </a:xfrm>
          <a:prstGeom prst="rect">
            <a:avLst/>
          </a:prstGeom>
          <a:noFill/>
        </p:spPr>
      </p:pic>
      <p:pic>
        <p:nvPicPr>
          <p:cNvPr id="2052" name="Picture 4" descr="http://bloguezdevenezriche.com/files/2012/07/twitter-logo-11-300x2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029200"/>
            <a:ext cx="685800" cy="669798"/>
          </a:xfrm>
          <a:prstGeom prst="rect">
            <a:avLst/>
          </a:prstGeom>
          <a:noFill/>
        </p:spPr>
      </p:pic>
      <p:pic>
        <p:nvPicPr>
          <p:cNvPr id="2054" name="Picture 6" descr="http://files.sudrf.ru/1468/user/mai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191000"/>
            <a:ext cx="838200" cy="8382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19200" y="4038600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0" dirty="0" smtClean="0">
              <a:latin typeface="+mj-lt"/>
              <a:cs typeface="Calibri"/>
            </a:endParaRPr>
          </a:p>
          <a:p>
            <a:r>
              <a:rPr lang="ru-RU" sz="2000" b="0" dirty="0" smtClean="0">
                <a:latin typeface="+mj-lt"/>
                <a:cs typeface="Calibri"/>
                <a:hlinkClick r:id="rId9"/>
              </a:rPr>
              <a:t>belyaev@1c-bitrix.ru</a:t>
            </a:r>
            <a:r>
              <a:rPr lang="ru-RU" sz="2000" b="0" dirty="0" smtClean="0">
                <a:latin typeface="+mj-lt"/>
                <a:cs typeface="Calibri"/>
              </a:rPr>
              <a:t> </a:t>
            </a:r>
            <a:endParaRPr lang="en-US" sz="2000" b="0" dirty="0" smtClean="0">
              <a:latin typeface="+mj-lt"/>
              <a:cs typeface="Calibri"/>
            </a:endParaRPr>
          </a:p>
          <a:p>
            <a:endParaRPr lang="en-US" sz="2000" b="0" dirty="0" smtClean="0">
              <a:latin typeface="+mj-lt"/>
              <a:cs typeface="Calibri"/>
            </a:endParaRPr>
          </a:p>
          <a:p>
            <a:r>
              <a:rPr lang="en-US" sz="2000" b="0" dirty="0" smtClean="0">
                <a:latin typeface="+mj-lt"/>
                <a:hlinkClick r:id="rId10"/>
              </a:rPr>
              <a:t>https://twitter.com/MBelyaev</a:t>
            </a:r>
            <a:r>
              <a:rPr lang="en-US" sz="2000" b="0" dirty="0" smtClean="0">
                <a:latin typeface="+mj-lt"/>
              </a:rPr>
              <a:t> </a:t>
            </a:r>
            <a:endParaRPr lang="en-US" sz="2000" b="0" dirty="0" smtClean="0">
              <a:latin typeface="+mj-lt"/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17660" y="1572398"/>
            <a:ext cx="5060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бизнесе! </a:t>
            </a:r>
          </a:p>
          <a:p>
            <a:pPr algn="l"/>
            <a:r>
              <a:rPr lang="ru-RU" sz="28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подумали мы. </a:t>
            </a:r>
            <a:endParaRPr lang="en-US" sz="2800" b="0" i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0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0" b="13564"/>
          <a:stretch/>
        </p:blipFill>
        <p:spPr bwMode="auto">
          <a:xfrm>
            <a:off x="1" y="0"/>
            <a:ext cx="915597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733800" y="2895600"/>
            <a:ext cx="3733800" cy="1371600"/>
            <a:chOff x="2438400" y="35814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34648"/>
                <a:gd name="adj2" fmla="val 133395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Кнопки </a:t>
              </a:r>
              <a:r>
                <a:rPr lang="ru-RU" sz="2800" b="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соцсетей</a:t>
              </a:r>
              <a:endParaRPr lang="ru-RU" sz="28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51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19271</TotalTime>
  <Words>1830</Words>
  <Application>Microsoft Office PowerPoint</Application>
  <PresentationFormat>Экран (4:3)</PresentationFormat>
  <Paragraphs>420</Paragraphs>
  <Slides>81</Slides>
  <Notes>75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81</vt:i4>
      </vt:variant>
    </vt:vector>
  </HeadingPairs>
  <TitlesOfParts>
    <vt:vector size="83" baseType="lpstr">
      <vt:lpstr>Default Design</vt:lpstr>
      <vt:lpstr>Тема Office</vt:lpstr>
      <vt:lpstr>Презентация PowerPoint</vt:lpstr>
      <vt:lpstr>Сайт - это часть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Управление «над сайтом»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Обучение</vt:lpstr>
      <vt:lpstr>Протестируйте перед покупкой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BeaRJ</cp:lastModifiedBy>
  <cp:revision>1337</cp:revision>
  <dcterms:created xsi:type="dcterms:W3CDTF">2004-09-13T11:38:15Z</dcterms:created>
  <dcterms:modified xsi:type="dcterms:W3CDTF">2013-10-03T05:54:46Z</dcterms:modified>
</cp:coreProperties>
</file>