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7" r:id="rId1"/>
    <p:sldMasterId id="2147483826" r:id="rId2"/>
    <p:sldMasterId id="2147483831" r:id="rId3"/>
    <p:sldMasterId id="2147483852" r:id="rId4"/>
    <p:sldMasterId id="2147483880" r:id="rId5"/>
    <p:sldMasterId id="2147483868" r:id="rId6"/>
    <p:sldMasterId id="2147483892" r:id="rId7"/>
  </p:sldMasterIdLst>
  <p:notesMasterIdLst>
    <p:notesMasterId r:id="rId18"/>
  </p:notesMasterIdLst>
  <p:handoutMasterIdLst>
    <p:handoutMasterId r:id="rId19"/>
  </p:handoutMasterIdLst>
  <p:sldIdLst>
    <p:sldId id="403" r:id="rId8"/>
    <p:sldId id="522" r:id="rId9"/>
    <p:sldId id="523" r:id="rId10"/>
    <p:sldId id="538" r:id="rId11"/>
    <p:sldId id="540" r:id="rId12"/>
    <p:sldId id="541" r:id="rId13"/>
    <p:sldId id="539" r:id="rId14"/>
    <p:sldId id="552" r:id="rId15"/>
    <p:sldId id="549" r:id="rId16"/>
    <p:sldId id="551" r:id="rId17"/>
  </p:sldIdLst>
  <p:sldSz cx="12192000" cy="6858000"/>
  <p:notesSz cx="6858000" cy="9144000"/>
  <p:defaultTextStyle>
    <a:defPPr>
      <a:defRPr lang="ru-RU"/>
    </a:defPPr>
    <a:lvl1pPr marL="0" algn="l" defTabSz="9139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75" algn="l" defTabSz="9139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69" algn="l" defTabSz="9139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9139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38" algn="l" defTabSz="9139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34" algn="l" defTabSz="9139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06" algn="l" defTabSz="9139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9139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855" algn="l" defTabSz="9139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A35"/>
    <a:srgbClr val="F52F2F"/>
    <a:srgbClr val="A03636"/>
    <a:srgbClr val="0FADDD"/>
    <a:srgbClr val="F1F2F4"/>
    <a:srgbClr val="C7E9FA"/>
    <a:srgbClr val="48B0FF"/>
    <a:srgbClr val="6DDDFF"/>
    <a:srgbClr val="E4E4E4"/>
    <a:srgbClr val="822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6270" autoAdjust="0"/>
  </p:normalViewPr>
  <p:slideViewPr>
    <p:cSldViewPr snapToGrid="0">
      <p:cViewPr>
        <p:scale>
          <a:sx n="78" d="100"/>
          <a:sy n="78" d="100"/>
        </p:scale>
        <p:origin x="-432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267A3-6C95-4A42-99C6-C90E8D6E177A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A0264-CC54-F649-9C36-E1B441108C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661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62EA1-87E9-4750-997D-ADE44F0522ED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26347-9DB2-4361-9796-910523FE38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00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5" algn="l" defTabSz="9139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69" algn="l" defTabSz="9139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9139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38" algn="l" defTabSz="9139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34" algn="l" defTabSz="9139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06" algn="l" defTabSz="9139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9139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55" algn="l" defTabSz="9139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4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41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87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4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08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69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69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2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75" indent="0" algn="ctr">
              <a:buNone/>
              <a:defRPr sz="2000"/>
            </a:lvl2pPr>
            <a:lvl3pPr marL="913969" indent="0" algn="ctr">
              <a:buNone/>
              <a:defRPr sz="1900"/>
            </a:lvl3pPr>
            <a:lvl4pPr marL="1370954" indent="0" algn="ctr">
              <a:buNone/>
              <a:defRPr sz="1600"/>
            </a:lvl4pPr>
            <a:lvl5pPr marL="1827938" indent="0" algn="ctr">
              <a:buNone/>
              <a:defRPr sz="1600"/>
            </a:lvl5pPr>
            <a:lvl6pPr marL="2284934" indent="0" algn="ctr">
              <a:buNone/>
              <a:defRPr sz="1600"/>
            </a:lvl6pPr>
            <a:lvl7pPr marL="2741906" indent="0" algn="ctr">
              <a:buNone/>
              <a:defRPr sz="1600"/>
            </a:lvl7pPr>
            <a:lvl8pPr marL="3198880" indent="0" algn="ctr">
              <a:buNone/>
              <a:defRPr sz="1600"/>
            </a:lvl8pPr>
            <a:lvl9pPr marL="365585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2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1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5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5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30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15" y="2402091"/>
            <a:ext cx="6090047" cy="181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6800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41" y="2126527"/>
            <a:ext cx="6383723" cy="20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5442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15" y="2402091"/>
            <a:ext cx="6090047" cy="181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5255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улево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41" y="2126527"/>
            <a:ext cx="6383723" cy="20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648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43" y="273629"/>
            <a:ext cx="10968960" cy="114348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838229" y="6356360"/>
            <a:ext cx="327660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4648204" y="635636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8077229" y="6356360"/>
            <a:ext cx="327660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9BFB-A025-46EA-9B5E-4F7A80DD6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2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4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29" y="6356360"/>
            <a:ext cx="3276601" cy="365125"/>
          </a:xfrm>
          <a:prstGeom prst="rect">
            <a:avLst/>
          </a:prstGeom>
        </p:spPr>
        <p:txBody>
          <a:bodyPr/>
          <a:lstStyle/>
          <a:p>
            <a:fld id="{E983B376-6977-4220-8A25-B94D23767643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4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29" y="6356360"/>
            <a:ext cx="3276601" cy="365125"/>
          </a:xfrm>
          <a:prstGeom prst="rect">
            <a:avLst/>
          </a:prstGeom>
        </p:spPr>
        <p:txBody>
          <a:bodyPr/>
          <a:lstStyle/>
          <a:p>
            <a:fld id="{C3380DA2-E3B5-4A6E-8BFD-A4B8EEEA22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886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, без привязки к сервис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2" y="760140"/>
            <a:ext cx="28753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382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, EN, без привязки к сервис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Textbook New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Textbook New Light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yandex_eng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52" y="644346"/>
            <a:ext cx="2978053" cy="96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2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9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ы, Контур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8" name="Изображение 7" descr="Logo-Contour-Service-Large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4" y="541072"/>
            <a:ext cx="5170599" cy="16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0586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Service-Large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28" y="538268"/>
            <a:ext cx="5193696" cy="16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587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иск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o-Contour-Service-Large_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5" y="534103"/>
            <a:ext cx="5276097" cy="1621751"/>
          </a:xfrm>
          <a:prstGeom prst="rect">
            <a:avLst/>
          </a:prstGeom>
        </p:spPr>
      </p:pic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00947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ис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9" y="532620"/>
            <a:ext cx="5298643" cy="16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6978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кси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0" y="636797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5063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к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0" y="636797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910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рект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Contour-Service-Large_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6" y="615129"/>
            <a:ext cx="5253491" cy="15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0303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р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Service-Large_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06" y="614190"/>
            <a:ext cx="5276335" cy="152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1924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т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75" y="631145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6197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75" y="631145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972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65"/>
            <a:ext cx="10515600" cy="28622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9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975" indent="0">
              <a:buNone/>
              <a:defRPr sz="2000"/>
            </a:lvl2pPr>
            <a:lvl3pPr marL="913969" indent="0">
              <a:buNone/>
              <a:defRPr sz="1900"/>
            </a:lvl3pPr>
            <a:lvl4pPr marL="1370954" indent="0">
              <a:buNone/>
              <a:defRPr sz="1600"/>
            </a:lvl4pPr>
            <a:lvl5pPr marL="1827938" indent="0">
              <a:buNone/>
              <a:defRPr sz="1600"/>
            </a:lvl5pPr>
            <a:lvl6pPr marL="2284934" indent="0">
              <a:buNone/>
              <a:defRPr sz="1600"/>
            </a:lvl6pPr>
            <a:lvl7pPr marL="2741906" indent="0">
              <a:buNone/>
              <a:defRPr sz="1600"/>
            </a:lvl7pPr>
            <a:lvl8pPr marL="3198880" indent="0">
              <a:buNone/>
              <a:defRPr sz="1600"/>
            </a:lvl8pPr>
            <a:lvl9pPr marL="365585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37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вости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Contour-Service-Large_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67" y="631145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9838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в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Service-Large_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67" y="631145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3820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рика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6" y="630903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7791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р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6" y="630903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6416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чта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957345" y="1684135"/>
            <a:ext cx="154472" cy="631233"/>
          </a:xfrm>
          <a:prstGeom prst="rect">
            <a:avLst/>
          </a:prstGeom>
          <a:noFill/>
        </p:spPr>
        <p:txBody>
          <a:bodyPr wrap="none" lIns="76489" tIns="38244" rIns="76489" bIns="38244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Изображение 5" descr="Logo-Contour-Service-Large_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9" y="630903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8130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ч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o-Service-Large_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9" y="630903"/>
            <a:ext cx="5170599" cy="1518863"/>
          </a:xfrm>
          <a:prstGeom prst="rect">
            <a:avLst/>
          </a:prstGeom>
        </p:spPr>
      </p:pic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957345" y="1684135"/>
            <a:ext cx="154472" cy="631233"/>
          </a:xfrm>
          <a:prstGeom prst="rect">
            <a:avLst/>
          </a:prstGeom>
          <a:noFill/>
        </p:spPr>
        <p:txBody>
          <a:bodyPr wrap="none" lIns="76489" tIns="38244" rIns="76489" bIns="38244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9122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лево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41" y="2126527"/>
            <a:ext cx="6383723" cy="20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1773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89177" y="926683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88877" y="1565098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87532" y="2598261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87532" y="2987693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u="none" baseline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example@yandex.ru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4887532" y="3371732"/>
            <a:ext cx="4116585" cy="786929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buNone/>
              <a:defRPr sz="22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828883" y="4959259"/>
            <a:ext cx="8175232" cy="1276945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buNone/>
              <a:defRPr sz="96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87532" y="2205758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Научная степень</a:t>
            </a:r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5" y="760140"/>
            <a:ext cx="28753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425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43" y="273629"/>
            <a:ext cx="10968960" cy="114348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838229" y="6356360"/>
            <a:ext cx="327660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4648204" y="635636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8077229" y="6356360"/>
            <a:ext cx="327660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9BFB-A025-46EA-9B5E-4F7A80DD6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23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4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29" y="6356360"/>
            <a:ext cx="3276601" cy="365125"/>
          </a:xfrm>
          <a:prstGeom prst="rect">
            <a:avLst/>
          </a:prstGeom>
        </p:spPr>
        <p:txBody>
          <a:bodyPr/>
          <a:lstStyle/>
          <a:p>
            <a:fld id="{E983B376-6977-4220-8A25-B94D23767643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4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29" y="6356360"/>
            <a:ext cx="3276601" cy="365125"/>
          </a:xfrm>
          <a:prstGeom prst="rect">
            <a:avLst/>
          </a:prstGeom>
        </p:spPr>
        <p:txBody>
          <a:bodyPr/>
          <a:lstStyle/>
          <a:p>
            <a:fld id="{C3380DA2-E3B5-4A6E-8BFD-A4B8EEEA22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88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4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889726" y="2429991"/>
            <a:ext cx="10934401" cy="2294930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>
              <a:spcBef>
                <a:spcPts val="0"/>
              </a:spcBef>
              <a:buNone/>
              <a:defRPr sz="56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Важная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63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ин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852047" y="299246"/>
            <a:ext cx="10956727" cy="667494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>
              <a:spcBef>
                <a:spcPts val="0"/>
              </a:spcBef>
              <a:buNone/>
              <a:defRPr sz="42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851314" y="1373296"/>
            <a:ext cx="10956727" cy="4877177"/>
          </a:xfrm>
          <a:prstGeom prst="rect">
            <a:avLst/>
          </a:prstGeom>
        </p:spPr>
        <p:txBody>
          <a:bodyPr vert="horz" lIns="76480" tIns="38239" rIns="76480" bIns="38239" anchor="ctr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Clr>
                <a:srgbClr val="FF0000"/>
              </a:buClr>
              <a:buFont typeface="+mj-lt"/>
              <a:buNone/>
              <a:defRPr sz="2200" baseline="0">
                <a:latin typeface="Arial"/>
                <a:cs typeface="Arial"/>
              </a:defRPr>
            </a:lvl1pPr>
            <a:lvl2pPr marL="722328" indent="-265556">
              <a:spcBef>
                <a:spcPts val="0"/>
              </a:spcBef>
              <a:buClr>
                <a:schemeClr val="tx1"/>
              </a:buClr>
              <a:defRPr sz="22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Длинный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157987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852047" y="299246"/>
            <a:ext cx="10956727" cy="667494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>
              <a:spcBef>
                <a:spcPts val="0"/>
              </a:spcBef>
              <a:buNone/>
              <a:defRPr sz="42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851314" y="1254621"/>
            <a:ext cx="10956727" cy="5024108"/>
          </a:xfrm>
          <a:prstGeom prst="rect">
            <a:avLst/>
          </a:prstGeom>
        </p:spPr>
        <p:txBody>
          <a:bodyPr vert="horz" lIns="76480" tIns="38239" rIns="76480" bIns="38239" anchor="ctr" anchorCtr="0"/>
          <a:lstStyle>
            <a:lvl1pPr marL="0" indent="0">
              <a:buClr>
                <a:srgbClr val="FF0000"/>
              </a:buClr>
              <a:buFont typeface="+mj-lt"/>
              <a:buNone/>
              <a:defRPr sz="3600" baseline="0">
                <a:latin typeface="Arial"/>
                <a:cs typeface="Arial"/>
              </a:defRPr>
            </a:lvl1pPr>
            <a:lvl2pPr marL="722328" indent="-265556">
              <a:spcBef>
                <a:spcPts val="0"/>
              </a:spcBef>
              <a:buClr>
                <a:schemeClr val="tx1"/>
              </a:buClr>
              <a:defRPr sz="22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Надпись 1</a:t>
            </a:r>
          </a:p>
        </p:txBody>
      </p:sp>
    </p:spTree>
    <p:extLst>
      <p:ext uri="{BB962C8B-B14F-4D97-AF65-F5344CB8AC3E}">
        <p14:creationId xmlns:p14="http://schemas.microsoft.com/office/powerpoint/2010/main" val="3518133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ети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852047" y="299246"/>
            <a:ext cx="10956727" cy="667494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>
              <a:spcBef>
                <a:spcPts val="0"/>
              </a:spcBef>
              <a:buNone/>
              <a:defRPr sz="42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34818" y="1254621"/>
            <a:ext cx="10956727" cy="5024108"/>
          </a:xfrm>
          <a:prstGeom prst="rect">
            <a:avLst/>
          </a:prstGeom>
        </p:spPr>
        <p:txBody>
          <a:bodyPr vert="horz" lIns="76480" tIns="38239" rIns="76480" bIns="38239" anchor="ctr" anchorCtr="0"/>
          <a:lstStyle>
            <a:lvl1pPr>
              <a:buClr>
                <a:srgbClr val="FF0000"/>
              </a:buClr>
              <a:defRPr sz="3600" baseline="0">
                <a:latin typeface="Arial"/>
                <a:cs typeface="Arial"/>
              </a:defRPr>
            </a:lvl1pPr>
            <a:lvl2pPr marL="531127" indent="-265556">
              <a:spcBef>
                <a:spcPts val="0"/>
              </a:spcBef>
              <a:buClr>
                <a:schemeClr val="tx1"/>
              </a:buClr>
              <a:defRPr sz="22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  <a:endParaRPr lang="en-US" dirty="0" smtClean="0"/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1976080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852047" y="299246"/>
            <a:ext cx="10956727" cy="667494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>
              <a:spcBef>
                <a:spcPts val="0"/>
              </a:spcBef>
              <a:buNone/>
              <a:defRPr sz="42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6570" y="1254621"/>
            <a:ext cx="10956727" cy="5024108"/>
          </a:xfrm>
          <a:prstGeom prst="rect">
            <a:avLst/>
          </a:prstGeom>
        </p:spPr>
        <p:txBody>
          <a:bodyPr vert="horz" lIns="76480" tIns="38239" rIns="76480" bIns="38239" anchor="ctr" anchorCtr="0"/>
          <a:lstStyle>
            <a:lvl1pPr marL="318672" indent="-424895">
              <a:buClr>
                <a:srgbClr val="FF0000"/>
              </a:buClr>
              <a:buFont typeface="+mj-lt"/>
              <a:buAutoNum type="arabicPeriod"/>
              <a:defRPr sz="3600" baseline="0">
                <a:latin typeface="Arial"/>
                <a:cs typeface="Arial"/>
              </a:defRPr>
            </a:lvl1pPr>
            <a:lvl2pPr marL="722328" indent="-265556">
              <a:spcBef>
                <a:spcPts val="0"/>
              </a:spcBef>
              <a:buClr>
                <a:schemeClr val="tx1"/>
              </a:buClr>
              <a:defRPr sz="22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229889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р 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872493" y="966393"/>
            <a:ext cx="10982027" cy="2158336"/>
          </a:xfrm>
          <a:prstGeom prst="rect">
            <a:avLst/>
          </a:prstGeom>
        </p:spPr>
        <p:txBody>
          <a:bodyPr vert="horz" lIns="76480" tIns="38239" rIns="76480" bIns="38239" anchor="b" anchorCtr="0"/>
          <a:lstStyle>
            <a:lvl1pPr marL="0" indent="0">
              <a:spcBef>
                <a:spcPts val="0"/>
              </a:spcBef>
              <a:buNone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Текст перед кодом. Код можно писать так: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979289" y="3243977"/>
            <a:ext cx="10889755" cy="3046069"/>
          </a:xfrm>
          <a:prstGeom prst="rect">
            <a:avLst/>
          </a:prstGeom>
          <a:solidFill>
            <a:srgbClr val="353535"/>
          </a:solidFill>
        </p:spPr>
        <p:txBody>
          <a:bodyPr vert="horz" lIns="212451" tIns="212451" rIns="212451" bIns="212451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Courier"/>
                <a:cs typeface="Courier"/>
              </a:defRPr>
            </a:lvl1pPr>
          </a:lstStyle>
          <a:p>
            <a:pPr algn="l"/>
            <a:r>
              <a:rPr lang="en-US" sz="20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self.rsp.removeHeader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0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"Transfer-Encoding"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  <a:endParaRPr lang="en-US" sz="2000" dirty="0" smtClean="0">
              <a:solidFill>
                <a:srgbClr val="A5C261"/>
              </a:solidFill>
              <a:latin typeface="Courier"/>
              <a:ea typeface="Arial" charset="0"/>
              <a:cs typeface="Monaco" charset="0"/>
              <a:sym typeface="Menlo Regular" charset="0"/>
            </a:endParaRPr>
          </a:p>
          <a:p>
            <a:pPr algn="l"/>
            <a:r>
              <a:rPr lang="en-US" sz="20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self.rsp.setHeader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0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"Content-Type"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,</a:t>
            </a:r>
            <a:r>
              <a:rPr lang="en-US" sz="2000" dirty="0" smtClean="0">
                <a:solidFill>
                  <a:srgbClr val="A5C261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 </a:t>
            </a:r>
            <a:r>
              <a:rPr lang="en-US" sz="20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"application/</a:t>
            </a:r>
            <a:r>
              <a:rPr lang="en-US" sz="2000" dirty="0" err="1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json</a:t>
            </a:r>
            <a:r>
              <a:rPr lang="en-US" sz="20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852047" y="299246"/>
            <a:ext cx="10956727" cy="667494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>
              <a:spcBef>
                <a:spcPts val="0"/>
              </a:spcBef>
              <a:buNone/>
              <a:defRPr sz="42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4719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 горизонталь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054328"/>
          </a:xfrm>
          <a:prstGeom prst="rect">
            <a:avLst/>
          </a:prstGeom>
        </p:spPr>
        <p:txBody>
          <a:bodyPr vert="horz" lIns="76480" tIns="38239" rIns="76480" bIns="38239" anchor="ctr" anchorCtr="1"/>
          <a:lstStyle>
            <a:lvl1pPr marL="0" indent="0" algn="l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фотографии или иллюстрации.</a:t>
            </a:r>
            <a:r>
              <a:rPr lang="en-US" dirty="0" smtClean="0"/>
              <a:t> </a:t>
            </a:r>
            <a:r>
              <a:rPr lang="ru-RU" dirty="0" smtClean="0"/>
              <a:t>Следите за разрешением картинки: в данном случае оно должно быть 1024х</a:t>
            </a:r>
            <a:r>
              <a:rPr lang="en-US" dirty="0" smtClean="0"/>
              <a:t>678 (</a:t>
            </a:r>
            <a:r>
              <a:rPr lang="ru-RU" dirty="0" smtClean="0"/>
              <a:t>и это не опечатка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054328"/>
            <a:ext cx="12192000" cy="803672"/>
          </a:xfrm>
          <a:prstGeom prst="rect">
            <a:avLst/>
          </a:prstGeom>
          <a:noFill/>
        </p:spPr>
        <p:txBody>
          <a:bodyPr vert="horz" lIns="76480" tIns="38239" rIns="76480" bIns="38239" anchor="ctr" anchorCtr="1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9036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852047" y="299246"/>
            <a:ext cx="10956727" cy="667494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>
              <a:spcBef>
                <a:spcPts val="0"/>
              </a:spcBef>
              <a:buNone/>
              <a:defRPr sz="42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58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19291" y="661217"/>
            <a:ext cx="10407036" cy="3260654"/>
          </a:xfrm>
          <a:prstGeom prst="rect">
            <a:avLst/>
          </a:prstGeom>
        </p:spPr>
        <p:txBody>
          <a:bodyPr vert="horz" lIns="76480" tIns="38239" rIns="76480" bIns="38239" anchor="b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Цитата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925976" y="4323368"/>
            <a:ext cx="6707803" cy="350490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>
              <a:spcBef>
                <a:spcPts val="0"/>
              </a:spcBef>
              <a:buNone/>
              <a:defRPr sz="20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Автор цитаты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2" hasCustomPrompt="1"/>
          </p:nvPr>
        </p:nvSpPr>
        <p:spPr>
          <a:xfrm>
            <a:off x="974899" y="5267637"/>
            <a:ext cx="1119188" cy="839391"/>
          </a:xfrm>
          <a:prstGeom prst="rect">
            <a:avLst/>
          </a:prstGeom>
        </p:spPr>
        <p:txBody>
          <a:bodyPr vert="horz" lIns="0" tIns="0" rIns="0" bIns="0" anchor="ctr" anchorCtr="1"/>
          <a:lstStyle>
            <a:lvl1pPr marL="0" indent="0" algn="ctr">
              <a:spcBef>
                <a:spcPts val="0"/>
              </a:spcBef>
              <a:buNone/>
              <a:defRPr sz="1700">
                <a:latin typeface="Arial"/>
                <a:cs typeface="Arial"/>
              </a:defRPr>
            </a:lvl1pPr>
          </a:lstStyle>
          <a:p>
            <a:r>
              <a:rPr lang="en-US" dirty="0" smtClean="0"/>
              <a:t>QR-</a:t>
            </a:r>
            <a:r>
              <a:rPr lang="ru-RU" dirty="0" smtClean="0"/>
              <a:t>код пруфлинк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113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1" y="-901898"/>
            <a:ext cx="6177855" cy="865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1416849" y="808139"/>
            <a:ext cx="4691063" cy="5277445"/>
          </a:xfrm>
          <a:prstGeom prst="rect">
            <a:avLst/>
          </a:prstGeom>
        </p:spPr>
        <p:txBody>
          <a:bodyPr vert="horz" lIns="76480" tIns="38239" rIns="76480" bIns="38239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3543" y="656068"/>
            <a:ext cx="4438055" cy="5656957"/>
          </a:xfrm>
          <a:prstGeom prst="rect">
            <a:avLst/>
          </a:prstGeom>
        </p:spPr>
        <p:txBody>
          <a:bodyPr vert="horz" lIns="76480" tIns="38239" rIns="76480" bIns="38239" anchor="ctr" anchorCtr="0"/>
          <a:lstStyle>
            <a:lvl1pPr marL="0" indent="0">
              <a:spcBef>
                <a:spcPts val="1841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69918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274639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78" y="1489102"/>
            <a:ext cx="5156201" cy="641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5" indent="0">
              <a:buNone/>
              <a:defRPr sz="2000" b="1"/>
            </a:lvl2pPr>
            <a:lvl3pPr marL="913969" indent="0">
              <a:buNone/>
              <a:defRPr sz="1900" b="1"/>
            </a:lvl3pPr>
            <a:lvl4pPr marL="1370954" indent="0">
              <a:buNone/>
              <a:defRPr sz="1600" b="1"/>
            </a:lvl4pPr>
            <a:lvl5pPr marL="1827938" indent="0">
              <a:buNone/>
              <a:defRPr sz="1600" b="1"/>
            </a:lvl5pPr>
            <a:lvl6pPr marL="2284934" indent="0">
              <a:buNone/>
              <a:defRPr sz="1600" b="1"/>
            </a:lvl6pPr>
            <a:lvl7pPr marL="2741906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78" y="2193929"/>
            <a:ext cx="5156201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9" y="1489102"/>
            <a:ext cx="5157787" cy="641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5" indent="0">
              <a:buNone/>
              <a:defRPr sz="2000" b="1"/>
            </a:lvl2pPr>
            <a:lvl3pPr marL="913969" indent="0">
              <a:buNone/>
              <a:defRPr sz="1900" b="1"/>
            </a:lvl3pPr>
            <a:lvl4pPr marL="1370954" indent="0">
              <a:buNone/>
              <a:defRPr sz="1600" b="1"/>
            </a:lvl4pPr>
            <a:lvl5pPr marL="1827938" indent="0">
              <a:buNone/>
              <a:defRPr sz="1600" b="1"/>
            </a:lvl5pPr>
            <a:lvl6pPr marL="2284934" indent="0">
              <a:buNone/>
              <a:defRPr sz="1600" b="1"/>
            </a:lvl6pPr>
            <a:lvl7pPr marL="2741906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9" y="2193929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392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iod, W7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1012035" y="-383977"/>
            <a:ext cx="5514023" cy="7625953"/>
          </a:xfrm>
          <a:prstGeom prst="rect">
            <a:avLst/>
          </a:prstGeom>
        </p:spPr>
        <p:txBody>
          <a:bodyPr vert="horz" lIns="76480" tIns="38239" rIns="76480" bIns="38239" anchor="ctr" anchorCtr="1"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телефон сюда, вставьте скриншот на слайд и отправьте его назад. Совместите скриншот с экраном телефона.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3543" y="656068"/>
            <a:ext cx="4438055" cy="5656957"/>
          </a:xfrm>
          <a:prstGeom prst="rect">
            <a:avLst/>
          </a:prstGeom>
        </p:spPr>
        <p:txBody>
          <a:bodyPr vert="horz" lIns="76480" tIns="38239" rIns="76480" bIns="38239" anchor="ctr" anchorCtr="0"/>
          <a:lstStyle>
            <a:lvl1pPr marL="0" indent="0">
              <a:spcBef>
                <a:spcPts val="1841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8513916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вертик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867" y="536342"/>
            <a:ext cx="5631285" cy="578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686163" y="1124158"/>
            <a:ext cx="4607719" cy="4608612"/>
          </a:xfrm>
          <a:prstGeom prst="rect">
            <a:avLst/>
          </a:prstGeom>
        </p:spPr>
        <p:txBody>
          <a:bodyPr vert="horz" lIns="76480" tIns="38239" rIns="76480" bIns="38239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43726" y="656068"/>
            <a:ext cx="5040865" cy="5656957"/>
          </a:xfrm>
          <a:prstGeom prst="rect">
            <a:avLst/>
          </a:prstGeom>
        </p:spPr>
        <p:txBody>
          <a:bodyPr vert="horz" lIns="76480" tIns="38239" rIns="76480" bIns="38239" anchor="ctr" anchorCtr="0"/>
          <a:lstStyle>
            <a:lvl1pPr marL="0" indent="0">
              <a:spcBef>
                <a:spcPts val="1841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529651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горизонт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2369359" y="1332310"/>
            <a:ext cx="7454860" cy="4192220"/>
          </a:xfrm>
          <a:prstGeom prst="rect">
            <a:avLst/>
          </a:prstGeom>
        </p:spPr>
        <p:txBody>
          <a:bodyPr vert="horz" lIns="76480" tIns="38239" rIns="76480" bIns="38239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62" y="796420"/>
            <a:ext cx="9108281" cy="526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1915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15" y="2402091"/>
            <a:ext cx="6090047" cy="181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11192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лево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41" y="2126527"/>
            <a:ext cx="6383723" cy="20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0207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992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1320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613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7977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85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34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224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269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7049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6" y="273054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761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109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440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642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89177" y="926683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88877" y="1565098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87532" y="2598261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87532" y="2987693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u="none" baseline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example@yandex.ru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4887532" y="3371732"/>
            <a:ext cx="4116585" cy="786929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buNone/>
              <a:defRPr sz="22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828883" y="4959259"/>
            <a:ext cx="8176880" cy="1276945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buNone/>
              <a:defRPr sz="96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87532" y="2205758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Научная степень</a:t>
            </a:r>
            <a:endParaRPr lang="ru-RU" dirty="0"/>
          </a:p>
        </p:txBody>
      </p:sp>
      <p:pic>
        <p:nvPicPr>
          <p:cNvPr id="10" name="Изображение 9" descr="yandex_eng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52" y="644346"/>
            <a:ext cx="2978053" cy="96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752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89177" y="926683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88877" y="1565098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87532" y="2598261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87532" y="2987693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u="none" baseline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example@yandex.ru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4887532" y="3371732"/>
            <a:ext cx="4116585" cy="786929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buNone/>
              <a:defRPr sz="22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828883" y="4959259"/>
            <a:ext cx="8175232" cy="1276945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buNone/>
              <a:defRPr sz="96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87532" y="2205758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Научная степень</a:t>
            </a:r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5" y="760140"/>
            <a:ext cx="28753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4250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15" y="2402091"/>
            <a:ext cx="6090047" cy="181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66759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лево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41" y="2126527"/>
            <a:ext cx="6383723" cy="20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840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87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ркет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75" y="631145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6197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4411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4808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613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8110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654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0610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9206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3377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6" y="273054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3320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00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17" y="987453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101851"/>
            <a:ext cx="3932236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6975" indent="0">
              <a:buNone/>
              <a:defRPr sz="1500"/>
            </a:lvl2pPr>
            <a:lvl3pPr marL="913969" indent="0">
              <a:buNone/>
              <a:defRPr sz="1200"/>
            </a:lvl3pPr>
            <a:lvl4pPr marL="1370954" indent="0">
              <a:buNone/>
              <a:defRPr sz="1100"/>
            </a:lvl4pPr>
            <a:lvl5pPr marL="1827938" indent="0">
              <a:buNone/>
              <a:defRPr sz="1100"/>
            </a:lvl5pPr>
            <a:lvl6pPr marL="2284934" indent="0">
              <a:buNone/>
              <a:defRPr sz="1100"/>
            </a:lvl6pPr>
            <a:lvl7pPr marL="2741906" indent="0">
              <a:buNone/>
              <a:defRPr sz="1100"/>
            </a:lvl7pPr>
            <a:lvl8pPr marL="3198880" indent="0">
              <a:buNone/>
              <a:defRPr sz="1100"/>
            </a:lvl8pPr>
            <a:lvl9pPr marL="365585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206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4635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18.04.2016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65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217" y="987453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75" indent="0">
              <a:buNone/>
              <a:defRPr sz="2800"/>
            </a:lvl2pPr>
            <a:lvl3pPr marL="913969" indent="0">
              <a:buNone/>
              <a:defRPr sz="2400"/>
            </a:lvl3pPr>
            <a:lvl4pPr marL="1370954" indent="0">
              <a:buNone/>
              <a:defRPr sz="2000"/>
            </a:lvl4pPr>
            <a:lvl5pPr marL="1827938" indent="0">
              <a:buNone/>
              <a:defRPr sz="2000"/>
            </a:lvl5pPr>
            <a:lvl6pPr marL="2284934" indent="0">
              <a:buNone/>
              <a:defRPr sz="2000"/>
            </a:lvl6pPr>
            <a:lvl7pPr marL="2741906" indent="0">
              <a:buNone/>
              <a:defRPr sz="2000"/>
            </a:lvl7pPr>
            <a:lvl8pPr marL="3198880" indent="0">
              <a:buNone/>
              <a:defRPr sz="2000"/>
            </a:lvl8pPr>
            <a:lvl9pPr marL="3655855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101851"/>
            <a:ext cx="3932236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6975" indent="0">
              <a:buNone/>
              <a:defRPr sz="1500"/>
            </a:lvl2pPr>
            <a:lvl3pPr marL="913969" indent="0">
              <a:buNone/>
              <a:defRPr sz="1200"/>
            </a:lvl3pPr>
            <a:lvl4pPr marL="1370954" indent="0">
              <a:buNone/>
              <a:defRPr sz="1100"/>
            </a:lvl4pPr>
            <a:lvl5pPr marL="1827938" indent="0">
              <a:buNone/>
              <a:defRPr sz="1100"/>
            </a:lvl5pPr>
            <a:lvl6pPr marL="2284934" indent="0">
              <a:buNone/>
              <a:defRPr sz="1100"/>
            </a:lvl6pPr>
            <a:lvl7pPr marL="2741906" indent="0">
              <a:buNone/>
              <a:defRPr sz="1100"/>
            </a:lvl7pPr>
            <a:lvl8pPr marL="3198880" indent="0">
              <a:buNone/>
              <a:defRPr sz="1100"/>
            </a:lvl8pPr>
            <a:lvl9pPr marL="365585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7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9"/>
            <a:ext cx="10515600" cy="1325563"/>
          </a:xfrm>
          <a:prstGeom prst="rect">
            <a:avLst/>
          </a:prstGeom>
        </p:spPr>
        <p:txBody>
          <a:bodyPr vert="horz" lIns="91402" tIns="45718" rIns="9140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9"/>
          </a:xfrm>
          <a:prstGeom prst="rect">
            <a:avLst/>
          </a:prstGeom>
        </p:spPr>
        <p:txBody>
          <a:bodyPr vert="horz" lIns="91402" tIns="45718" rIns="91402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26" y="6356356"/>
            <a:ext cx="3276601" cy="365125"/>
          </a:xfrm>
          <a:prstGeom prst="rect">
            <a:avLst/>
          </a:prstGeom>
        </p:spPr>
        <p:txBody>
          <a:bodyPr vert="horz" lIns="91402" tIns="45718" rIns="9140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4" y="6356356"/>
            <a:ext cx="2895600" cy="365125"/>
          </a:xfrm>
          <a:prstGeom prst="rect">
            <a:avLst/>
          </a:prstGeom>
        </p:spPr>
        <p:txBody>
          <a:bodyPr vert="horz" lIns="91402" tIns="45718" rIns="9140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26" y="6356356"/>
            <a:ext cx="3276601" cy="365125"/>
          </a:xfrm>
          <a:prstGeom prst="rect">
            <a:avLst/>
          </a:prstGeom>
        </p:spPr>
        <p:txBody>
          <a:bodyPr vert="horz" lIns="91402" tIns="45718" rIns="9140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39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8" indent="-228498" algn="l" defTabSz="91396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94" indent="-228498" algn="l" defTabSz="91396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66" indent="-228498" algn="l" defTabSz="91396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40" indent="-228498" algn="l" defTabSz="91396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15" indent="-228498" algn="l" defTabSz="91396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09" indent="-228498" algn="l" defTabSz="91396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94" indent="-228498" algn="l" defTabSz="91396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78" indent="-228498" algn="l" defTabSz="91396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74" indent="-228498" algn="l" defTabSz="91396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5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9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8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4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06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55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53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75" r:id="rId5"/>
    <p:sldLayoutId id="2147483876" r:id="rId6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50902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01807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52702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003608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902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0180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752702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003608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25090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902" algn="l" defTabSz="25090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807" algn="l" defTabSz="25090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702" algn="l" defTabSz="25090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608" algn="l" defTabSz="25090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505" algn="l" defTabSz="25090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5411" algn="l" defTabSz="25090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6315" algn="l" defTabSz="25090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7211" algn="l" defTabSz="25090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/>
          <p:cNvSpPr>
            <a:spLocks/>
          </p:cNvSpPr>
          <p:nvPr/>
        </p:nvSpPr>
        <p:spPr bwMode="auto">
          <a:xfrm>
            <a:off x="-964406" y="-8930"/>
            <a:ext cx="12215812" cy="6875859"/>
          </a:xfrm>
          <a:prstGeom prst="rightArrow">
            <a:avLst>
              <a:gd name="adj1" fmla="val 100000"/>
              <a:gd name="adj2" fmla="val 28802"/>
            </a:avLst>
          </a:prstGeom>
          <a:noFill/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0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1" r:id="rId19"/>
    <p:sldLayoutId id="2147483874" r:id="rId20"/>
    <p:sldLayoutId id="2147483877" r:id="rId21"/>
    <p:sldLayoutId id="2147483878" r:id="rId22"/>
  </p:sldLayoutIdLst>
  <p:txStyles>
    <p:titleStyle>
      <a:lvl1pPr algn="ctr" defTabSz="3824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6843" indent="-286843" algn="l" defTabSz="38245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1492" indent="-239033" algn="l" defTabSz="382452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6138" indent="-191227" algn="l" defTabSz="3824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591" indent="-191227" algn="l" defTabSz="382452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1044" indent="-191227" algn="l" defTabSz="382452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503" indent="-191227" algn="l" defTabSz="382452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953" indent="-191227" algn="l" defTabSz="382452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68412" indent="-191227" algn="l" defTabSz="382452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859" indent="-191227" algn="l" defTabSz="382452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824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452" algn="l" defTabSz="3824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4908" algn="l" defTabSz="3824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360" algn="l" defTabSz="3824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9817" algn="l" defTabSz="3824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2271" algn="l" defTabSz="3824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4725" algn="l" defTabSz="3824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7181" algn="l" defTabSz="3824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9637" algn="l" defTabSz="3824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/>
          </p:cNvSpPr>
          <p:nvPr/>
        </p:nvSpPr>
        <p:spPr bwMode="auto">
          <a:xfrm>
            <a:off x="-59530" y="6286500"/>
            <a:ext cx="476251" cy="357188"/>
          </a:xfrm>
          <a:prstGeom prst="rightArrow">
            <a:avLst>
              <a:gd name="adj1" fmla="val 100000"/>
              <a:gd name="adj2" fmla="val 34005"/>
            </a:avLst>
          </a:prstGeom>
          <a:solidFill>
            <a:schemeClr val="bg1"/>
          </a:solidFill>
          <a:ln w="12700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4014" y="6351386"/>
            <a:ext cx="217289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6480" tIns="38239" rIns="76480" bIns="38239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6920D7D2-6446-914D-974B-EF68E8B45FF6}" type="slidenum">
              <a:rPr lang="en-US">
                <a:solidFill>
                  <a:prstClr val="black"/>
                </a:solidFill>
                <a:latin typeface="Arial"/>
                <a:cs typeface="Arial"/>
                <a:sym typeface="Textbook New" charset="0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  <a:cs typeface="Arial"/>
              <a:sym typeface="Textbook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</p:sldLayoutIdLst>
  <p:txStyles>
    <p:titleStyle>
      <a:lvl1pPr algn="ctr" defTabSz="382406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6809" indent="-286809" algn="l" defTabSz="38240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1417" indent="-239005" algn="l" defTabSz="38240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6023" indent="-191204" algn="l" defTabSz="3824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431" indent="-191204" algn="l" defTabSz="382406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38" indent="-191204" algn="l" defTabSz="382406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251" indent="-191204" algn="l" defTabSz="38240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655" indent="-191204" algn="l" defTabSz="38240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68068" indent="-191204" algn="l" defTabSz="38240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469" indent="-191204" algn="l" defTabSz="38240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824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406" algn="l" defTabSz="3824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4816" algn="l" defTabSz="3824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222" algn="l" defTabSz="3824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9633" algn="l" defTabSz="3824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2042" algn="l" defTabSz="3824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4450" algn="l" defTabSz="3824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6860" algn="l" defTabSz="3824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9270" algn="l" defTabSz="3824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852047" y="299246"/>
            <a:ext cx="10956727" cy="667494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4200" kern="1200" baseline="0">
                <a:solidFill>
                  <a:srgbClr val="80808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534818" y="1254621"/>
            <a:ext cx="10956727" cy="5024108"/>
          </a:xfrm>
          <a:prstGeom prst="rect">
            <a:avLst/>
          </a:prstGeom>
        </p:spPr>
        <p:txBody>
          <a:bodyPr vert="horz" lIns="76480" tIns="38239" rIns="76480" bIns="38239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36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1127" indent="-265556" algn="l" defTabSz="457200" rtl="0" eaLnBrk="1" latinLnBrk="0" hangingPunct="1">
              <a:spcBef>
                <a:spcPts val="0"/>
              </a:spcBef>
              <a:buClr>
                <a:schemeClr val="tx1"/>
              </a:buClr>
              <a:buFont typeface="Arial"/>
              <a:buChar char="–"/>
              <a:defRPr sz="22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Уровень один</a:t>
            </a:r>
            <a:endParaRPr lang="en-US" dirty="0" smtClean="0"/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19502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/>
          </p:cNvSpPr>
          <p:nvPr/>
        </p:nvSpPr>
        <p:spPr bwMode="auto">
          <a:xfrm>
            <a:off x="-964406" y="-17847"/>
            <a:ext cx="12215812" cy="6875859"/>
          </a:xfrm>
          <a:prstGeom prst="rightArrow">
            <a:avLst>
              <a:gd name="adj1" fmla="val 100000"/>
              <a:gd name="adj2" fmla="val 28802"/>
            </a:avLst>
          </a:prstGeom>
          <a:noFill/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2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</p:sldLayoutIdLst>
  <p:txStyles>
    <p:titleStyle>
      <a:lvl1pPr algn="ctr" defTabSz="382360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6775" indent="-286775" algn="l" defTabSz="3823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1343" indent="-238976" algn="l" defTabSz="382360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5908" indent="-191181" algn="l" defTabSz="3823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271" indent="-191181" algn="l" defTabSz="38236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632" indent="-191181" algn="l" defTabSz="382360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999" indent="-191181" algn="l" defTabSz="38236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357" indent="-191181" algn="l" defTabSz="38236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67724" indent="-191181" algn="l" defTabSz="38236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079" indent="-191181" algn="l" defTabSz="38236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82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360" algn="l" defTabSz="382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4724" algn="l" defTabSz="382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084" algn="l" defTabSz="382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9450" algn="l" defTabSz="382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1813" algn="l" defTabSz="382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4175" algn="l" defTabSz="382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6539" algn="l" defTabSz="382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8904" algn="l" defTabSz="382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852047" y="299246"/>
            <a:ext cx="10956727" cy="667494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4200" kern="1200" baseline="0">
                <a:solidFill>
                  <a:srgbClr val="80808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534818" y="1254621"/>
            <a:ext cx="10956727" cy="5024108"/>
          </a:xfrm>
          <a:prstGeom prst="rect">
            <a:avLst/>
          </a:prstGeom>
        </p:spPr>
        <p:txBody>
          <a:bodyPr vert="horz" lIns="76480" tIns="38239" rIns="76480" bIns="38239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36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1127" indent="-265556" algn="l" defTabSz="457200" rtl="0" eaLnBrk="1" latinLnBrk="0" hangingPunct="1">
              <a:spcBef>
                <a:spcPts val="0"/>
              </a:spcBef>
              <a:buClr>
                <a:schemeClr val="tx1"/>
              </a:buClr>
              <a:buFont typeface="Arial"/>
              <a:buChar char="–"/>
              <a:defRPr sz="22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Уровень один</a:t>
            </a:r>
            <a:endParaRPr lang="en-US" dirty="0" smtClean="0"/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127758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construct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hyperlink" Target="http://8800.pro/" TargetMode="External"/><Relationship Id="rId4" Type="http://schemas.openxmlformats.org/officeDocument/2006/relationships/hyperlink" Target="mailto:office@itconstruct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12191999" cy="728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03495" y="2009775"/>
            <a:ext cx="9388683" cy="2114549"/>
          </a:xfrm>
          <a:prstGeom prst="rect">
            <a:avLst/>
          </a:prstGeom>
          <a:solidFill>
            <a:srgbClr val="F1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495" y="2918102"/>
            <a:ext cx="9373025" cy="954103"/>
          </a:xfrm>
          <a:prstGeom prst="rect">
            <a:avLst/>
          </a:prstGeom>
        </p:spPr>
        <p:txBody>
          <a:bodyPr wrap="square" lIns="91402" tIns="45718" rIns="91402" bIns="45718">
            <a:spAutoFit/>
          </a:bodyPr>
          <a:lstStyle/>
          <a:p>
            <a:pPr algn="ctr"/>
            <a:r>
              <a:rPr lang="ru-RU" sz="2800" b="1" dirty="0"/>
              <a:t>Правильный подход к клиентам. Разбор ошибок и лайфхаков</a:t>
            </a:r>
            <a:endParaRPr lang="ru-RU" sz="2800" b="1" dirty="0">
              <a:solidFill>
                <a:schemeClr val="bg2">
                  <a:lumMod val="25000"/>
                </a:schemeClr>
              </a:solidFill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3486" y="4124325"/>
            <a:ext cx="4657089" cy="676276"/>
          </a:xfrm>
          <a:prstGeom prst="rect">
            <a:avLst/>
          </a:prstGeom>
          <a:solidFill>
            <a:srgbClr val="C7E9FA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82262" y="4184155"/>
            <a:ext cx="3999537" cy="49243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B3838"/>
                </a:solidFill>
                <a:cs typeface="Arial"/>
              </a:rPr>
              <a:t>Андрей Епанчинцев</a:t>
            </a:r>
            <a:r>
              <a:rPr lang="en-US" sz="1600" b="1" dirty="0" smtClean="0">
                <a:solidFill>
                  <a:srgbClr val="3B3838"/>
                </a:solidFill>
                <a:cs typeface="Arial"/>
              </a:rPr>
              <a:t/>
            </a:r>
            <a:br>
              <a:rPr lang="en-US" sz="1600" b="1" dirty="0" smtClean="0">
                <a:solidFill>
                  <a:srgbClr val="3B3838"/>
                </a:solidFill>
                <a:cs typeface="Arial"/>
              </a:rPr>
            </a:b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ITConstruct</a:t>
            </a:r>
            <a:endParaRPr lang="ru-RU" sz="1000" dirty="0">
              <a:solidFill>
                <a:schemeClr val="bg2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1028" name="Picture 4" descr="C:\Users\filippov\Desktop\shad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86" y="4124325"/>
            <a:ext cx="46584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11324" y="2250454"/>
            <a:ext cx="9373025" cy="338550"/>
          </a:xfrm>
          <a:prstGeom prst="rect">
            <a:avLst/>
          </a:prstGeom>
        </p:spPr>
        <p:txBody>
          <a:bodyPr wrap="square" lIns="91402" tIns="45718" rIns="91402" bIns="45718">
            <a:spAutoFit/>
          </a:bodyPr>
          <a:lstStyle/>
          <a:p>
            <a:pPr algn="ctr"/>
            <a:r>
              <a:rPr lang="ru-RU" sz="1600" b="1" dirty="0" smtClean="0"/>
              <a:t>Курс на клиентов. Качественный сервис интернет-магазина</a:t>
            </a:r>
            <a:endParaRPr lang="ru-RU" sz="16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194727" y="2790825"/>
            <a:ext cx="1806218" cy="0"/>
          </a:xfrm>
          <a:prstGeom prst="line">
            <a:avLst/>
          </a:prstGeom>
          <a:ln w="25400">
            <a:solidFill>
              <a:srgbClr val="DA1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43" y="2250453"/>
            <a:ext cx="1064368" cy="4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Вопросы?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215" y="1611179"/>
            <a:ext cx="6228494" cy="2862318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Андрей Епанчинцев, конслультант по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 e-commerce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hlinkClick r:id="rId3"/>
              </a:rPr>
              <a:t>www.itconstruct.ru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(499) 705-79-07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hlinkClick r:id="rId4"/>
              </a:rPr>
              <a:t>office@itconstruct.ru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Качественные готовые интернет-магазины: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hlinkClick r:id="rId5"/>
              </a:rPr>
              <a:t>8800.pro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 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824437"/>
            <a:chOff x="486963" y="5999543"/>
            <a:chExt cx="6538746" cy="824437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705254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Курс на клиентов. Качественный сервис интернет-магазина </a:t>
              </a:r>
            </a:p>
            <a:p>
              <a:pPr>
                <a:lnSpc>
                  <a:spcPct val="150000"/>
                </a:lnSpc>
                <a:buClr>
                  <a:srgbClr val="0FADDD"/>
                </a:buClr>
              </a:pP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latin typeface="+mn-lt"/>
              </a:rPr>
              <a:t>Немного о нас:</a:t>
            </a:r>
          </a:p>
          <a:p>
            <a:pPr algn="l"/>
            <a:r>
              <a:rPr lang="en-US" sz="3600" b="1" dirty="0" smtClean="0">
                <a:solidFill>
                  <a:srgbClr val="0FADDD"/>
                </a:solidFill>
                <a:latin typeface="+mn-lt"/>
              </a:rPr>
              <a:t>ITConstruct – </a:t>
            </a:r>
            <a:r>
              <a:rPr lang="ru-RU" sz="3600" b="1" dirty="0" smtClean="0">
                <a:solidFill>
                  <a:srgbClr val="0FADDD"/>
                </a:solidFill>
                <a:latin typeface="+mn-lt"/>
              </a:rPr>
              <a:t>лидер партнерского рейтинга 1С-Битрикс</a:t>
            </a:r>
            <a:endParaRPr lang="en-US" sz="36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Курс на клиентов. Качественный сервис интернет-магазина 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50292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12722" y="1230975"/>
            <a:ext cx="6228494" cy="4708977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10 лет на рынке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Офисы в Москве и Новосибирске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~30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сотрудников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500+ проектов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60+ проектов в год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100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+ клиентов на постоянной поддержке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Работаем: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с крупными федеральными компаниями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со средним и малым бизнесом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с госкомпаниями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7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Что такое клиентоориентированность?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215" y="1611179"/>
            <a:ext cx="6228494" cy="3046984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Клиентский сервис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≠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клиентоориентированность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Клиентский сервис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 – стандартизированный процесс, закрывающий большинство потребностей клиента. 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Клиентоориентированность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 – 100% закрытие потребностей +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WOW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эффект, основанный на индивидуальном подходе к конкретному человеку.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Курс на клиентов. Качественный сервис интернет-магазина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38800" y="2974848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ITConstruct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1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Плюсы и минусы клиентоориентированного подхода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215" y="1271047"/>
            <a:ext cx="6228494" cy="5170642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>
              <a:lnSpc>
                <a:spcPct val="150000"/>
              </a:lnSpc>
              <a:buClr>
                <a:srgbClr val="0FADDD"/>
              </a:buClr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Плюсы</a:t>
            </a:r>
          </a:p>
          <a:p>
            <a:pPr marL="342900" indent="-342900">
              <a:lnSpc>
                <a:spcPct val="150000"/>
              </a:lnSpc>
              <a:buClr>
                <a:srgbClr val="0FADDD"/>
              </a:buClr>
              <a:buFont typeface="Arial" pitchFamily="34" charset="0"/>
              <a:buChar char="•"/>
            </a:pPr>
            <a:r>
              <a:rPr lang="ru-RU" sz="2000" dirty="0"/>
              <a:t>Аудитория сама продвигает ваш интернет-магазин</a:t>
            </a:r>
            <a:r>
              <a:rPr lang="ru-RU" sz="2000" dirty="0" smtClean="0"/>
              <a:t>;</a:t>
            </a:r>
          </a:p>
          <a:p>
            <a:pPr marL="342900" indent="-342900">
              <a:lnSpc>
                <a:spcPct val="150000"/>
              </a:lnSpc>
              <a:buClr>
                <a:srgbClr val="0FADDD"/>
              </a:buClr>
              <a:buFont typeface="Arial" pitchFamily="34" charset="0"/>
              <a:buChar char="•"/>
            </a:pPr>
            <a:r>
              <a:rPr lang="ru-RU" sz="2000" dirty="0"/>
              <a:t>Цена уходит на второй план, клиент покупает ценность</a:t>
            </a:r>
            <a:r>
              <a:rPr lang="ru-RU" sz="2000" dirty="0" smtClean="0"/>
              <a:t>;</a:t>
            </a:r>
          </a:p>
          <a:p>
            <a:pPr marL="342900" indent="-342900">
              <a:lnSpc>
                <a:spcPct val="150000"/>
              </a:lnSpc>
              <a:buClr>
                <a:srgbClr val="0FADDD"/>
              </a:buClr>
              <a:buFont typeface="Arial" pitchFamily="34" charset="0"/>
              <a:buChar char="•"/>
            </a:pPr>
            <a:r>
              <a:rPr lang="ru-RU" sz="2000" dirty="0"/>
              <a:t>Легче отстроиться от конкурентов, давая нестандартные предложения</a:t>
            </a:r>
            <a:r>
              <a:rPr lang="ru-RU" sz="2000" dirty="0" smtClean="0"/>
              <a:t>;</a:t>
            </a:r>
          </a:p>
          <a:p>
            <a:pPr>
              <a:lnSpc>
                <a:spcPct val="150000"/>
              </a:lnSpc>
              <a:buClr>
                <a:srgbClr val="0FADDD"/>
              </a:buClr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Минусы</a:t>
            </a:r>
          </a:p>
          <a:p>
            <a:pPr marL="342900" indent="-342900">
              <a:lnSpc>
                <a:spcPct val="150000"/>
              </a:lnSpc>
              <a:buClr>
                <a:srgbClr val="0FADDD"/>
              </a:buClr>
              <a:buFont typeface="Arial" pitchFamily="34" charset="0"/>
              <a:buChar char="•"/>
            </a:pPr>
            <a:r>
              <a:rPr lang="ru-RU" sz="2000" dirty="0"/>
              <a:t>Уровень персонала должен быть выше среднего</a:t>
            </a:r>
            <a:r>
              <a:rPr lang="ru-RU" sz="2000" dirty="0" smtClean="0"/>
              <a:t>;</a:t>
            </a:r>
          </a:p>
          <a:p>
            <a:pPr marL="342900" indent="-342900">
              <a:lnSpc>
                <a:spcPct val="150000"/>
              </a:lnSpc>
              <a:buClr>
                <a:srgbClr val="0FADDD"/>
              </a:buClr>
              <a:buFont typeface="Arial" pitchFamily="34" charset="0"/>
              <a:buChar char="•"/>
            </a:pPr>
            <a:r>
              <a:rPr lang="ru-RU" sz="2000" dirty="0" smtClean="0"/>
              <a:t>Более дорогое </a:t>
            </a:r>
            <a:r>
              <a:rPr lang="ru-RU" sz="2000" dirty="0"/>
              <a:t>обслуживание</a:t>
            </a:r>
            <a:r>
              <a:rPr lang="ru-RU" sz="2000" dirty="0" smtClean="0"/>
              <a:t>;</a:t>
            </a:r>
          </a:p>
          <a:p>
            <a:pPr marL="342900" indent="-342900">
              <a:lnSpc>
                <a:spcPct val="150000"/>
              </a:lnSpc>
              <a:buClr>
                <a:srgbClr val="0FADDD"/>
              </a:buClr>
              <a:buFont typeface="Arial" pitchFamily="34" charset="0"/>
              <a:buChar char="•"/>
            </a:pPr>
            <a:r>
              <a:rPr lang="ru-RU" sz="2000" dirty="0"/>
              <a:t>Сложность масштабирования.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Clr>
                <a:srgbClr val="0FADDD"/>
              </a:buClr>
              <a:buFont typeface="Arial" pitchFamily="34" charset="0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Курс на клиентов. Качественный сервис интернет-магазина </a:t>
              </a:r>
            </a:p>
          </p:txBody>
        </p:sp>
      </p:grpSp>
      <p:pic>
        <p:nvPicPr>
          <p:cNvPr id="2050" name="Picture 2" descr="C:\Users\ITConstruct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Опыт: как убивали конкурентов в кризис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215" y="1611179"/>
            <a:ext cx="6228494" cy="3785648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Определите свою аудиторию, их потребности. Закройте их;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УТП +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WOW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эффект;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Держите обещания и… ни в коем случае не снижайте цены;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Считайте эффективность своих расходов, экспериментируйте.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Курс на клиентов. Качественный сервис интернет-магазина </a:t>
              </a:r>
            </a:p>
          </p:txBody>
        </p:sp>
      </p:grpSp>
      <p:pic>
        <p:nvPicPr>
          <p:cNvPr id="3074" name="Picture 2" descr="C:\Users\ITConstruct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3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Ошибки клиентоориентированного интернет-магазина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215" y="1611179"/>
            <a:ext cx="6228494" cy="3323983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Не смотрите на конкурентов;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Наложенный платеж – зло;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Не работайте «Под заказ» без предоплаты;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Проговаривайте ключевые моменты по телефону, даже если они явно опубликованы на сайте;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Считайте структуру своих затрат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Курс на клиентов. Качественный сервис интернет-магазина </a:t>
              </a:r>
            </a:p>
          </p:txBody>
        </p:sp>
      </p:grpSp>
      <p:pic>
        <p:nvPicPr>
          <p:cNvPr id="4098" name="Picture 2" descr="C:\Users\ITConstruct\Deskto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3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97215" y="1611179"/>
            <a:ext cx="6228494" cy="4247313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Станьте другом, приветствуйте по имени;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Умейте отказывать клиентам;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Продавайте дополнительные услуги;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Выезжайте раз в месяц в роли курьера;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Упаковка может продавать.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Курс на клиентов. Качественный сервис интернет-магазина </a:t>
              </a: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latin typeface="+mn-lt"/>
              </a:rPr>
              <a:t>Что делать?</a:t>
            </a:r>
          </a:p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Лайфхаки руководителю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pic>
        <p:nvPicPr>
          <p:cNvPr id="6148" name="Picture 4" descr="http://www.earthnetworks.co.uk/images/bulbhead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r="15881"/>
          <a:stretch/>
        </p:blipFill>
        <p:spPr bwMode="auto">
          <a:xfrm>
            <a:off x="7188199" y="-1"/>
            <a:ext cx="5003801" cy="68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30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97215" y="1611179"/>
            <a:ext cx="6228494" cy="4708977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Тони Шей: «Доставляя счастье. От нуля до миллиарда»;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Карл Сьюэлл: «Клиенты на всю жизнь»;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Джек Митчелл: «Обнимите своих клиентов»;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Фред Райхельд и Роб Марки: «Искренняя лояльность».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Курс на клиентов. Качественный сервис интернет-магазина </a:t>
              </a: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Рекомендую почитать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pic>
        <p:nvPicPr>
          <p:cNvPr id="5122" name="Picture 2" descr="C:\Users\ITConstruct\Desktop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0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97215" y="1611179"/>
            <a:ext cx="6228494" cy="2862318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FADDD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Можем помочь советом;</a:t>
            </a:r>
          </a:p>
          <a:p>
            <a:pPr marL="342900" indent="-342900">
              <a:lnSpc>
                <a:spcPct val="150000"/>
              </a:lnSpc>
              <a:buClr>
                <a:srgbClr val="0FADDD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Запустим интернет-магазин «под ключ»;</a:t>
            </a:r>
          </a:p>
          <a:p>
            <a:pPr marL="342900" indent="-342900">
              <a:lnSpc>
                <a:spcPct val="150000"/>
              </a:lnSpc>
              <a:buClr>
                <a:srgbClr val="0FADDD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Возьмем на техническую и маркетинговую поддержку ваш проект;</a:t>
            </a:r>
          </a:p>
          <a:p>
            <a:pPr marL="342900" indent="-342900">
              <a:lnSpc>
                <a:spcPct val="150000"/>
              </a:lnSpc>
              <a:buClr>
                <a:srgbClr val="0FADDD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Внедрим Битрикс24.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824437"/>
            <a:chOff x="486963" y="5999543"/>
            <a:chExt cx="6538746" cy="824437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705254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Курс на клиентов. Качественный сервис интернет-магазина </a:t>
              </a:r>
            </a:p>
            <a:p>
              <a:pPr>
                <a:lnSpc>
                  <a:spcPct val="150000"/>
                </a:lnSpc>
                <a:buClr>
                  <a:srgbClr val="0FADDD"/>
                </a:buClr>
              </a:pP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Чем можем помочь мы?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4644"/>
          <a:stretch/>
        </p:blipFill>
        <p:spPr>
          <a:xfrm>
            <a:off x="6286501" y="0"/>
            <a:ext cx="6343395" cy="68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andex-005">
  <a:themeElements>
    <a:clrScheme name="Title &amp; Subtitle копия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копия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копия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итуль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Основные слайды с нумерацией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Заключитель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Произвольный</PresentationFormat>
  <Paragraphs>87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3_Office Theme</vt:lpstr>
      <vt:lpstr>Yandex-005</vt:lpstr>
      <vt:lpstr>Титульный слайд</vt:lpstr>
      <vt:lpstr>Основные слайды с нумерацией</vt:lpstr>
      <vt:lpstr>Специальное оформление</vt:lpstr>
      <vt:lpstr>Заключительный слайд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2015-03-18T17:36:34Z</dcterms:created>
  <dcterms:modified xsi:type="dcterms:W3CDTF">2016-04-18T10:05:41Z</dcterms:modified>
</cp:coreProperties>
</file>