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315" r:id="rId3"/>
    <p:sldId id="342" r:id="rId4"/>
    <p:sldId id="257" r:id="rId5"/>
    <p:sldId id="318" r:id="rId6"/>
    <p:sldId id="319" r:id="rId7"/>
    <p:sldId id="320" r:id="rId8"/>
    <p:sldId id="321" r:id="rId9"/>
    <p:sldId id="328" r:id="rId10"/>
    <p:sldId id="327" r:id="rId11"/>
    <p:sldId id="324" r:id="rId12"/>
    <p:sldId id="332" r:id="rId13"/>
    <p:sldId id="330" r:id="rId14"/>
    <p:sldId id="346" r:id="rId15"/>
    <p:sldId id="345" r:id="rId16"/>
    <p:sldId id="343" r:id="rId17"/>
    <p:sldId id="340" r:id="rId18"/>
    <p:sldId id="344" r:id="rId19"/>
    <p:sldId id="339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1" autoAdjust="0"/>
    <p:restoredTop sz="94660"/>
  </p:normalViewPr>
  <p:slideViewPr>
    <p:cSldViewPr>
      <p:cViewPr varScale="1">
        <p:scale>
          <a:sx n="122" d="100"/>
          <a:sy n="122" d="100"/>
        </p:scale>
        <p:origin x="69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209B684-51EE-4643-AB0E-4BDBDF57DE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4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Calibri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ru-RU" altLang="ru-RU">
              <a:latin typeface="Calibri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51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83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19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8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882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Calibri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ru-RU" altLang="ru-RU">
              <a:latin typeface="Calibri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33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Calibri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ru-RU" altLang="ru-RU">
              <a:latin typeface="Calibri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69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44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046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32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2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95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79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258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2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C2236-823F-4817-8F71-96C9C8A869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21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D55911-55D1-4F2D-9104-796BAB3F2F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02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122363"/>
            <a:ext cx="2055813" cy="500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6625" cy="500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41038E-99A5-4290-982E-CCBB925A8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04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67638" cy="2382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2052638" cy="360363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2052638" cy="360363"/>
          </a:xfrm>
        </p:spPr>
        <p:txBody>
          <a:bodyPr/>
          <a:lstStyle>
            <a:lvl1pPr>
              <a:defRPr/>
            </a:lvl1pPr>
          </a:lstStyle>
          <a:p>
            <a:fld id="{88DFFF61-A315-420C-9C15-3940052732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00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70B6F8-CA13-4CCB-AE9E-304EF996B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43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850F56-8BE7-457C-8A2A-22BF2BFE0A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6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608BB6-286E-4312-904B-22A1B11D31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5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3975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25625"/>
            <a:ext cx="3865563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D1CB77-D45D-4B87-8DEE-01A27EBDD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82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58B507-32C7-448F-8414-17CEE1A338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821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70913C-665D-4E2A-BA1D-1EC17A47A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FEDF04-D7FD-4EEC-BE13-5E36245DBD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36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5BA29E-411E-48E9-8233-E220C628B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078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C44B12-D21A-44C7-BB0D-85AA49D5C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91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7F667F-BAF9-4D06-A07A-A814307D8C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0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ACAAC2-73B0-4142-A8A1-7D78AABCD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267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0500" y="365125"/>
            <a:ext cx="1970088" cy="5807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59450" cy="5807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5F6F57-D554-45C8-A429-00BA56ED3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7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CB0DDB-C1F3-458E-A447-0AEB594436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716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489E47-D1A7-420C-ABEB-5B087475E0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75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E87EF5-91F3-4F32-BE56-8EB89197B0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05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28762B-0830-42F8-9E4E-034480492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72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84AF0B-E16C-4E4D-9825-BAADF0D2E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790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FDE333-9C10-4794-8583-9633C145F0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41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61174F-D563-432A-AD6B-169B4C0CE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3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22363"/>
            <a:ext cx="7767638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2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2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D244A61-7F4C-4F7D-A794-B36FCDA51C2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19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19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2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2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FDF8BF16-012A-46D4-ACFA-97F9FADF23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5301208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13475" y="2324711"/>
            <a:ext cx="7173034" cy="9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шагов комплексного</a:t>
            </a:r>
            <a:b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Digital-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маркетинга</a:t>
            </a:r>
            <a:endParaRPr lang="ru-RU" altLang="ru-RU" sz="3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20" y="5423244"/>
            <a:ext cx="958084" cy="958084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23728" y="5728929"/>
            <a:ext cx="2376264" cy="3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49620" y="620688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769508" y="4163960"/>
            <a:ext cx="25202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Александр Иванов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0716" y="4259761"/>
            <a:ext cx="2899072" cy="128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Руководитель отдела 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нтернет-маркетинга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266899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Реализация</a:t>
            </a:r>
            <a:r>
              <a:rPr lang="en-US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en-US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Digital-</a:t>
            </a: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стратегии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39552" y="2942419"/>
            <a:ext cx="3744416" cy="29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SEO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Контекстная реклама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Внешнее продвижение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Контент-маркетинг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SERM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Таргетинговая реклама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548" y="431667"/>
            <a:ext cx="2208467" cy="2313991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572000" y="2942419"/>
            <a:ext cx="3744416" cy="29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Баннерная реклама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маркетинг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Ремаркетинг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SMO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SMM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Партнерские программы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Доработка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интерфейса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63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978867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 </a:t>
            </a: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endParaRPr lang="en-US" sz="2000" b="1" dirty="0" smtClean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Отслеживание эффективности</a:t>
            </a:r>
            <a:endParaRPr lang="ru-RU" altLang="ru-RU" sz="2800" b="1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8070" y="2970564"/>
            <a:ext cx="7704856" cy="31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Постоянно мониторить инструменты аналитики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Отслеживать эффективность каналов трафика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Контролировать работу бэк-офиса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Получать обратную связь от каждого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лида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он-лайн консультант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Конвертировать нецелевой трафик или отсекать его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90" y="431667"/>
            <a:ext cx="2814234" cy="20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68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978867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</a:t>
            </a: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endParaRPr lang="en-US" sz="2000" b="1" dirty="0" smtClean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Масштабирование и сворачивание</a:t>
            </a:r>
            <a:endParaRPr lang="ru-RU" sz="2800" b="1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5576" y="3359881"/>
            <a:ext cx="7632848" cy="290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Сегментировать каналы трафика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(UTM,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елевой звонок)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Декомпозировать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KPI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 каналам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Сворачивать неэффективные инструменты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Масштабировать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работающие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инструменты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Учитывать сегментацию по платформам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825" y="260648"/>
            <a:ext cx="3076190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9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978867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</a:t>
            </a: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en-US" sz="2000" b="1" dirty="0" smtClean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Корректировка и обновление</a:t>
            </a:r>
            <a:r>
              <a:rPr lang="en-US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en-US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Digital-</a:t>
            </a: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стратегии</a:t>
            </a:r>
            <a:endParaRPr lang="ru-RU" sz="2800" b="1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7709" y="3313491"/>
            <a:ext cx="7485577" cy="260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Анализировать всё – от сайта 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рынка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Корректировать стратегию после каждой итерации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Использовать только эффективные инструменты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Считать окупаемость инвестиций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(ROI)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Перестраивать внутренние бизнес-процессы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компании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801" y="431667"/>
            <a:ext cx="2807214" cy="17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8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626939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Выводы</a:t>
            </a:r>
            <a:endParaRPr lang="en-US" sz="2000" b="1" dirty="0" smtClean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Как сегментировать трафик и откуда получать первые продажи?</a:t>
            </a:r>
            <a:endParaRPr lang="ru-RU" sz="2800" b="1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3568" y="2707485"/>
            <a:ext cx="7485577" cy="34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Получать максимально сегментированные отчеты (канал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источник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платформа)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Быстрая лидогенерация: контекст,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таргетинг, Маркет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Параллельно запускать все доступные инструменты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Оперативно отсекать неэффективные каналы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пренебрегать долгоиграющими инструментами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Следить за репутацией в Интернете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748" y="431667"/>
            <a:ext cx="1837948" cy="18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15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3568" y="1213281"/>
            <a:ext cx="7776864" cy="47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endParaRPr lang="ru-RU" alt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САМОЕ </a:t>
            </a: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ЭФФЕКТИВНОЕ РЕШЕНИЕ: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ОБРАТИТЬСЯ В КОМПАНИЮ IT-УЛЕЙ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МЫ </a:t>
            </a:r>
            <a:r>
              <a:rPr lang="ru-RU" altLang="ru-RU" sz="2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ЗАСТАВИМ</a:t>
            </a: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ВАШ САЙТ ПРОДАВАТЬ!</a:t>
            </a:r>
          </a:p>
        </p:txBody>
      </p:sp>
    </p:spTree>
    <p:extLst>
      <p:ext uri="{BB962C8B-B14F-4D97-AF65-F5344CB8AC3E}">
        <p14:creationId xmlns:p14="http://schemas.microsoft.com/office/powerpoint/2010/main" val="3369222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9198137" cy="146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0191 -0.5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55972 L -1.38889E-6 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3568" y="1213281"/>
            <a:ext cx="7373447" cy="47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endParaRPr lang="ru-RU" alt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60438" y="1546225"/>
            <a:ext cx="7772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74318" y="598062"/>
            <a:ext cx="47525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 smtClean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ПРОМОКОД: </a:t>
            </a:r>
            <a:r>
              <a:rPr lang="ru-RU" altLang="ru-RU" sz="2800" b="1" dirty="0" smtClean="0">
                <a:solidFill>
                  <a:srgbClr val="FFC000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УЛЕЙ2016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2" y="1233031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33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42" y="0"/>
            <a:ext cx="9144000" cy="6858000"/>
          </a:xfrm>
          <a:prstGeom prst="rect">
            <a:avLst/>
          </a:prstGeom>
          <a:solidFill>
            <a:srgbClr val="FFA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1729963" cy="25146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92861" y="2852936"/>
            <a:ext cx="4715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Roboto "/>
              </a:rPr>
              <a:t>Александр Иванов</a:t>
            </a:r>
            <a:endParaRPr lang="en-US" b="1" dirty="0" smtClean="0">
              <a:solidFill>
                <a:schemeClr val="tx1"/>
              </a:solidFill>
              <a:latin typeface="Roboto "/>
            </a:endParaRP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alx@it-hive.ru</a:t>
            </a:r>
            <a:endParaRPr lang="ru-RU" dirty="0" smtClean="0">
              <a:solidFill>
                <a:schemeClr val="tx1"/>
              </a:solidFill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facebook.com/</a:t>
            </a:r>
            <a:r>
              <a:rPr lang="en-US" dirty="0" err="1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kartmenezz</a:t>
            </a:r>
            <a:endParaRPr lang="en-US" dirty="0">
              <a:solidFill>
                <a:schemeClr val="tx1"/>
              </a:solidFill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495</a:t>
            </a:r>
            <a:r>
              <a:rPr lang="en-US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565-34-20</a:t>
            </a:r>
            <a:endParaRPr lang="ru-RU" dirty="0">
              <a:solidFill>
                <a:schemeClr val="tx1"/>
              </a:solidFill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83981" y="620688"/>
            <a:ext cx="7173034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</a:t>
            </a: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                                     </a:t>
            </a:r>
            <a:endParaRPr lang="ru-RU" alt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97560" y="3175484"/>
            <a:ext cx="7518856" cy="248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alt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Ошибки на старте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lang="ru-RU" alt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неуспешность всей кампании</a:t>
            </a:r>
            <a:endParaRPr lang="en-US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пренебрегать бизнес-аналитикой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Font typeface="Times New Roman" panose="02020603050405020304" pitchFamily="18" charset="0"/>
              <a:buBlip>
                <a:blip r:embed="rId3"/>
              </a:buBlip>
            </a:pPr>
            <a:r>
              <a:rPr lang="en-US" alt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UX-</a:t>
            </a:r>
            <a:r>
              <a:rPr lang="ru-RU" alt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аналитика – краеугольный камень</a:t>
            </a:r>
            <a:endParaRPr lang="ru-RU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Использовать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эффективные инструменты в комплексе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наличии бюджета обратиться к специалистам</a:t>
            </a:r>
            <a:endParaRPr lang="ru-RU" alt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750" indent="0"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ClrTx/>
              <a:buFontTx/>
              <a:buNone/>
            </a:pPr>
            <a:endParaRPr lang="ru-RU" alt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76672"/>
            <a:ext cx="3906859" cy="21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Введение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Как построить эффективную стратегию и не допустить ошибок?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991" y="271102"/>
            <a:ext cx="3489400" cy="25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0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2691958"/>
            <a:ext cx="7404863" cy="30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Определить локальные и глобальные цели бизнеса</a:t>
            </a:r>
            <a:endParaRPr lang="en-US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Определить доступные ресурсы</a:t>
            </a:r>
            <a:endParaRPr lang="ru-RU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Провести кадровый аудит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Сформировать измеряемые бизнес-задачи для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</a:t>
            </a:r>
            <a:endParaRPr lang="ru-RU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0"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ClrTx/>
              <a:buFontTx/>
              <a:buNone/>
            </a:pPr>
            <a:endParaRPr lang="ru-RU" alt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750" indent="0"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ClrTx/>
              <a:buFontTx/>
              <a:buNone/>
            </a:pPr>
            <a:endParaRPr lang="ru-RU" alt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76672"/>
            <a:ext cx="3906859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 1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Определение</a:t>
            </a:r>
            <a:b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бизнес-задач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72" y="749772"/>
            <a:ext cx="1473943" cy="1458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33204"/>
            <a:ext cx="896868" cy="88756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834851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Маркетинговая аналитика</a:t>
            </a:r>
            <a:endParaRPr lang="ru-RU" alt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7498" y="3207496"/>
            <a:ext cx="7425999" cy="32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Проанализировать УТП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(RDB,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бренд, рынок)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alt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Проанализировать ЦА (спрос, сегментирование)</a:t>
            </a:r>
            <a:endParaRPr lang="ru-RU" alt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alt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Проанализировать конкурентов (цены, УТП</a:t>
            </a:r>
            <a:r>
              <a:rPr lang="en-US" alt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alt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66" y="429858"/>
            <a:ext cx="3392731" cy="23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82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626939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</a:t>
            </a: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Интернет-маркетинговая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аналитика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71107" y="2879582"/>
            <a:ext cx="7398781" cy="2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Настроить инструменты аналитики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Проанализировать сайты конкурентов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Провести социально-медийный анализ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Оценить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репутацию товара и бренда в интернете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Проанализировать каналы трафика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8326"/>
            <a:ext cx="2665015" cy="18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8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266899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UX-</a:t>
            </a: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аналитика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3568" y="2636911"/>
            <a:ext cx="7373447" cy="327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Проанализировать актуальность дизайна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Проанализировать контент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Провести оценку поведенческих сигналов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Организовать юзабилити-тестирование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Составить несколько пользовательских историй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23" y="431667"/>
            <a:ext cx="1621192" cy="16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834851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SEO-</a:t>
            </a: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аналитика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83568" y="2962639"/>
            <a:ext cx="7373447" cy="306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Зарегистрировать проект в сервисах для вебмастеров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Провести поисковый аудит проекта и конкурентов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Собрать актуальные семантические ядра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Провести технический аудит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SEO-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факторов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Осуществить базовые настройки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SEO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11" y="226335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01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978867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 </a:t>
            </a: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Постановка целей и разработка стратегии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4314" y="3019218"/>
            <a:ext cx="7301439" cy="28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Окончательно декомпозировать цели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Подобрать и настроить только актуальный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oolkit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Определить бюджеты для стартовой итерации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Определить длительность тестовой итерации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Составить готовую стратегию развития проекта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67" y="431667"/>
            <a:ext cx="2250642" cy="22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7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050875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Шаг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  <a:p>
            <a:pPr hangingPunct="1">
              <a:lnSpc>
                <a:spcPct val="100000"/>
              </a:lnSpc>
              <a:buClrTx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Разработать систему </a:t>
            </a:r>
            <a:r>
              <a:rPr lang="en-US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KPI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83568" y="3031429"/>
            <a:ext cx="7373447" cy="29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Сформулировать подходящие для проекта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KPI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Определить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KPI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 первую и последующие итерации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Спрогнозировать эффективность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Определить текущие показатели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Настроить инструменты отслеживания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76" y="431667"/>
            <a:ext cx="1901439" cy="1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27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35637</TotalTime>
  <Words>511</Words>
  <Application>Microsoft Office PowerPoint</Application>
  <PresentationFormat>Экран (4:3)</PresentationFormat>
  <Paragraphs>160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Calibri</vt:lpstr>
      <vt:lpstr>Roboto</vt:lpstr>
      <vt:lpstr>Roboto </vt:lpstr>
      <vt:lpstr>Roboto Condensed</vt:lpstr>
      <vt:lpstr>Times New Roman</vt:lpstr>
      <vt:lpstr>Verdana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Панфилова</dc:creator>
  <cp:lastModifiedBy>alx</cp:lastModifiedBy>
  <cp:revision>120</cp:revision>
  <cp:lastPrinted>1601-01-01T00:00:00Z</cp:lastPrinted>
  <dcterms:created xsi:type="dcterms:W3CDTF">1601-01-01T00:00:00Z</dcterms:created>
  <dcterms:modified xsi:type="dcterms:W3CDTF">2016-04-19T00:10:17Z</dcterms:modified>
</cp:coreProperties>
</file>