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1" r:id="rId2"/>
  </p:sldMasterIdLst>
  <p:notesMasterIdLst>
    <p:notesMasterId r:id="rId99"/>
  </p:notesMasterIdLst>
  <p:handoutMasterIdLst>
    <p:handoutMasterId r:id="rId100"/>
  </p:handoutMasterIdLst>
  <p:sldIdLst>
    <p:sldId id="610" r:id="rId3"/>
    <p:sldId id="499" r:id="rId4"/>
    <p:sldId id="556" r:id="rId5"/>
    <p:sldId id="501" r:id="rId6"/>
    <p:sldId id="542" r:id="rId7"/>
    <p:sldId id="649" r:id="rId8"/>
    <p:sldId id="617" r:id="rId9"/>
    <p:sldId id="558" r:id="rId10"/>
    <p:sldId id="611" r:id="rId11"/>
    <p:sldId id="612" r:id="rId12"/>
    <p:sldId id="614" r:id="rId13"/>
    <p:sldId id="613" r:id="rId14"/>
    <p:sldId id="616" r:id="rId15"/>
    <p:sldId id="559" r:id="rId16"/>
    <p:sldId id="562" r:id="rId17"/>
    <p:sldId id="618" r:id="rId18"/>
    <p:sldId id="564" r:id="rId19"/>
    <p:sldId id="565" r:id="rId20"/>
    <p:sldId id="571" r:id="rId21"/>
    <p:sldId id="566" r:id="rId22"/>
    <p:sldId id="570" r:id="rId23"/>
    <p:sldId id="569" r:id="rId24"/>
    <p:sldId id="539" r:id="rId25"/>
    <p:sldId id="630" r:id="rId26"/>
    <p:sldId id="625" r:id="rId27"/>
    <p:sldId id="665" r:id="rId28"/>
    <p:sldId id="653" r:id="rId29"/>
    <p:sldId id="672" r:id="rId30"/>
    <p:sldId id="633" r:id="rId31"/>
    <p:sldId id="632" r:id="rId32"/>
    <p:sldId id="634" r:id="rId33"/>
    <p:sldId id="671" r:id="rId34"/>
    <p:sldId id="666" r:id="rId35"/>
    <p:sldId id="667" r:id="rId36"/>
    <p:sldId id="664" r:id="rId37"/>
    <p:sldId id="652" r:id="rId38"/>
    <p:sldId id="517" r:id="rId39"/>
    <p:sldId id="651" r:id="rId40"/>
    <p:sldId id="622" r:id="rId41"/>
    <p:sldId id="654" r:id="rId42"/>
    <p:sldId id="620" r:id="rId43"/>
    <p:sldId id="670" r:id="rId44"/>
    <p:sldId id="674" r:id="rId45"/>
    <p:sldId id="675" r:id="rId46"/>
    <p:sldId id="673" r:id="rId47"/>
    <p:sldId id="669" r:id="rId48"/>
    <p:sldId id="668" r:id="rId49"/>
    <p:sldId id="635" r:id="rId50"/>
    <p:sldId id="640" r:id="rId51"/>
    <p:sldId id="639" r:id="rId52"/>
    <p:sldId id="656" r:id="rId53"/>
    <p:sldId id="657" r:id="rId54"/>
    <p:sldId id="658" r:id="rId55"/>
    <p:sldId id="659" r:id="rId56"/>
    <p:sldId id="660" r:id="rId57"/>
    <p:sldId id="661" r:id="rId58"/>
    <p:sldId id="663" r:id="rId59"/>
    <p:sldId id="677" r:id="rId60"/>
    <p:sldId id="608" r:id="rId61"/>
    <p:sldId id="609" r:id="rId62"/>
    <p:sldId id="549" r:id="rId63"/>
    <p:sldId id="546" r:id="rId64"/>
    <p:sldId id="547" r:id="rId65"/>
    <p:sldId id="638" r:id="rId66"/>
    <p:sldId id="580" r:id="rId67"/>
    <p:sldId id="581" r:id="rId68"/>
    <p:sldId id="582" r:id="rId69"/>
    <p:sldId id="583" r:id="rId70"/>
    <p:sldId id="584" r:id="rId71"/>
    <p:sldId id="585" r:id="rId72"/>
    <p:sldId id="586" r:id="rId73"/>
    <p:sldId id="505" r:id="rId74"/>
    <p:sldId id="587" r:id="rId75"/>
    <p:sldId id="510" r:id="rId76"/>
    <p:sldId id="648" r:id="rId77"/>
    <p:sldId id="646" r:id="rId78"/>
    <p:sldId id="647" r:id="rId79"/>
    <p:sldId id="599" r:id="rId80"/>
    <p:sldId id="600" r:id="rId81"/>
    <p:sldId id="601" r:id="rId82"/>
    <p:sldId id="602" r:id="rId83"/>
    <p:sldId id="603" r:id="rId84"/>
    <p:sldId id="641" r:id="rId85"/>
    <p:sldId id="642" r:id="rId86"/>
    <p:sldId id="643" r:id="rId87"/>
    <p:sldId id="644" r:id="rId88"/>
    <p:sldId id="645" r:id="rId89"/>
    <p:sldId id="604" r:id="rId90"/>
    <p:sldId id="676" r:id="rId91"/>
    <p:sldId id="605" r:id="rId92"/>
    <p:sldId id="502" r:id="rId93"/>
    <p:sldId id="504" r:id="rId94"/>
    <p:sldId id="493" r:id="rId95"/>
    <p:sldId id="495" r:id="rId96"/>
    <p:sldId id="503" r:id="rId97"/>
    <p:sldId id="402" r:id="rId9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адежда" initials="Н" lastIdx="1" clrIdx="0">
    <p:extLst>
      <p:ext uri="{19B8F6BF-5375-455C-9EA6-DF929625EA0E}">
        <p15:presenceInfo xmlns:p15="http://schemas.microsoft.com/office/powerpoint/2012/main" userId="Надежд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17" autoAdjust="0"/>
    <p:restoredTop sz="99167" autoAdjust="0"/>
  </p:normalViewPr>
  <p:slideViewPr>
    <p:cSldViewPr>
      <p:cViewPr varScale="1">
        <p:scale>
          <a:sx n="86" d="100"/>
          <a:sy n="86" d="100"/>
        </p:scale>
        <p:origin x="480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9504"/>
    </p:cViewPr>
  </p:sorterViewPr>
  <p:notesViewPr>
    <p:cSldViewPr>
      <p:cViewPr varScale="1">
        <p:scale>
          <a:sx n="83" d="100"/>
          <a:sy n="83" d="100"/>
        </p:scale>
        <p:origin x="-31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handoutMaster" Target="handoutMasters/handoutMaster1.xml"/><Relationship Id="rId105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notesMaster" Target="notesMasters/notesMaster1.xml"/><Relationship Id="rId10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1-27T13:41:21.456" idx="1">
    <p:pos x="10" y="10"/>
    <p:text>Модуль можно использовать и как дополнение к контентной странице. Если в проекте есть</p:text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81630-080F-4E35-9FB1-158D91134BFA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A50071-2E90-44E1-ADF4-3CF0D8687C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914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18AB190-3575-4480-9C2A-D48D0E2C3C64}" type="datetimeFigureOut">
              <a:rPr lang="ru-RU"/>
              <a:pPr>
                <a:defRPr/>
              </a:pPr>
              <a:t>16.02.2016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2B951D8-978D-4B26-94A5-5FFE80723F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958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3.org/Translations/WCAG20-ru/WCAG20-ru-20130220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1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765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71927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952817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1382023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346964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142033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235436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1263041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8141802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1237101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5428078-2B84-4722-A7E1-BACA7193D565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05050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9360224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780219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CDFCF6C-6514-4455-ACF1-E20298BA4C03}" type="slidenum">
              <a:rPr lang="ru-RU" b="0" smtClean="0"/>
              <a:pPr eaLnBrk="1" hangingPunct="1">
                <a:defRPr/>
              </a:pPr>
              <a:t>21</a:t>
            </a:fld>
            <a:endParaRPr lang="ru-RU" b="0" smtClean="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697578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016367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23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2757492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24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7972822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26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4542088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29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158963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32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marL="228600" indent="-228600">
              <a:buClr>
                <a:srgbClr val="C00000"/>
              </a:buClr>
              <a:buFont typeface="+mj-lt"/>
              <a:buAutoNum type="arabicPeriod"/>
            </a:pPr>
            <a:r>
              <a:rPr lang="ru-RU" b="1" dirty="0" smtClean="0"/>
              <a:t>WCAG 2.0 </a:t>
            </a:r>
            <a:r>
              <a:rPr lang="en-US" dirty="0" smtClean="0"/>
              <a:t>-</a:t>
            </a:r>
            <a:r>
              <a:rPr lang="ru-RU" dirty="0" smtClean="0"/>
              <a:t> </a:t>
            </a:r>
            <a:r>
              <a:rPr lang="en-US" b="1" dirty="0" smtClean="0"/>
              <a:t>Web Content Accessibility Guidelines</a:t>
            </a:r>
            <a:endParaRPr lang="en-US" dirty="0" smtClean="0"/>
          </a:p>
          <a:p>
            <a:pPr marL="357188">
              <a:buClr>
                <a:srgbClr val="C00000"/>
              </a:buClr>
            </a:pPr>
            <a:r>
              <a:rPr lang="en-US" sz="1400" dirty="0" smtClean="0">
                <a:hlinkClick r:id="rId3"/>
              </a:rPr>
              <a:t>http://www.w3.org/Translations/WCAG20-ru/WCAG20-ru-20130220/</a:t>
            </a:r>
            <a:endParaRPr lang="en-US" sz="1400" dirty="0" smtClean="0"/>
          </a:p>
          <a:p>
            <a:pPr marL="357188">
              <a:buClr>
                <a:srgbClr val="C00000"/>
              </a:buClr>
            </a:pPr>
            <a:r>
              <a:rPr lang="ru-RU" sz="1200" dirty="0" smtClean="0"/>
              <a:t>предлагает многочисленные рекомендации, направленные на обеспечение большей доступности веб-контента</a:t>
            </a:r>
            <a:r>
              <a:rPr lang="en-US" sz="1200" dirty="0" smtClean="0"/>
              <a:t> </a:t>
            </a:r>
            <a:r>
              <a:rPr lang="ru-RU" sz="1200" dirty="0" smtClean="0"/>
              <a:t>для более широкого круга пользователей с ограниченными возможностями здоровья.</a:t>
            </a:r>
          </a:p>
          <a:p>
            <a:pPr marL="357188">
              <a:buClr>
                <a:srgbClr val="C00000"/>
              </a:buClr>
            </a:pPr>
            <a:r>
              <a:rPr lang="ru-RU" sz="1200" dirty="0" smtClean="0"/>
              <a:t>Для удовлетворения потребностей различных групп пользователей в различных ситуациях Руководство определяет три уровня соответствия: А (низший), АА (средний) и ААА (наивысший).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None/>
              <a:tabLst/>
              <a:defRPr/>
            </a:pPr>
            <a:r>
              <a:rPr lang="ru-RU" b="0" dirty="0" smtClean="0"/>
              <a:t>2. Применение стандарта </a:t>
            </a:r>
            <a:r>
              <a:rPr lang="en-US" b="0" dirty="0" smtClean="0"/>
              <a:t>wcag2.0 </a:t>
            </a:r>
            <a:r>
              <a:rPr lang="ru-RU" b="0" dirty="0" smtClean="0"/>
              <a:t>позволило сделать веб-контент доступным для более широкого круга пользователей с ограниченными возможностями здоровья.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None/>
              <a:tabLst/>
              <a:defRPr/>
            </a:pPr>
            <a:r>
              <a:rPr lang="ru-RU" b="0" dirty="0" smtClean="0"/>
              <a:t>3. Руководство по обеспечению веб-контента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Расшифровка пунктов стандарта </a:t>
            </a:r>
            <a:r>
              <a:rPr lang="en-US" sz="1200" dirty="0" smtClean="0"/>
              <a:t>wcag2.0</a:t>
            </a:r>
            <a:r>
              <a:rPr lang="ru-RU" sz="1200" dirty="0" smtClean="0"/>
              <a:t>.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Оценка по трем уровням соответствия: А (низший), АА (средний) и ААА (наивысший).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Демонстрационный контент и ссылки на примеры.</a:t>
            </a:r>
          </a:p>
          <a:p>
            <a:pPr marL="571500" indent="-571500">
              <a:buFont typeface="Wingdings" pitchFamily="2" charset="2"/>
              <a:buChar char="ü"/>
            </a:pPr>
            <a:endParaRPr lang="ru-RU" sz="1200" dirty="0" smtClean="0"/>
          </a:p>
          <a:p>
            <a:r>
              <a:rPr lang="ru-RU" sz="1200" dirty="0" smtClean="0"/>
              <a:t>С помощью руководства по обеспечению доступности контента вы сможете проверить свой проект на предмет соответствия стандарту </a:t>
            </a:r>
            <a:r>
              <a:rPr lang="en-US" sz="1200" dirty="0" smtClean="0"/>
              <a:t>wcag2.0</a:t>
            </a:r>
            <a:r>
              <a:rPr lang="ru-RU" sz="1200" dirty="0" smtClean="0"/>
              <a:t> и вести необходимые корректировки</a:t>
            </a:r>
            <a:r>
              <a:rPr lang="en-US" sz="1200" dirty="0" smtClean="0"/>
              <a:t> </a:t>
            </a:r>
            <a:r>
              <a:rPr lang="ru-RU" sz="1200" dirty="0" smtClean="0"/>
              <a:t>в шаблоны и контент</a:t>
            </a:r>
          </a:p>
          <a:p>
            <a:endParaRPr lang="ru-RU" sz="1200" b="0" dirty="0" smtClean="0"/>
          </a:p>
          <a:p>
            <a:endParaRPr lang="ru-RU" sz="1200" b="0" dirty="0" smtClean="0"/>
          </a:p>
          <a:p>
            <a:pPr marL="228600" indent="-228600">
              <a:buClr>
                <a:srgbClr val="C00000"/>
              </a:buClr>
              <a:buFont typeface="+mj-lt"/>
              <a:buAutoNum type="arabicPeriod"/>
            </a:pPr>
            <a:r>
              <a:rPr lang="ru-RU" sz="1200" b="1" dirty="0" smtClean="0"/>
              <a:t>Доработан раздел «Обращения граждан» </a:t>
            </a:r>
          </a:p>
          <a:p>
            <a:pPr indent="142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dirty="0" smtClean="0"/>
              <a:t>Автоматизированный учет обращений.</a:t>
            </a:r>
          </a:p>
          <a:p>
            <a:pPr indent="142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dirty="0" smtClean="0"/>
              <a:t>Выбор темы обращения: «Дворы», «Дороги», «Незаконное строительство» и др.</a:t>
            </a:r>
          </a:p>
          <a:p>
            <a:pPr indent="142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dirty="0" smtClean="0"/>
              <a:t>Управление обращениями из личного кабинета: отслеживание статуса; создание/ удаление обращений.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1200" b="1" dirty="0" smtClean="0"/>
              <a:t>2. Добавлен раздел «Телефоны экстренных служб и телефоны доверия»</a:t>
            </a:r>
            <a:r>
              <a:rPr lang="ru-RU" sz="1200" dirty="0" smtClean="0"/>
              <a:t>: все необходимые телефоны, по которым гражданин сможет обратится в трудных ситуациях</a:t>
            </a:r>
          </a:p>
          <a:p>
            <a:pPr marL="6286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 smtClean="0"/>
              <a:t>Шаблоны оптимизированы под планшеты</a:t>
            </a:r>
          </a:p>
          <a:p>
            <a:pPr indent="0">
              <a:buClr>
                <a:srgbClr val="C00000"/>
              </a:buClr>
              <a:buNone/>
            </a:pPr>
            <a:endParaRPr lang="ru-RU" sz="2000" dirty="0" smtClean="0"/>
          </a:p>
          <a:p>
            <a:pPr marL="628650" lvl="4" indent="-268288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/>
              <a:t>Оптимизирован код верстки, исправлены ошибки в работе </a:t>
            </a:r>
            <a:r>
              <a:rPr lang="ru-RU" dirty="0" err="1" smtClean="0"/>
              <a:t>информеров</a:t>
            </a:r>
            <a:r>
              <a:rPr lang="ru-RU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dirty="0" smtClean="0"/>
          </a:p>
          <a:p>
            <a:pPr marL="228600" indent="-228600">
              <a:buFont typeface="+mj-lt"/>
              <a:buAutoNum type="arabicPeriod"/>
            </a:pPr>
            <a:endParaRPr lang="ru-RU" dirty="0" smtClean="0"/>
          </a:p>
          <a:p>
            <a:endParaRPr lang="ru-RU" b="0" dirty="0" smtClean="0"/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ü"/>
              <a:tabLst/>
              <a:defRPr/>
            </a:pPr>
            <a:endParaRPr lang="ru-RU" b="0" dirty="0" smtClean="0"/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ü"/>
            </a:pPr>
            <a:endParaRPr lang="ru-RU" sz="1200" b="0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0672669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33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2367333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34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152930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325735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35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852346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36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5276554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37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1599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38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5179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41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5318029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42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3675268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43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3891551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44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037642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45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2205758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46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69932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7098503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47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3461639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48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1991605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49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883407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50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4562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52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5903631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53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8068934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54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9286227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56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3076971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57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868317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447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5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26347-9DB2-4361-9796-910523FE38F1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4049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61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762372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62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7580760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63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96739177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64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753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3420" y="4740037"/>
            <a:ext cx="5467349" cy="449056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7713"/>
            <a:ext cx="4992688" cy="3743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995786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21158719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67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48864517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68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588703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69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823429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6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75697525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4C72F6-75EB-45A6-ADCE-7FF773284526}" type="slidenum">
              <a:rPr lang="ru-RU" b="0">
                <a:solidFill>
                  <a:prstClr val="black"/>
                </a:solidFill>
              </a:rPr>
              <a:pPr eaLnBrk="1" hangingPunct="1"/>
              <a:t>73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12392745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1D7D32-9848-4EE5-847F-36DB26515EE1}" type="slidenum">
              <a:rPr lang="ru-RU" b="0" smtClean="0">
                <a:solidFill>
                  <a:srgbClr val="000000"/>
                </a:solidFill>
              </a:rPr>
              <a:pPr eaLnBrk="1" hangingPunct="1"/>
              <a:t>74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2396852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273B44EB-7AD7-4C06-BC47-682DA4CB6479}" type="slidenum">
              <a:rPr kumimoji="0" lang="ru-RU" altLang="ru-RU" sz="1200">
                <a:latin typeface="Calibri" pitchFamily="34" charset="0"/>
              </a:rPr>
              <a:pPr/>
              <a:t>75</a:t>
            </a:fld>
            <a:endParaRPr kumimoji="0" lang="ru-RU" altLang="ru-RU" sz="1200">
              <a:latin typeface="Calibri" pitchFamily="34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63804283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677914B0-3D01-4728-A178-DC6BB3A56C33}" type="slidenum">
              <a:rPr kumimoji="0" lang="ru-RU" altLang="ru-RU" sz="1200">
                <a:latin typeface="Calibri" pitchFamily="34" charset="0"/>
              </a:rPr>
              <a:pPr/>
              <a:t>76</a:t>
            </a:fld>
            <a:endParaRPr kumimoji="0" lang="ru-RU" altLang="ru-RU" sz="1200">
              <a:latin typeface="Calibri" pitchFamily="34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8862094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1753C438-700B-421A-A30A-0E9A099F2114}" type="slidenum">
              <a:rPr kumimoji="0" lang="ru-RU" altLang="ru-RU" sz="1200">
                <a:latin typeface="Calibri" pitchFamily="34" charset="0"/>
              </a:rPr>
              <a:pPr/>
              <a:t>77</a:t>
            </a:fld>
            <a:endParaRPr kumimoji="0" lang="ru-RU" altLang="ru-RU" sz="1200">
              <a:latin typeface="Calibri" pitchFamily="34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16270191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78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39955916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79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765626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80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3689793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81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6003191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38194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7820924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88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9981299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2338" y="747713"/>
            <a:ext cx="4991100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74823326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931207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4EC97F-E5DE-43C1-869A-5610F80BC9C1}" type="slidenum">
              <a:rPr lang="ru-RU" b="0">
                <a:solidFill>
                  <a:prstClr val="black"/>
                </a:solidFill>
              </a:rPr>
              <a:pPr eaLnBrk="1" hangingPunct="1"/>
              <a:t>91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98748284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2C3EBA6-9F86-42F0-9A17-40EE5C7C3989}" type="slidenum">
              <a:rPr lang="ru-RU" b="0" smtClean="0">
                <a:solidFill>
                  <a:prstClr val="black"/>
                </a:solidFill>
              </a:rPr>
              <a:pPr eaLnBrk="1" hangingPunct="1"/>
              <a:t>92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23234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94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8650B51-0846-4D1F-A018-2119F407E696}" type="slidenum">
              <a:rPr lang="ru-RU" b="0" smtClean="0">
                <a:solidFill>
                  <a:prstClr val="black"/>
                </a:solidFill>
              </a:rPr>
              <a:pPr eaLnBrk="1" hangingPunct="1">
                <a:defRPr/>
              </a:pPr>
              <a:t>95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726027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360089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187869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B83F2-B524-49FA-A81B-2BCB5FEFC482}" type="datetimeFigureOut">
              <a:rPr lang="ru-RU"/>
              <a:pPr>
                <a:defRPr/>
              </a:pPr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A66DD-E4D9-4888-8CB8-ABE355587C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300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54F73-60AE-419D-91D1-CEA73712845A}" type="datetimeFigureOut">
              <a:rPr lang="ru-RU"/>
              <a:pPr>
                <a:defRPr/>
              </a:pPr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FF1A4-E4BE-4799-AD22-64A95DD31E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76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178CF-349D-4FF6-93EB-B38C63BE0A28}" type="datetimeFigureOut">
              <a:rPr lang="ru-RU"/>
              <a:pPr>
                <a:defRPr/>
              </a:pPr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B0FE6-D6E1-4B0E-AA41-AC5EDC5DF2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153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3D907-0F92-40D7-A146-A08CC110C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2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5161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1017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2740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6216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1690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0019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0036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39C06-A193-4B3C-B6CF-1E07FA89147B}" type="datetimeFigureOut">
              <a:rPr lang="ru-RU"/>
              <a:pPr>
                <a:defRPr/>
              </a:pPr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117E0-0C74-4ACF-9407-F3333BE9A5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321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0601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5283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0926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8134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AD4972-F827-EA45-BC7E-AA4F0DEE898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5113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D0621-8F09-484E-9451-01BDE75AC6A2}" type="datetimeFigureOut">
              <a:rPr lang="ru-RU"/>
              <a:pPr>
                <a:defRPr/>
              </a:pPr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EDF14-A1AB-4967-BCDC-30C8D5B2C3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439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52449-9F3E-4264-A109-D29B8A76399F}" type="datetimeFigureOut">
              <a:rPr lang="ru-RU"/>
              <a:pPr>
                <a:defRPr/>
              </a:pPr>
              <a:t>16.02.2016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09031-113D-4428-B497-E649A3CAE1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071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A00AE-3AC6-4005-AF6E-9E2F1962CABE}" type="datetimeFigureOut">
              <a:rPr lang="ru-RU"/>
              <a:pPr>
                <a:defRPr/>
              </a:pPr>
              <a:t>16.02.2016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1F22B-F482-450B-B377-64ADBB737A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300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05C55-8A8C-4EF2-8C63-97E48BE121D8}" type="datetimeFigureOut">
              <a:rPr lang="ru-RU"/>
              <a:pPr>
                <a:defRPr/>
              </a:pPr>
              <a:t>16.02.2016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B014D-A247-4775-9594-57D6A91354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468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02448-6793-4981-A8CF-AB43531BEE45}" type="datetimeFigureOut">
              <a:rPr lang="ru-RU"/>
              <a:pPr>
                <a:defRPr/>
              </a:pPr>
              <a:t>16.02.2016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8296C-E8AE-4880-AF36-366F2FD446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778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07B24-BE34-4686-B6DC-10B87E769E14}" type="datetimeFigureOut">
              <a:rPr lang="ru-RU"/>
              <a:pPr>
                <a:defRPr/>
              </a:pPr>
              <a:t>16.02.2016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6BD6D-25D8-4A0A-A7AC-CEEB35BD4F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054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43846-3DE9-41EC-AC96-88BF685FA236}" type="datetimeFigureOut">
              <a:rPr lang="ru-RU"/>
              <a:pPr>
                <a:defRPr/>
              </a:pPr>
              <a:t>16.02.2016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0F9EA-D27B-49A9-9534-05197023FE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048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D3943E-DC21-42F6-9231-E7D01E9C3F97}" type="datetimeFigureOut">
              <a:rPr lang="ru-RU"/>
              <a:pPr>
                <a:defRPr/>
              </a:pPr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6D6B86B-B643-490F-B9C2-6031DEE40E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629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822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obrnadzor.gov.ru/common/upload/doc_list/Metodicheskie_rekomendatsii.pdf" TargetMode="Externa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hyperlink" Target="http://www.1c-bitrix.ru/solutions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44.png"/><Relationship Id="rId4" Type="http://schemas.openxmlformats.org/officeDocument/2006/relationships/hyperlink" Target="http://www.slideshare.net/kleinerperkins/2012-kpcb-internet-trends-yearend-update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hyperlink" Target="http://marketplace.1c-bitrix.ru/solutions/bitrix.schoolwebsite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2.png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2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hyperlink" Target="http://marketplace.1c-bitrix.ru/solutions/bitrix.map/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3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3.png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1c-bitrix.ru/solutions/edu/school/" TargetMode="External"/><Relationship Id="rId4" Type="http://schemas.openxmlformats.org/officeDocument/2006/relationships/image" Target="../media/image7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e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://www.1c-bitrix.ru/products/cms/new/" TargetMode="External"/><Relationship Id="rId4" Type="http://schemas.openxmlformats.org/officeDocument/2006/relationships/image" Target="../media/image8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9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0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2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1c-bitrix.ru/solutions/gov/" TargetMode="External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arketplace.1c-bitrix.ru/solutions/bitrix.gossite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dev.1c-bitrix.ru/learning/" TargetMode="External"/><Relationship Id="rId5" Type="http://schemas.openxmlformats.org/officeDocument/2006/relationships/hyperlink" Target="http://academy.1c-bitrix.ru/learning/index.php" TargetMode="External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mailto:artem@1c-bitrix.ru" TargetMode="External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www.1c-bitrix.ru/solutions/ed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0762997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57512" cy="687151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1" y="2780928"/>
            <a:ext cx="9157511" cy="2034232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55600"/>
            <a:r>
              <a:rPr lang="ru-RU" sz="3600" b="1" dirty="0">
                <a:latin typeface="Calibri Light" panose="020F0302020204030204" pitchFamily="34" charset="0"/>
              </a:rPr>
              <a:t>Сайт для образовательных учреждений: как </a:t>
            </a:r>
            <a:r>
              <a:rPr lang="ru-RU" sz="3600" b="1" dirty="0" smtClean="0">
                <a:latin typeface="Calibri Light" panose="020F0302020204030204" pitchFamily="34" charset="0"/>
              </a:rPr>
              <a:t> быстро создать </a:t>
            </a:r>
            <a:r>
              <a:rPr lang="ru-RU" sz="3600" b="1" dirty="0">
                <a:latin typeface="Calibri Light" panose="020F0302020204030204" pitchFamily="34" charset="0"/>
              </a:rPr>
              <a:t>эффективный сайт?</a:t>
            </a: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5292080" y="5107240"/>
            <a:ext cx="3857766" cy="1363883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Содержимое 1"/>
          <p:cNvSpPr txBox="1">
            <a:spLocks/>
          </p:cNvSpPr>
          <p:nvPr/>
        </p:nvSpPr>
        <p:spPr bwMode="auto">
          <a:xfrm>
            <a:off x="5314771" y="5141481"/>
            <a:ext cx="332967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Надежда Шикина,</a:t>
            </a:r>
          </a:p>
          <a:p>
            <a:pPr algn="r"/>
            <a:r>
              <a:rPr lang="ru-RU" sz="2400" dirty="0" smtClean="0">
                <a:latin typeface="Calibri" pitchFamily="34" charset="0"/>
                <a:cs typeface="Calibri" pitchFamily="34" charset="0"/>
              </a:rPr>
              <a:t>менеджер по развитию отраслевых решений</a:t>
            </a:r>
            <a:endParaRPr lang="ru-RU" sz="2400" b="0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7239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0571" y="1727613"/>
            <a:ext cx="5479252" cy="4635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+mj-lt"/>
              <a:buAutoNum type="arabicPeriod"/>
              <a:defRPr/>
            </a:pPr>
            <a:r>
              <a:rPr lang="ru-RU" sz="3600" dirty="0" smtClean="0">
                <a:solidFill>
                  <a:prstClr val="black"/>
                </a:solidFill>
                <a:latin typeface="Calibri" pitchFamily="34" charset="0"/>
              </a:rPr>
              <a:t>Куда пойти учится</a:t>
            </a:r>
          </a:p>
          <a:p>
            <a:pPr marL="742950" indent="-74295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+mj-lt"/>
              <a:buAutoNum type="arabicPeriod"/>
              <a:defRPr/>
            </a:pPr>
            <a:r>
              <a:rPr lang="ru-RU" sz="3600" dirty="0" smtClean="0">
                <a:solidFill>
                  <a:prstClr val="black"/>
                </a:solidFill>
                <a:latin typeface="Calibri" pitchFamily="34" charset="0"/>
              </a:rPr>
              <a:t>Что нужно для поступления</a:t>
            </a:r>
          </a:p>
          <a:p>
            <a:pPr marL="742950" indent="-74295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+mj-lt"/>
              <a:buAutoNum type="arabicPeriod"/>
              <a:defRPr/>
            </a:pPr>
            <a:r>
              <a:rPr lang="ru-RU" sz="3600" dirty="0" smtClean="0">
                <a:solidFill>
                  <a:prstClr val="black"/>
                </a:solidFill>
                <a:latin typeface="Calibri" pitchFamily="34" charset="0"/>
              </a:rPr>
              <a:t>Какая стоимость</a:t>
            </a:r>
          </a:p>
          <a:p>
            <a:pPr marL="742950" indent="-74295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+mj-lt"/>
              <a:buAutoNum type="arabicPeriod"/>
              <a:defRPr/>
            </a:pPr>
            <a:r>
              <a:rPr lang="ru-RU" sz="3600" dirty="0" smtClean="0">
                <a:solidFill>
                  <a:prstClr val="black"/>
                </a:solidFill>
                <a:latin typeface="Calibri" pitchFamily="34" charset="0"/>
              </a:rPr>
              <a:t>Какие есть секции, кружки и мероприятия</a:t>
            </a:r>
          </a:p>
          <a:p>
            <a:pPr marL="742950" indent="-742950" algn="ctr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+mj-lt"/>
              <a:buAutoNum type="arabicPeriod"/>
              <a:defRPr/>
            </a:pPr>
            <a:endParaRPr lang="ru-RU" sz="36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444208" y="-45667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https://mdou.petrozavodsk-mo.ru/images/front/top_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23" y="1844824"/>
            <a:ext cx="356235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8016" y="653431"/>
            <a:ext cx="62261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3600" dirty="0">
                <a:solidFill>
                  <a:prstClr val="black"/>
                </a:solidFill>
                <a:latin typeface="Calibri" pitchFamily="34" charset="0"/>
              </a:rPr>
              <a:t>Поступающие в школу или ВУЗ</a:t>
            </a:r>
          </a:p>
        </p:txBody>
      </p:sp>
    </p:spTree>
    <p:extLst>
      <p:ext uri="{BB962C8B-B14F-4D97-AF65-F5344CB8AC3E}">
        <p14:creationId xmlns:p14="http://schemas.microsoft.com/office/powerpoint/2010/main" val="16870960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852" y="285583"/>
            <a:ext cx="513969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3600" dirty="0" smtClean="0">
                <a:solidFill>
                  <a:prstClr val="black"/>
                </a:solidFill>
                <a:latin typeface="Calibri" pitchFamily="34" charset="0"/>
              </a:rPr>
              <a:t>Учащиеся и родители</a:t>
            </a:r>
          </a:p>
          <a:p>
            <a:pPr marL="742950" indent="-742950" algn="ctr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+mj-lt"/>
              <a:buAutoNum type="arabicPeriod"/>
              <a:defRPr/>
            </a:pPr>
            <a:endParaRPr lang="ru-RU" sz="3600" dirty="0">
              <a:solidFill>
                <a:prstClr val="black"/>
              </a:solidFill>
              <a:latin typeface="Calibri" pitchFamily="34" charset="0"/>
            </a:endParaRPr>
          </a:p>
          <a:p>
            <a:pPr marL="742950" indent="-74295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+mj-lt"/>
              <a:buAutoNum type="arabicPeriod"/>
              <a:defRPr/>
            </a:pPr>
            <a:r>
              <a:rPr lang="ru-RU" sz="3600" dirty="0" smtClean="0">
                <a:solidFill>
                  <a:prstClr val="black"/>
                </a:solidFill>
                <a:latin typeface="Calibri" pitchFamily="34" charset="0"/>
              </a:rPr>
              <a:t>Расписание и задания</a:t>
            </a:r>
          </a:p>
          <a:p>
            <a:pPr marL="742950" indent="-74295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+mj-lt"/>
              <a:buAutoNum type="arabicPeriod"/>
              <a:defRPr/>
            </a:pPr>
            <a:r>
              <a:rPr lang="ru-RU" sz="3600" dirty="0" smtClean="0">
                <a:solidFill>
                  <a:prstClr val="black"/>
                </a:solidFill>
                <a:latin typeface="Calibri" pitchFamily="34" charset="0"/>
              </a:rPr>
              <a:t>Контроль успеваемости</a:t>
            </a:r>
          </a:p>
          <a:p>
            <a:pPr marL="742950" indent="-74295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+mj-lt"/>
              <a:buAutoNum type="arabicPeriod"/>
              <a:defRPr/>
            </a:pPr>
            <a:r>
              <a:rPr lang="ru-RU" sz="3600" dirty="0" smtClean="0">
                <a:solidFill>
                  <a:prstClr val="black"/>
                </a:solidFill>
                <a:latin typeface="Calibri" pitchFamily="34" charset="0"/>
              </a:rPr>
              <a:t>Учебные материалы</a:t>
            </a:r>
          </a:p>
          <a:p>
            <a:pPr marL="742950" indent="-742950" algn="ctr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+mj-lt"/>
              <a:buAutoNum type="arabicPeriod"/>
              <a:defRPr/>
            </a:pPr>
            <a:endParaRPr lang="ru-RU" sz="36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444208" y="-45667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http://newsprom.ru/i/n/012/200012/tn_200012_12515fc19e3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929" y="2774975"/>
            <a:ext cx="4401071" cy="408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5489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444208" y="-45667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34" y="836712"/>
            <a:ext cx="8568952" cy="547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966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444208" y="-45667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796" y="1556792"/>
            <a:ext cx="8687606" cy="48268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721" y="439836"/>
            <a:ext cx="6062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Чай в банке с какао с надписью «СОЛЬ»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88031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583393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«Не заставляйте меня думать»</a:t>
            </a:r>
          </a:p>
          <a:p>
            <a:pPr eaLnBrk="1" hangingPunct="1"/>
            <a:r>
              <a:rPr 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Стив Круг</a:t>
            </a:r>
            <a:endParaRPr lang="ru-RU" sz="4400" dirty="0" smtClean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13184"/>
            <a:ext cx="269626" cy="2308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 descr="http://static1.ozone.ru/multimedia/books_covers/10007284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802239"/>
            <a:ext cx="190500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5661248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http://www.ozon.ru/context/detail/id/3795618/</a:t>
            </a:r>
          </a:p>
        </p:txBody>
      </p:sp>
    </p:spTree>
    <p:extLst>
      <p:ext uri="{BB962C8B-B14F-4D97-AF65-F5344CB8AC3E}">
        <p14:creationId xmlns:p14="http://schemas.microsoft.com/office/powerpoint/2010/main" val="218993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467544" y="836712"/>
            <a:ext cx="691276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dirty="0" smtClean="0">
                <a:solidFill>
                  <a:srgbClr val="000000"/>
                </a:solidFill>
                <a:latin typeface="Arial"/>
              </a:rPr>
              <a:t>Интерактивность и мобильность: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0000"/>
                </a:solidFill>
                <a:latin typeface="Arial"/>
              </a:rPr>
              <a:t>Карта филиалов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0000"/>
                </a:solidFill>
                <a:latin typeface="Arial"/>
              </a:rPr>
              <a:t>Интерактивное расписание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0000"/>
                </a:solidFill>
                <a:latin typeface="Arial"/>
              </a:rPr>
              <a:t>Мобильные версии и  приложения</a:t>
            </a:r>
            <a:endParaRPr lang="ru-RU" sz="3200" dirty="0">
              <a:solidFill>
                <a:srgbClr val="000000"/>
              </a:solidFill>
              <a:latin typeface="Arial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0000"/>
                </a:solidFill>
                <a:latin typeface="Arial"/>
              </a:rPr>
              <a:t>и т.п.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ru-RU" sz="320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2" descr="http://www.therunet.com/uploads/image_block/image/992/main_Fotolia_41360832_Subscription_Monthly_X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89040"/>
            <a:ext cx="5585197" cy="295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60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444208" y="-45667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34" y="2132856"/>
            <a:ext cx="8763508" cy="4140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34" y="353216"/>
            <a:ext cx="528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Чтобы узнать расписание скачайте файл в </a:t>
            </a:r>
            <a:r>
              <a:rPr lang="en-US" dirty="0" err="1" smtClean="0"/>
              <a:t>exel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34" y="1996722"/>
            <a:ext cx="8763508" cy="427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696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5833938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долго</a:t>
            </a:r>
            <a:br>
              <a:rPr lang="ru-RU" alt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грузится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то </a:t>
            </a:r>
            <a:r>
              <a:rPr lang="ru-RU" altLang="ru-RU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</a:t>
            </a:r>
          </a:p>
          <a:p>
            <a:pPr eaLnBrk="1" hangingPunct="1"/>
            <a:r>
              <a:rPr lang="ru-RU" altLang="ru-RU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будет 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терять </a:t>
            </a:r>
            <a:r>
              <a:rPr lang="ru-RU" altLang="ru-RU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большое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число </a:t>
            </a:r>
            <a:r>
              <a:rPr lang="ru-RU" alt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посетителей</a:t>
            </a:r>
            <a:endParaRPr lang="ru-RU" sz="4400" dirty="0" smtClean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13184"/>
            <a:ext cx="269626" cy="2308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1" name="Picture 3" descr="Интернет агентство Ezon - статьи о сео продвижении и оптимизации сайт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24" y="3717032"/>
            <a:ext cx="4375161" cy="246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28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 descr="Просмотр изображения 711682 Сервис публикации и хранения изображений : хостинг картинок : размещение фоток : место для фотографи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1640" y="2060848"/>
            <a:ext cx="6447343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58354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Чего не должно быть</a:t>
            </a:r>
            <a:endParaRPr lang="ru-RU" sz="2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391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Прямоугольник 12"/>
          <p:cNvSpPr>
            <a:spLocks noChangeArrowheads="1"/>
          </p:cNvSpPr>
          <p:nvPr/>
        </p:nvSpPr>
        <p:spPr bwMode="auto">
          <a:xfrm>
            <a:off x="38133" y="3898702"/>
            <a:ext cx="9144000" cy="1700212"/>
          </a:xfrm>
          <a:prstGeom prst="rect">
            <a:avLst/>
          </a:prstGeom>
          <a:solidFill>
            <a:srgbClr val="FFFFFF">
              <a:alpha val="9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13" name="Rectangle 2"/>
          <p:cNvSpPr txBox="1">
            <a:spLocks noChangeArrowheads="1"/>
          </p:cNvSpPr>
          <p:nvPr/>
        </p:nvSpPr>
        <p:spPr bwMode="auto">
          <a:xfrm>
            <a:off x="3851919" y="1844824"/>
            <a:ext cx="4722557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Соответствие законодательству РФ</a:t>
            </a:r>
            <a:endParaRPr lang="en-US" sz="36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6" name="Picture 2" descr="8-495-9-955-955 - &amp;Scy;&amp;icy;&amp;scy;&amp;tcy;&amp;iecy;&amp;mcy;&amp;acy; &amp;zcy;&amp;acy;&amp;kcy;&amp;ocy;&amp;ncy;&amp;ocy;&amp;dcy;&amp;acy;&amp;tcy;&amp;iecy;&amp;lcy;&amp;softcy;&amp;scy;&amp;tcy;&amp;vcy;&amp;acy; &amp;Rcy;&amp;Fcy; - &amp;Fcy;&amp;icy;&amp;ncy;&amp;acy;&amp;ncy;&amp;scy;&amp;ocy;&amp;vcy;&amp;ocy;-&amp;Pcy;&amp;rcy;&amp;acy;&amp;vcy;&amp;ocy;&amp;vcy;&amp;ocy;&amp;iecy; &amp;Acy;&amp;gcy;&amp;iecy;&amp;ncy;&amp;tcy;&amp;scy;&amp;tcy;&amp;vcy;&amp;o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91" y="346348"/>
            <a:ext cx="3250332" cy="325033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15627" y="3501008"/>
            <a:ext cx="8312091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 </a:t>
            </a:r>
            <a:endParaRPr lang="ru-RU" sz="2400" b="1" dirty="0">
              <a:solidFill>
                <a:srgbClr val="C00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/>
              <a:t>ФЗ: </a:t>
            </a:r>
            <a:r>
              <a:rPr lang="ru-RU" sz="2400" dirty="0"/>
              <a:t>№ 273-ФЗ </a:t>
            </a:r>
            <a:r>
              <a:rPr lang="ru-RU" sz="2400" dirty="0" smtClean="0"/>
              <a:t>, </a:t>
            </a:r>
            <a:r>
              <a:rPr lang="ru-RU" sz="2400" dirty="0"/>
              <a:t>№152 </a:t>
            </a:r>
            <a:r>
              <a:rPr lang="ru-RU" sz="2400" dirty="0" smtClean="0"/>
              <a:t>ФЗ и др.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/>
              <a:t>Приказ </a:t>
            </a:r>
            <a:r>
              <a:rPr lang="ru-RU" sz="2400" dirty="0" err="1"/>
              <a:t>Рособрнадзора</a:t>
            </a:r>
            <a:r>
              <a:rPr lang="ru-RU" sz="2400" dirty="0"/>
              <a:t> от 29.05.2014 № </a:t>
            </a:r>
            <a:r>
              <a:rPr lang="ru-RU" sz="2400" dirty="0" smtClean="0"/>
              <a:t>785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/>
              <a:t>Постановление </a:t>
            </a:r>
            <a:r>
              <a:rPr lang="ru-RU" sz="2400" dirty="0"/>
              <a:t>Правительства </a:t>
            </a:r>
            <a:r>
              <a:rPr lang="ru-RU" sz="2400" dirty="0" smtClean="0"/>
              <a:t>РФ от 10.07.2013 № 582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>
                <a:hlinkClick r:id="rId5"/>
              </a:rPr>
              <a:t>Методические рекомендации</a:t>
            </a:r>
            <a:endParaRPr lang="ru-RU" sz="2400" dirty="0" smtClean="0"/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/>
              <a:t>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Сертификат ФСТЭК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437859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252" y="1290750"/>
            <a:ext cx="1804590" cy="43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55300" name="Text Box 61"/>
          <p:cNvSpPr txBox="1">
            <a:spLocks noChangeArrowheads="1"/>
          </p:cNvSpPr>
          <p:nvPr/>
        </p:nvSpPr>
        <p:spPr bwMode="auto">
          <a:xfrm>
            <a:off x="476065" y="908720"/>
            <a:ext cx="5680111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dirty="0">
                <a:solidFill>
                  <a:prstClr val="black"/>
                </a:solidFill>
                <a:latin typeface="Calibri"/>
              </a:rPr>
              <a:t>Компания «1С-Битрикс» — российский разработчик систем управления сайтами и корпоративными порталами. </a:t>
            </a:r>
            <a:endParaRPr lang="en-US" sz="280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endParaRPr lang="ru-RU" sz="280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r>
              <a:rPr lang="en-US" sz="4400" dirty="0" smtClean="0">
                <a:solidFill>
                  <a:prstClr val="black"/>
                </a:solidFill>
                <a:latin typeface="Calibri"/>
              </a:rPr>
              <a:t>10 </a:t>
            </a:r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000+ партнеров</a:t>
            </a:r>
          </a:p>
          <a:p>
            <a:pPr eaLnBrk="1" hangingPunct="1"/>
            <a:r>
              <a:rPr lang="en-US" sz="4400" dirty="0" smtClean="0">
                <a:solidFill>
                  <a:prstClr val="black"/>
                </a:solidFill>
                <a:latin typeface="Calibri"/>
              </a:rPr>
              <a:t>1</a:t>
            </a:r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7</a:t>
            </a:r>
            <a:r>
              <a:rPr lang="en-US" sz="4400" dirty="0" smtClean="0">
                <a:solidFill>
                  <a:prstClr val="black"/>
                </a:solidFill>
                <a:latin typeface="Calibri"/>
              </a:rPr>
              <a:t>0</a:t>
            </a:r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 000+ веб-проектов </a:t>
            </a: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 Box 61"/>
          <p:cNvSpPr txBox="1">
            <a:spLocks noChangeArrowheads="1"/>
          </p:cNvSpPr>
          <p:nvPr/>
        </p:nvSpPr>
        <p:spPr bwMode="auto">
          <a:xfrm>
            <a:off x="6924808" y="2823633"/>
            <a:ext cx="215344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2006 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2008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2011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2012</a:t>
            </a: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610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21">
        <p:fade/>
      </p:transition>
    </mc:Choice>
    <mc:Fallback xmlns="">
      <p:transition spd="med" advTm="79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1144" y="2184894"/>
            <a:ext cx="3892856" cy="4428505"/>
          </a:xfrm>
          <a:prstGeom prst="rect">
            <a:avLst/>
          </a:prstGeom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51520" y="2060848"/>
            <a:ext cx="5112568" cy="441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800" dirty="0">
                <a:solidFill>
                  <a:prstClr val="black"/>
                </a:solidFill>
                <a:latin typeface="Calibri" pitchFamily="34" charset="0"/>
              </a:rPr>
              <a:t>Удобные интерфейсы </a:t>
            </a: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</a:rPr>
              <a:t>и понятный </a:t>
            </a:r>
            <a:r>
              <a:rPr lang="ru-RU" sz="2800" dirty="0">
                <a:solidFill>
                  <a:prstClr val="black"/>
                </a:solidFill>
                <a:latin typeface="Calibri" pitchFamily="34" charset="0"/>
              </a:rPr>
              <a:t>контент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</a:rPr>
              <a:t>Доступность с любых устройств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</a:rPr>
              <a:t>Высокая производительность и безопасность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</a:rPr>
              <a:t>Соответствие законодательству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4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</a:rPr>
              <a:t>Как сделать сайт эффективным</a:t>
            </a: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grpSp>
        <p:nvGrpSpPr>
          <p:cNvPr id="12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73207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755576" y="2780928"/>
            <a:ext cx="3797667" cy="792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Решения «1С-Битрикс» для образовательных организаций</a:t>
            </a:r>
            <a:endParaRPr lang="ru-RU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6056" y="1044607"/>
            <a:ext cx="3319128" cy="5218868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457425" y="6165304"/>
            <a:ext cx="2183284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ru-RU" sz="2600" dirty="0" smtClean="0">
                <a:solidFill>
                  <a:srgbClr val="77933C"/>
                </a:solidFill>
              </a:rPr>
              <a:t>… зачем?</a:t>
            </a:r>
            <a:endParaRPr lang="ru-RU" sz="2600" dirty="0">
              <a:solidFill>
                <a:srgbClr val="77933C"/>
              </a:solidFill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77903916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4580" y="1543296"/>
            <a:ext cx="4683484" cy="479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endParaRPr lang="ru-RU" sz="2200" dirty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</a:rPr>
              <a:t>Каким должен быть дизайн? 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</a:rPr>
              <a:t>Какие сервисы  и разделы нужны? 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</a:rPr>
              <a:t>Какие </a:t>
            </a:r>
            <a:r>
              <a:rPr lang="ru-RU" sz="2800" dirty="0">
                <a:solidFill>
                  <a:prstClr val="black"/>
                </a:solidFill>
                <a:latin typeface="Calibri" pitchFamily="34" charset="0"/>
              </a:rPr>
              <a:t>нужны материалы и откуда их взять?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</a:rPr>
              <a:t>Как найти команду разработчиков?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</a:rPr>
              <a:t>Разработать сайт сложно</a:t>
            </a: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298730" y="2023646"/>
            <a:ext cx="3200651" cy="3086690"/>
            <a:chOff x="874679" y="276545"/>
            <a:chExt cx="3200651" cy="308669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925234" y="276545"/>
              <a:ext cx="315009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200" dirty="0" smtClean="0">
                  <a:solidFill>
                    <a:prstClr val="black"/>
                  </a:solidFill>
                  <a:latin typeface="Calibri" pitchFamily="34" charset="0"/>
                </a:rPr>
                <a:t>Сроки запуска проекта: 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901555" y="1801216"/>
              <a:ext cx="3024336" cy="707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>
                <a:buFont typeface="Arial" pitchFamily="34" charset="0"/>
                <a:buChar char="•"/>
              </a:pPr>
              <a: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  <a:t>Разработка «с нуля»: </a:t>
              </a:r>
              <a:b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</a:br>
              <a: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  <a:t> 4-6 </a:t>
              </a:r>
              <a:r>
                <a:rPr lang="ru-RU" sz="2000" b="1" dirty="0" err="1" smtClean="0">
                  <a:solidFill>
                    <a:schemeClr val="bg1"/>
                  </a:solidFill>
                  <a:latin typeface="Calibri" pitchFamily="34" charset="0"/>
                </a:rPr>
                <a:t>мес</a:t>
              </a:r>
              <a: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  <a:t> и больше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874679" y="2655349"/>
              <a:ext cx="3078088" cy="707886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>
                <a:buFont typeface="Arial" pitchFamily="34" charset="0"/>
                <a:buChar char="•"/>
              </a:pPr>
              <a:r>
                <a:rPr lang="ru-RU" sz="2000" dirty="0" smtClean="0">
                  <a:solidFill>
                    <a:schemeClr val="bg1"/>
                  </a:solidFill>
                  <a:latin typeface="Calibri" pitchFamily="34" charset="0"/>
                </a:rPr>
                <a:t>Готовое решение – 1-2 недели</a:t>
              </a:r>
              <a:endParaRPr lang="ru-RU" sz="2000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58436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54960" y="841"/>
            <a:ext cx="478904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"/>
          <p:cNvSpPr>
            <a:spLocks noChangeArrowheads="1"/>
          </p:cNvSpPr>
          <p:nvPr/>
        </p:nvSpPr>
        <p:spPr bwMode="auto">
          <a:xfrm>
            <a:off x="56475" y="2420888"/>
            <a:ext cx="416272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Сайт школы</a:t>
            </a:r>
          </a:p>
          <a:p>
            <a:pPr marL="0" lv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Сайт учебного заведения</a:t>
            </a:r>
            <a:endParaRPr lang="en-US" sz="2400" dirty="0"/>
          </a:p>
          <a:p>
            <a:pPr marL="0" lvl="1">
              <a:buFont typeface="Arial" panose="020B0604020202020204" pitchFamily="34" charset="0"/>
              <a:buChar char="•"/>
              <a:defRPr/>
            </a:pPr>
            <a:r>
              <a:rPr lang="ru-RU" sz="2400" dirty="0"/>
              <a:t>Внутренний портал </a:t>
            </a:r>
            <a:r>
              <a:rPr lang="ru-RU" sz="2400" dirty="0" smtClean="0"/>
              <a:t>учебного заведения</a:t>
            </a:r>
          </a:p>
          <a:p>
            <a:pPr marL="0" lvl="1"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Сайт конференции</a:t>
            </a:r>
            <a:endParaRPr lang="ru-RU" sz="2400" dirty="0"/>
          </a:p>
          <a:p>
            <a:pPr>
              <a:defRPr/>
            </a:pPr>
            <a:endParaRPr lang="ru-RU" sz="2400" dirty="0"/>
          </a:p>
          <a:p>
            <a:pPr>
              <a:defRPr/>
            </a:pPr>
            <a:r>
              <a:rPr lang="ru-RU" sz="2400" b="1" dirty="0" smtClean="0"/>
              <a:t>Сервисы </a:t>
            </a:r>
            <a:r>
              <a:rPr lang="ru-RU" sz="2400" dirty="0" smtClean="0"/>
              <a:t>Интерактивная </a:t>
            </a:r>
            <a:r>
              <a:rPr lang="ru-RU" sz="2400" dirty="0"/>
              <a:t>карта объектов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6157526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3000" b="1" dirty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38892" y="6309320"/>
            <a:ext cx="2778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hlinkClick r:id="rId4"/>
              </a:rPr>
              <a:t>www.1c</a:t>
            </a:r>
            <a:r>
              <a:rPr lang="en-US" sz="1800" dirty="0">
                <a:solidFill>
                  <a:schemeClr val="bg1"/>
                </a:solidFill>
                <a:hlinkClick r:id="rId4"/>
              </a:rPr>
              <a:t>-</a:t>
            </a:r>
            <a:r>
              <a:rPr lang="en-US" sz="1800" dirty="0" smtClean="0">
                <a:solidFill>
                  <a:schemeClr val="bg1"/>
                </a:solidFill>
                <a:hlinkClick r:id="rId4"/>
              </a:rPr>
              <a:t>bitrix.ru/solutions/</a:t>
            </a:r>
            <a:endParaRPr lang="ru-RU" sz="1800" dirty="0">
              <a:solidFill>
                <a:schemeClr val="bg1"/>
              </a:solidFill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117101" y="183611"/>
            <a:ext cx="36727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000" b="1" dirty="0"/>
              <a:t>Решения для </a:t>
            </a:r>
            <a:r>
              <a:rPr lang="ru-RU" sz="4000" b="1" dirty="0" smtClean="0"/>
              <a:t>образования«1С-Битрикс»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0036729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"/>
          <p:cNvSpPr>
            <a:spLocks noChangeArrowheads="1"/>
          </p:cNvSpPr>
          <p:nvPr/>
        </p:nvSpPr>
        <p:spPr bwMode="auto">
          <a:xfrm>
            <a:off x="657550" y="1793092"/>
            <a:ext cx="5786658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Новый </a:t>
            </a:r>
            <a:r>
              <a:rPr lang="ru-RU" sz="2400" dirty="0"/>
              <a:t>шаблон с адаптивным </a:t>
            </a:r>
            <a:r>
              <a:rPr lang="ru-RU" sz="2400" dirty="0" smtClean="0"/>
              <a:t>дизайном и цветовыми схемами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Интерактивные сервисы: расписание и карта филиалов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Версия для лиц с ограниченными физическими возможностями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/>
              <a:t>Структура сайта в соответствии с Приказом </a:t>
            </a:r>
            <a:r>
              <a:rPr lang="ru-RU" sz="2400" dirty="0" err="1"/>
              <a:t>Рособрнадзора</a:t>
            </a:r>
            <a:r>
              <a:rPr lang="ru-RU" sz="2400" dirty="0"/>
              <a:t> </a:t>
            </a:r>
            <a:r>
              <a:rPr lang="ru-RU" sz="2400" dirty="0" smtClean="0"/>
              <a:t>№ </a:t>
            </a:r>
            <a:r>
              <a:rPr lang="ru-RU" sz="2400" dirty="0"/>
              <a:t>785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sz="2400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6157526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3000" b="1" dirty="0">
              <a:latin typeface="Verdana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156845" y="658297"/>
            <a:ext cx="606076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/>
              <a:t>Сайт учебного </a:t>
            </a:r>
            <a:r>
              <a:rPr lang="ru-RU" sz="3200" b="1" dirty="0" smtClean="0"/>
              <a:t>заведения 2.0</a:t>
            </a:r>
          </a:p>
          <a:p>
            <a:pPr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Осень 2015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0005" y="1116830"/>
            <a:ext cx="1987026" cy="29969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6974" y="3424581"/>
            <a:ext cx="1987026" cy="295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117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7416824" cy="54444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7544" y="476672"/>
            <a:ext cx="8568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Главные потребности разных аудиторий доступны сразу на главной странице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556792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547" y="1470869"/>
            <a:ext cx="733995" cy="7339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" t="12966" r="50444" b="72627"/>
          <a:stretch/>
        </p:blipFill>
        <p:spPr>
          <a:xfrm>
            <a:off x="1115616" y="1484784"/>
            <a:ext cx="3459965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0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"/>
          <p:cNvSpPr>
            <a:spLocks noChangeArrowheads="1"/>
          </p:cNvSpPr>
          <p:nvPr/>
        </p:nvSpPr>
        <p:spPr bwMode="auto">
          <a:xfrm>
            <a:off x="550295" y="2132856"/>
            <a:ext cx="36004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Удобный выбор специальности  и программы обучения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Поиск филиалов на интерактивной карте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Подробная информация о ВУЗе</a:t>
            </a: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sz="2400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6157526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3000" b="1" dirty="0">
              <a:latin typeface="Verdana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156845" y="658297"/>
            <a:ext cx="3993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 smtClean="0"/>
              <a:t>Для абитуриентов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934" y="2348880"/>
            <a:ext cx="4328583" cy="275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629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904"/>
            <a:ext cx="9144000" cy="59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5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904"/>
            <a:ext cx="9144000" cy="59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7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"/>
          <p:cNvSpPr>
            <a:spLocks noChangeArrowheads="1"/>
          </p:cNvSpPr>
          <p:nvPr/>
        </p:nvSpPr>
        <p:spPr bwMode="auto">
          <a:xfrm>
            <a:off x="827584" y="1551206"/>
            <a:ext cx="64478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Интерактивное расписание занятий и сессий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Анонсы важных событий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Доступность к сайту с любых устройств</a:t>
            </a:r>
            <a:endParaRPr lang="ru-RU" sz="2400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6157526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3000" b="1" dirty="0">
              <a:latin typeface="Verdana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156845" y="658297"/>
            <a:ext cx="71185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 smtClean="0"/>
              <a:t>Для студентов</a:t>
            </a:r>
            <a:r>
              <a:rPr lang="en-US" sz="3200" b="1" dirty="0" smtClean="0"/>
              <a:t> </a:t>
            </a:r>
            <a:r>
              <a:rPr lang="ru-RU" sz="3200" b="1" dirty="0" smtClean="0"/>
              <a:t>и преподавателей </a:t>
            </a:r>
            <a:endParaRPr lang="ru-RU" sz="3200" b="1" dirty="0"/>
          </a:p>
        </p:txBody>
      </p:sp>
      <p:pic>
        <p:nvPicPr>
          <p:cNvPr id="1026" name="Picture 2" descr="http://www.bukkitech.com/wp-content/uploads/2015/03/student-lapto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508" y="3429000"/>
            <a:ext cx="5905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533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Платформа 1С-Битрикс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AutoShape 2" descr="https://cp.bitrix.ru/company/personal/user/76/files/element/historyget/1096119/%F0%E5%E9%F2%E8%ED%E3%20%E8%FE%EB%FC.jpg?cache_imag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58278" y="1412776"/>
            <a:ext cx="4453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Рейтинг платных тиражных</a:t>
            </a:r>
            <a:r>
              <a:rPr lang="en-US" sz="2400" dirty="0" smtClean="0"/>
              <a:t> CMS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1026" name="Picture 2" descr="C:\Users\Надежда\Downloads\Снимок экрана 2014-11-05 в 10.21.06 (1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8580" y="1340768"/>
            <a:ext cx="8460432" cy="484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0725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576" y="332656"/>
            <a:ext cx="7560840" cy="636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576" y="332657"/>
            <a:ext cx="7704856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4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76102"/>
            <a:ext cx="56221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Calibri"/>
                <a:cs typeface="+mn-cs"/>
              </a:rPr>
              <a:t>Доступность сайта для людей с ограниченными возможностями</a:t>
            </a:r>
            <a:endParaRPr lang="ru-RU" sz="28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1238192"/>
            <a:ext cx="4752528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/>
                <a:cs typeface="+mn-cs"/>
              </a:rPr>
              <a:t>Соответствие стандартам 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+mn-cs"/>
              </a:rPr>
              <a:t>WCAG2.0 </a:t>
            </a:r>
            <a:r>
              <a:rPr lang="ru-RU" sz="2400" b="1" dirty="0" smtClean="0">
                <a:solidFill>
                  <a:srgbClr val="000000"/>
                </a:solidFill>
                <a:latin typeface="Calibri"/>
                <a:cs typeface="+mn-cs"/>
              </a:rPr>
              <a:t>и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br>
              <a:rPr lang="en-US" sz="2400" b="1" dirty="0" smtClean="0">
                <a:solidFill>
                  <a:srgbClr val="000000"/>
                </a:solidFill>
                <a:latin typeface="Calibri"/>
                <a:cs typeface="+mn-cs"/>
              </a:rPr>
            </a:br>
            <a:r>
              <a:rPr lang="ru-RU" sz="2400" b="1" dirty="0" smtClean="0">
                <a:solidFill>
                  <a:srgbClr val="000000"/>
                </a:solidFill>
                <a:latin typeface="Calibri"/>
                <a:cs typeface="+mn-cs"/>
              </a:rPr>
              <a:t>ГОСТ </a:t>
            </a:r>
            <a:r>
              <a:rPr lang="ru-RU" sz="2400" b="1" dirty="0">
                <a:solidFill>
                  <a:srgbClr val="000000"/>
                </a:solidFill>
                <a:latin typeface="Calibri"/>
                <a:cs typeface="+mn-cs"/>
              </a:rPr>
              <a:t> </a:t>
            </a:r>
            <a:r>
              <a:rPr lang="ru-RU" sz="2400" b="1" dirty="0" err="1">
                <a:solidFill>
                  <a:srgbClr val="000000"/>
                </a:solidFill>
                <a:latin typeface="Calibri"/>
                <a:cs typeface="+mn-cs"/>
              </a:rPr>
              <a:t>ГОСТ</a:t>
            </a:r>
            <a:r>
              <a:rPr lang="ru-RU" sz="2400" b="1" dirty="0">
                <a:solidFill>
                  <a:srgbClr val="000000"/>
                </a:solidFill>
                <a:latin typeface="Calibri"/>
                <a:cs typeface="+mn-cs"/>
              </a:rPr>
              <a:t> Р 52872-2012:</a:t>
            </a:r>
            <a:endParaRPr lang="ru-RU" sz="2400" b="1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возможность  </a:t>
            </a:r>
            <a:r>
              <a:rPr lang="ru-RU" sz="2400" dirty="0">
                <a:solidFill>
                  <a:srgbClr val="000000"/>
                </a:solidFill>
                <a:latin typeface="Calibri"/>
                <a:cs typeface="+mn-cs"/>
              </a:rPr>
              <a:t>увеличения размера 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шрифта</a:t>
            </a: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выбор </a:t>
            </a:r>
            <a:r>
              <a:rPr lang="ru-RU" sz="2400" dirty="0">
                <a:solidFill>
                  <a:srgbClr val="000000"/>
                </a:solidFill>
                <a:latin typeface="Calibri"/>
                <a:cs typeface="+mn-cs"/>
              </a:rPr>
              <a:t>контрастной цветовой 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схемы</a:t>
            </a:r>
            <a:endParaRPr lang="ru-RU" sz="2400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sz="2400" dirty="0">
                <a:solidFill>
                  <a:srgbClr val="000000"/>
                </a:solidFill>
                <a:latin typeface="Calibri"/>
                <a:cs typeface="+mn-cs"/>
              </a:rPr>
              <a:t>перемещение по странице с помощью клавиатуры </a:t>
            </a:r>
            <a:endParaRPr lang="ru-RU" sz="2400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sz="2400" dirty="0">
                <a:solidFill>
                  <a:srgbClr val="000000"/>
                </a:solidFill>
                <a:latin typeface="Calibri"/>
                <a:cs typeface="+mn-cs"/>
              </a:rPr>
              <a:t>и другие специальные 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решения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70000"/>
              <a:tabLst>
                <a:tab pos="7443788" algn="l"/>
              </a:tabLst>
            </a:pPr>
            <a:endParaRPr lang="en-US" sz="2400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tabLst>
                <a:tab pos="7443788" algn="l"/>
              </a:tabLst>
            </a:pPr>
            <a:r>
              <a:rPr lang="ru-RU" sz="2400" b="1" dirty="0">
                <a:solidFill>
                  <a:srgbClr val="000000"/>
                </a:solidFill>
                <a:latin typeface="Calibri"/>
                <a:cs typeface="+mn-cs"/>
              </a:rPr>
              <a:t>без перезагрузки </a:t>
            </a:r>
            <a:r>
              <a:rPr lang="ru-RU" sz="2400" b="1" dirty="0" smtClean="0">
                <a:solidFill>
                  <a:srgbClr val="000000"/>
                </a:solidFill>
                <a:latin typeface="Calibri"/>
                <a:cs typeface="+mn-cs"/>
              </a:rPr>
              <a:t>страниц, только 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+mn-cs"/>
              </a:rPr>
              <a:t>CSS</a:t>
            </a:r>
            <a:endParaRPr lang="ru-RU" sz="2400" b="1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tabLst>
                <a:tab pos="7443788" algn="l"/>
              </a:tabLst>
            </a:pPr>
            <a:endParaRPr lang="ru-RU" sz="800" b="1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tabLst>
                <a:tab pos="7443788" algn="l"/>
              </a:tabLst>
            </a:pPr>
            <a:endParaRPr lang="ru-RU" sz="14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057" y="1160591"/>
            <a:ext cx="3870176" cy="253872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976" y="4005064"/>
            <a:ext cx="3914512" cy="256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202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6157526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3000" b="1" dirty="0">
              <a:latin typeface="Verdana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904"/>
            <a:ext cx="9144000" cy="59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531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6157526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3000" b="1" dirty="0">
              <a:latin typeface="Verdana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574676"/>
            <a:ext cx="9144000" cy="59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016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6157526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3000" b="1" dirty="0">
              <a:latin typeface="Verdana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156845" y="658297"/>
            <a:ext cx="87615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 smtClean="0"/>
              <a:t>Сведения об </a:t>
            </a:r>
            <a:r>
              <a:rPr lang="ru-RU" sz="2800" b="1" dirty="0" smtClean="0"/>
              <a:t>образовательной</a:t>
            </a:r>
            <a:r>
              <a:rPr lang="ru-RU" sz="3200" b="1" dirty="0" smtClean="0"/>
              <a:t> организации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79" y="1169556"/>
            <a:ext cx="8460432" cy="554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054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54960" y="841"/>
            <a:ext cx="478904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6157526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3000" b="1" dirty="0">
              <a:latin typeface="Verdana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484450" y="2204864"/>
            <a:ext cx="36727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000" b="1" dirty="0" smtClean="0"/>
              <a:t>Доступность с мобильных устройств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9646521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Снимок экрана 2013-01-30 в 23.59.5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056" y="1052736"/>
            <a:ext cx="7987888" cy="47525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52643" y="6021288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* Notebook PCs,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включая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</a:t>
            </a:r>
            <a:r>
              <a:rPr lang="en-US" sz="900" dirty="0" err="1" smtClean="0">
                <a:solidFill>
                  <a:srgbClr val="262626"/>
                </a:solidFill>
                <a:latin typeface="Calibri"/>
                <a:cs typeface="+mn-cs"/>
              </a:rPr>
              <a:t>нетбуки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.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Исходя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из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следующих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"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жизненных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циклов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": Desktop PCs – 5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лет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; Notebooks PCs – 4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года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; Smartphones – 2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года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; Tablets – 2.5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года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.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Источник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: Katy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Huberty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, Ehud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Gelblum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, Morgan Stanley Research. Data and Estimates as of 9/12.</a:t>
            </a:r>
            <a:endParaRPr lang="ru-RU" sz="900" dirty="0">
              <a:solidFill>
                <a:srgbClr val="262626"/>
              </a:solidFill>
              <a:latin typeface="Calibri"/>
              <a:cs typeface="+mn-cs"/>
            </a:endParaRPr>
          </a:p>
        </p:txBody>
      </p:sp>
      <p:pic>
        <p:nvPicPr>
          <p:cNvPr id="9" name="Изображение 8" descr="Снимок экрана 2013-01-31 в 0.02.24.png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98" y="6038895"/>
            <a:ext cx="970549" cy="309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0" name="Группа 9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129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16"/>
          <p:cNvGrpSpPr/>
          <p:nvPr/>
        </p:nvGrpSpPr>
        <p:grpSpPr>
          <a:xfrm>
            <a:off x="7020272" y="0"/>
            <a:ext cx="2032963" cy="583549"/>
            <a:chOff x="7165253" y="0"/>
            <a:chExt cx="1527941" cy="437662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http://4.bp.blogspot.com/-JOqxgp-ZWe0/U3BtyEQlEiI/AAAAAAAAOfg/Doq6Q2MwIKA/s1600/google-logo-874x28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493" y="1416373"/>
            <a:ext cx="6911355" cy="237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95537" y="403115"/>
            <a:ext cx="5904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Google </a:t>
            </a:r>
            <a:r>
              <a:rPr lang="ru-RU" sz="2000" b="1" dirty="0" err="1" smtClean="0"/>
              <a:t>пессимизирует</a:t>
            </a:r>
            <a:r>
              <a:rPr lang="ru-RU" sz="2000" b="1" dirty="0" smtClean="0"/>
              <a:t> сайты в мобильной выдаче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80675" y="4468487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Обзорная статья</a:t>
            </a:r>
          </a:p>
          <a:p>
            <a:r>
              <a:rPr lang="ru-RU" dirty="0" smtClean="0"/>
              <a:t>http</a:t>
            </a:r>
            <a:r>
              <a:rPr lang="ru-RU" dirty="0"/>
              <a:t>://www.searchengines.ru/seoblog/google_razyasnyaet_osoben.html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3684317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Рекомендации</a:t>
            </a:r>
          </a:p>
          <a:p>
            <a:r>
              <a:rPr lang="ru-RU" dirty="0" smtClean="0"/>
              <a:t>https</a:t>
            </a:r>
            <a:r>
              <a:rPr lang="ru-RU" dirty="0"/>
              <a:t>://developers.google.com/speed/docs/insights/mobile#DeferParsingJS</a:t>
            </a:r>
          </a:p>
        </p:txBody>
      </p:sp>
    </p:spTree>
    <p:extLst>
      <p:ext uri="{BB962C8B-B14F-4D97-AF65-F5344CB8AC3E}">
        <p14:creationId xmlns:p14="http://schemas.microsoft.com/office/powerpoint/2010/main" val="133590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7164288" y="26595"/>
            <a:ext cx="1770229" cy="522085"/>
            <a:chOff x="7165253" y="0"/>
            <a:chExt cx="1527941" cy="43766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404812"/>
            <a:ext cx="7239000" cy="60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2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48123" y="1344642"/>
            <a:ext cx="5094277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/>
              <a:t>1С-Битрикс: Управление сайтом</a:t>
            </a:r>
            <a:endParaRPr lang="en-US" sz="2000" b="1" dirty="0" smtClean="0"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66344" y="2192486"/>
            <a:ext cx="496855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+mj-lt"/>
              </a:rPr>
              <a:t>профессиональная система </a:t>
            </a:r>
            <a:r>
              <a:rPr lang="ru-RU" sz="2000" dirty="0">
                <a:latin typeface="+mj-lt"/>
              </a:rPr>
              <a:t>управления веб-проектами для </a:t>
            </a:r>
            <a:r>
              <a:rPr lang="ru-RU" sz="2000" dirty="0" smtClean="0">
                <a:latin typeface="+mj-lt"/>
              </a:rPr>
              <a:t>создания:</a:t>
            </a:r>
            <a:endParaRPr lang="ru-RU" sz="2000" dirty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корпоративных </a:t>
            </a:r>
            <a:r>
              <a:rPr lang="ru-RU" sz="2000" dirty="0" smtClean="0">
                <a:latin typeface="+mj-lt"/>
              </a:rPr>
              <a:t>сайтов</a:t>
            </a:r>
          </a:p>
          <a:p>
            <a:pPr marL="800100" lvl="1" indent="-342900">
              <a:buBlip>
                <a:blip r:embed="rId3"/>
              </a:buBlip>
            </a:pPr>
            <a:r>
              <a:rPr lang="ru-RU" sz="2000" dirty="0" smtClean="0">
                <a:latin typeface="+mj-lt"/>
              </a:rPr>
              <a:t>интернет-магазинов</a:t>
            </a:r>
            <a:endParaRPr lang="ru-RU" sz="2000" dirty="0">
              <a:latin typeface="+mj-lt"/>
            </a:endParaRP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информационных порталов</a:t>
            </a: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онлайн-сообществ</a:t>
            </a: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социальных сетей </a:t>
            </a:r>
            <a:endParaRPr lang="ru-RU" sz="2000" dirty="0" smtClean="0">
              <a:latin typeface="+mj-lt"/>
            </a:endParaRPr>
          </a:p>
          <a:p>
            <a:pPr marL="800100" lvl="1" indent="-342900">
              <a:buBlip>
                <a:blip r:embed="rId3"/>
              </a:buBlip>
            </a:pPr>
            <a:r>
              <a:rPr lang="ru-RU" sz="2000" dirty="0" smtClean="0">
                <a:latin typeface="+mj-lt"/>
              </a:rPr>
              <a:t>и </a:t>
            </a:r>
            <a:r>
              <a:rPr lang="ru-RU" sz="2000" dirty="0">
                <a:latin typeface="+mj-lt"/>
              </a:rPr>
              <a:t>других </a:t>
            </a:r>
            <a:r>
              <a:rPr lang="ru-RU" sz="2000" dirty="0" smtClean="0">
                <a:latin typeface="+mj-lt"/>
              </a:rPr>
              <a:t>сайтов</a:t>
            </a:r>
          </a:p>
          <a:p>
            <a:endParaRPr lang="ru-RU" sz="2000" dirty="0" smtClean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r>
              <a:rPr lang="en-US" sz="2800" u="sng" dirty="0" smtClean="0">
                <a:solidFill>
                  <a:srgbClr val="C00000"/>
                </a:solidFill>
                <a:latin typeface="+mj-lt"/>
              </a:rPr>
              <a:t>www.1c-bitrix.ru</a:t>
            </a:r>
            <a:endParaRPr lang="ru-RU" sz="2800" u="sng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38099"/>
            <a:ext cx="9143999" cy="980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algn="l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Быстро. Просто. Эффективно.</a:t>
            </a:r>
            <a:endParaRPr lang="en-US" sz="18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</p:txBody>
      </p:sp>
      <p:pic>
        <p:nvPicPr>
          <p:cNvPr id="2" name="Изображение 1" descr="box-b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84784"/>
            <a:ext cx="3768881" cy="4005064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926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611560" y="1340768"/>
            <a:ext cx="70567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latin typeface="Helvetica Neue"/>
              </a:rPr>
              <a:t>Готовая структура, дизайн и </a:t>
            </a:r>
            <a:r>
              <a:rPr lang="ru-RU" sz="2400" dirty="0" err="1">
                <a:latin typeface="Helvetica Neue"/>
              </a:rPr>
              <a:t>демо</a:t>
            </a:r>
            <a:r>
              <a:rPr lang="ru-RU" sz="2400" dirty="0">
                <a:latin typeface="Helvetica Neue"/>
              </a:rPr>
              <a:t>-контент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latin typeface="Helvetica Neue"/>
              </a:rPr>
              <a:t>Соответствие законодательству РФ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Helvetica Neue"/>
              </a:rPr>
              <a:t>Доступность с любых устройств</a:t>
            </a:r>
            <a:endParaRPr lang="ru-RU" sz="2400" dirty="0">
              <a:latin typeface="Helvetica Neue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Helvetica Neue"/>
              </a:rPr>
              <a:t>Простое управление сайтом</a:t>
            </a:r>
            <a:endParaRPr lang="ru-RU" sz="2400" b="0" i="0" dirty="0">
              <a:effectLst/>
              <a:latin typeface="Helvetica Neue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426903"/>
            <a:ext cx="54916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/>
              <a:t>Сайт учебного </a:t>
            </a:r>
            <a:r>
              <a:rPr lang="ru-RU" sz="3200" b="1" dirty="0" smtClean="0"/>
              <a:t>заведения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60963" y="6274609"/>
            <a:ext cx="73954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Подробнее: http</a:t>
            </a:r>
            <a:r>
              <a:rPr lang="ru-RU" dirty="0"/>
              <a:t>://www.1c-bitrix.ru/solutions/edu/edu_site/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852936"/>
            <a:ext cx="7092280" cy="336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1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54960" y="841"/>
            <a:ext cx="478904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"/>
          <p:cNvSpPr>
            <a:spLocks noChangeArrowheads="1"/>
          </p:cNvSpPr>
          <p:nvPr/>
        </p:nvSpPr>
        <p:spPr bwMode="auto">
          <a:xfrm>
            <a:off x="286682" y="1372186"/>
            <a:ext cx="4068278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Готовая структура, дизайн и </a:t>
            </a:r>
            <a:r>
              <a:rPr lang="ru-RU" sz="2400" dirty="0" err="1" smtClean="0"/>
              <a:t>демо</a:t>
            </a:r>
            <a:r>
              <a:rPr lang="ru-RU" sz="2400" dirty="0" smtClean="0"/>
              <a:t>-контент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Электронный журнал и дневник (новая версия в разработке)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Соответствие ФЗ РФ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hlinkClick r:id="rId4"/>
              </a:rPr>
              <a:t>Модуль в </a:t>
            </a:r>
            <a:r>
              <a:rPr lang="ru-RU" sz="2400" dirty="0" err="1" smtClean="0">
                <a:hlinkClick r:id="rId4"/>
              </a:rPr>
              <a:t>Маркетплейс</a:t>
            </a:r>
            <a:endParaRPr lang="ru-RU" sz="2400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6157526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3200" b="1" dirty="0"/>
              <a:t>Сайт </a:t>
            </a:r>
            <a:r>
              <a:rPr lang="ru-RU" sz="3200" b="1" dirty="0" smtClean="0"/>
              <a:t>школы 3.0</a:t>
            </a:r>
            <a:endParaRPr lang="ru-RU" sz="3200" b="1" dirty="0"/>
          </a:p>
        </p:txBody>
      </p:sp>
      <p:grpSp>
        <p:nvGrpSpPr>
          <p:cNvPr id="25" name="Группа 24"/>
          <p:cNvGrpSpPr/>
          <p:nvPr/>
        </p:nvGrpSpPr>
        <p:grpSpPr>
          <a:xfrm>
            <a:off x="6300192" y="-1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775207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6157526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3000" b="1" dirty="0">
              <a:latin typeface="Verdana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904"/>
            <a:ext cx="9144000" cy="59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609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6157526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3000" b="1" dirty="0">
              <a:latin typeface="Verdana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404812"/>
            <a:ext cx="7239000" cy="60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070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6157526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3000" b="1" dirty="0">
              <a:latin typeface="Verdana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904"/>
            <a:ext cx="9144000" cy="59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093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6157526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3000" b="1" dirty="0">
              <a:latin typeface="Verdana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1960"/>
            <a:ext cx="9144000" cy="59981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7081" y="574676"/>
            <a:ext cx="6315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Версия для лиц с физическими ограничениями здоровья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88671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6157526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3000" b="1" dirty="0">
              <a:latin typeface="Verdana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904"/>
            <a:ext cx="9144000" cy="59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378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6157526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3000" b="1" dirty="0">
              <a:latin typeface="Verdana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88" y="870396"/>
            <a:ext cx="9144000" cy="599819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6682" y="319181"/>
            <a:ext cx="58298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 smtClean="0"/>
              <a:t>Сведения об образовательной организации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5935288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"/>
          <p:cNvSpPr>
            <a:spLocks noChangeArrowheads="1"/>
          </p:cNvSpPr>
          <p:nvPr/>
        </p:nvSpPr>
        <p:spPr bwMode="auto">
          <a:xfrm>
            <a:off x="286682" y="1566889"/>
            <a:ext cx="4094818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Электронный дневник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Оценка поведения на уроке (смайлики)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Онлайн-доступ к учебным материалам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Онлайн-чат с учителем (в плане)</a:t>
            </a: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sz="2400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6157526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3000" b="1" dirty="0">
              <a:latin typeface="Verdana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156845" y="658297"/>
            <a:ext cx="49562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 smtClean="0"/>
              <a:t>Сервисы для учеников</a:t>
            </a:r>
            <a:endParaRPr lang="ru-RU" sz="3200" b="1" dirty="0"/>
          </a:p>
        </p:txBody>
      </p:sp>
      <p:pic>
        <p:nvPicPr>
          <p:cNvPr id="5124" name="Picture 4" descr="http://image.tsn.ua/media/images2/original/Dec2008/de3f520ef1_995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1772816"/>
            <a:ext cx="47625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8883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"/>
          <p:cNvSpPr>
            <a:spLocks noChangeArrowheads="1"/>
          </p:cNvSpPr>
          <p:nvPr/>
        </p:nvSpPr>
        <p:spPr bwMode="auto">
          <a:xfrm>
            <a:off x="539552" y="1566889"/>
            <a:ext cx="4608512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Публикация </a:t>
            </a:r>
            <a:r>
              <a:rPr lang="ru-RU" sz="2400" dirty="0"/>
              <a:t>учебных материалов  и методичек </a:t>
            </a:r>
            <a:endParaRPr lang="ru-RU" sz="2400" dirty="0" smtClean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Управление </a:t>
            </a:r>
            <a:r>
              <a:rPr lang="ru-RU" sz="2400" dirty="0"/>
              <a:t>электронным журналом </a:t>
            </a:r>
            <a:endParaRPr lang="ru-RU" sz="2400" dirty="0" smtClean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Создание </a:t>
            </a:r>
            <a:r>
              <a:rPr lang="ru-RU" sz="2400" dirty="0"/>
              <a:t>раздела дистанционного </a:t>
            </a:r>
            <a:r>
              <a:rPr lang="ru-RU" sz="2400" dirty="0" smtClean="0"/>
              <a:t>обучения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Консультации </a:t>
            </a:r>
            <a:r>
              <a:rPr lang="ru-RU" sz="2400" dirty="0"/>
              <a:t>родителей </a:t>
            </a:r>
            <a:endParaRPr lang="ru-RU" sz="2400" dirty="0" smtClean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 </a:t>
            </a:r>
            <a:r>
              <a:rPr lang="ru-RU" sz="2400" dirty="0"/>
              <a:t>Ведение блогов и форумов </a:t>
            </a:r>
            <a:endParaRPr lang="ru-RU" sz="2400" dirty="0" smtClean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6157526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3000" b="1" dirty="0">
              <a:latin typeface="Verdana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156845" y="658297"/>
            <a:ext cx="49418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 smtClean="0"/>
              <a:t>Сервисы для учителей</a:t>
            </a:r>
            <a:endParaRPr lang="ru-RU" sz="3200" b="1" dirty="0"/>
          </a:p>
        </p:txBody>
      </p:sp>
      <p:pic>
        <p:nvPicPr>
          <p:cNvPr id="3074" name="Picture 2" descr="http://img.tyt.by/320x0s/n/lady.tut.by/0b/b/uchitelnitsa_luchshaya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73" y="1988840"/>
            <a:ext cx="3840427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6573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7110882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563" y="1435601"/>
            <a:ext cx="3564133" cy="5346199"/>
          </a:xfrm>
          <a:prstGeom prst="rect">
            <a:avLst/>
          </a:prstGeom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Знакомо?</a:t>
            </a:r>
            <a:endParaRPr lang="en-US" sz="2800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" name="Выноска-облако 2"/>
          <p:cNvSpPr/>
          <p:nvPr/>
        </p:nvSpPr>
        <p:spPr bwMode="auto">
          <a:xfrm>
            <a:off x="152400" y="1321301"/>
            <a:ext cx="3657600" cy="2209800"/>
          </a:xfrm>
          <a:prstGeom prst="cloudCallout">
            <a:avLst>
              <a:gd name="adj1" fmla="val 67963"/>
              <a:gd name="adj2" fmla="val -23419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76956" y="1556792"/>
            <a:ext cx="2971800" cy="762000"/>
          </a:xfr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ru-RU" sz="2400" dirty="0" smtClean="0">
                <a:latin typeface="Calibri"/>
                <a:cs typeface="Calibri"/>
              </a:rPr>
              <a:t>Сайт… это сложные технологии, программирование, непонятные термины… </a:t>
            </a:r>
            <a:endParaRPr lang="ru-RU" sz="2400" dirty="0">
              <a:latin typeface="Calibri"/>
              <a:cs typeface="Calibri"/>
            </a:endParaRPr>
          </a:p>
        </p:txBody>
      </p:sp>
      <p:sp>
        <p:nvSpPr>
          <p:cNvPr id="10" name="Выноска-облако 9"/>
          <p:cNvSpPr/>
          <p:nvPr/>
        </p:nvSpPr>
        <p:spPr bwMode="auto">
          <a:xfrm>
            <a:off x="5887156" y="1600200"/>
            <a:ext cx="3048000" cy="1981200"/>
          </a:xfrm>
          <a:prstGeom prst="cloudCallout">
            <a:avLst>
              <a:gd name="adj1" fmla="val -81240"/>
              <a:gd name="adj2" fmla="val -24092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Содержимое 1"/>
          <p:cNvSpPr txBox="1">
            <a:spLocks/>
          </p:cNvSpPr>
          <p:nvPr/>
        </p:nvSpPr>
        <p:spPr bwMode="auto">
          <a:xfrm>
            <a:off x="6098823" y="1981200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У меня нет времени в этом разбираться! </a:t>
            </a:r>
            <a:endParaRPr lang="ru-RU" sz="24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159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474289"/>
            <a:ext cx="6935688" cy="685800"/>
          </a:xfrm>
        </p:spPr>
        <p:txBody>
          <a:bodyPr/>
          <a:lstStyle/>
          <a:p>
            <a:pPr algn="l" eaLnBrk="1" hangingPunct="1"/>
            <a:r>
              <a:rPr lang="ru-RU" sz="3200" b="1" dirty="0">
                <a:latin typeface="Calibri" charset="0"/>
                <a:ea typeface="Verdana" charset="0"/>
                <a:cs typeface="Calibri" charset="0"/>
              </a:rPr>
              <a:t>Текущая версия </a:t>
            </a:r>
            <a:r>
              <a:rPr lang="ru-RU" sz="3200" b="1" dirty="0" smtClean="0">
                <a:latin typeface="Calibri" charset="0"/>
                <a:ea typeface="Verdana" charset="0"/>
                <a:cs typeface="Calibri" charset="0"/>
              </a:rPr>
              <a:t>дневника и журнала</a:t>
            </a:r>
            <a:endParaRPr lang="en-US" sz="3200" b="1" dirty="0">
              <a:latin typeface="Calibri" charset="0"/>
              <a:ea typeface="Verdana" charset="0"/>
              <a:cs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1600200"/>
            <a:ext cx="361861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alibri"/>
                <a:cs typeface="Calibri"/>
              </a:rPr>
              <a:t>Мастер создания школьного расписания на сайте:</a:t>
            </a:r>
          </a:p>
          <a:p>
            <a:endParaRPr lang="ru-RU" sz="1400" b="0" dirty="0" smtClean="0">
              <a:latin typeface="Calibri"/>
              <a:cs typeface="Calibri"/>
            </a:endParaRPr>
          </a:p>
          <a:p>
            <a:pPr marL="619125" indent="-457200">
              <a:spcBef>
                <a:spcPts val="600"/>
              </a:spcBef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Расписание уроков</a:t>
            </a:r>
          </a:p>
          <a:p>
            <a:pPr marL="619125" indent="-45720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Привязка к классам, кабинетам, учителям</a:t>
            </a:r>
          </a:p>
          <a:p>
            <a:pPr marL="619125" indent="-45720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Копирование по неделям</a:t>
            </a:r>
          </a:p>
          <a:p>
            <a:pPr marL="619125" indent="-457200">
              <a:spcBef>
                <a:spcPts val="600"/>
              </a:spcBef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Отмена занятий</a:t>
            </a:r>
          </a:p>
          <a:p>
            <a:pPr marL="619125" indent="-45720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Разные смены</a:t>
            </a:r>
          </a:p>
        </p:txBody>
      </p:sp>
      <p:pic>
        <p:nvPicPr>
          <p:cNvPr id="1027" name="Picture 3" descr="C:\Users\Denis\Desktop\школа\schedule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68357"/>
            <a:ext cx="3390703" cy="298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enis\Desktop\школа\schedule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373" y="1670459"/>
            <a:ext cx="4623686" cy="306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C:\Users\Denis\Desktop\школа\schedule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144" y="1484784"/>
            <a:ext cx="5142144" cy="402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75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37854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Электронный </a:t>
            </a:r>
            <a:r>
              <a:rPr lang="ru-RU" sz="4000" b="1" dirty="0" smtClean="0">
                <a:solidFill>
                  <a:srgbClr val="C00000"/>
                </a:solidFill>
              </a:rPr>
              <a:t>журнал (новая версия):</a:t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1650" b="1" dirty="0">
                <a:solidFill>
                  <a:srgbClr val="C00000"/>
                </a:solidFill>
              </a:rPr>
              <a:t>подробная информация об образовательном процессе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5810" y="1772816"/>
            <a:ext cx="7886700" cy="3263504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Задание тем урока, домашнего задания, проставление оценок</a:t>
            </a:r>
          </a:p>
          <a:p>
            <a:r>
              <a:rPr lang="ru-RU" dirty="0"/>
              <a:t>Управление настройками: привязка классам, кабинетам, сетка расписания</a:t>
            </a:r>
            <a:endParaRPr lang="ru-RU" dirty="0" smtClean="0"/>
          </a:p>
          <a:p>
            <a:r>
              <a:rPr lang="ru-RU" dirty="0" smtClean="0"/>
              <a:t>Журнал для классного руководителя</a:t>
            </a:r>
          </a:p>
          <a:p>
            <a:r>
              <a:rPr lang="ru-RU" dirty="0" smtClean="0"/>
              <a:t>Контроль завучем за заполнением журнала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b="1" dirty="0" smtClean="0"/>
              <a:t>Дополнительно:</a:t>
            </a:r>
          </a:p>
          <a:p>
            <a:r>
              <a:rPr lang="ru-RU" dirty="0" smtClean="0"/>
              <a:t>Добавление новых типов оценок</a:t>
            </a:r>
          </a:p>
          <a:p>
            <a:r>
              <a:rPr lang="ru-RU" dirty="0" smtClean="0"/>
              <a:t>Комментарии к оценке и к уроку </a:t>
            </a:r>
          </a:p>
          <a:p>
            <a:r>
              <a:rPr lang="ru-RU" dirty="0" smtClean="0"/>
              <a:t>Отметка о поведении (смайлик)</a:t>
            </a:r>
          </a:p>
          <a:p>
            <a:r>
              <a:rPr lang="ru-RU" dirty="0" smtClean="0"/>
              <a:t>Уведомления родителям</a:t>
            </a:r>
            <a:endParaRPr lang="ru-RU" dirty="0"/>
          </a:p>
        </p:txBody>
      </p:sp>
      <p:pic>
        <p:nvPicPr>
          <p:cNvPr id="11" name="Picture 2" descr="http://ilogoped.ucoz.ru/133401_kopij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70155"/>
            <a:ext cx="3403451" cy="263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5976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683568" y="574725"/>
            <a:ext cx="6210690" cy="628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100" dirty="0"/>
              <a:t>Электронный журнал</a:t>
            </a:r>
            <a:endParaRPr lang="ru-RU" sz="2100" dirty="0">
              <a:latin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3" t="26797" r="3106"/>
          <a:stretch/>
        </p:blipFill>
        <p:spPr>
          <a:xfrm>
            <a:off x="1331433" y="1705809"/>
            <a:ext cx="6442738" cy="4996774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2695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827584" y="601321"/>
            <a:ext cx="6210690" cy="628650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ru-RU" sz="2100" dirty="0"/>
              <a:t>Режим просмотра оценок за весь период (журнал) </a:t>
            </a:r>
            <a:endParaRPr lang="ru-RU" sz="2100" dirty="0">
              <a:latin typeface="Calibri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1" t="26424"/>
          <a:stretch/>
        </p:blipFill>
        <p:spPr>
          <a:xfrm>
            <a:off x="971600" y="1820445"/>
            <a:ext cx="6534276" cy="4889395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421051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228698" y="1148358"/>
            <a:ext cx="6210690" cy="628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ru-RU" sz="2100" dirty="0">
              <a:latin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9" t="25879" r="2678" b="2609"/>
          <a:stretch/>
        </p:blipFill>
        <p:spPr>
          <a:xfrm>
            <a:off x="803245" y="1382783"/>
            <a:ext cx="6970925" cy="52005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64664" y="864650"/>
            <a:ext cx="2479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Успеваемость класса</a:t>
            </a:r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019260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Электронный </a:t>
            </a:r>
            <a:r>
              <a:rPr lang="ru-RU" b="1" dirty="0" smtClean="0">
                <a:solidFill>
                  <a:srgbClr val="C00000"/>
                </a:solidFill>
              </a:rPr>
              <a:t>дневник: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sz="1650" b="1" dirty="0">
                <a:solidFill>
                  <a:srgbClr val="C00000"/>
                </a:solidFill>
              </a:rPr>
              <a:t>подробная информация об у</a:t>
            </a:r>
            <a:r>
              <a:rPr lang="en-US" sz="1650" b="1" dirty="0">
                <a:solidFill>
                  <a:srgbClr val="C00000"/>
                </a:solidFill>
              </a:rPr>
              <a:t>c</a:t>
            </a:r>
            <a:r>
              <a:rPr lang="ru-RU" sz="1650" b="1" dirty="0" err="1">
                <a:solidFill>
                  <a:srgbClr val="C00000"/>
                </a:solidFill>
              </a:rPr>
              <a:t>певаемости</a:t>
            </a:r>
            <a:r>
              <a:rPr lang="ru-RU" sz="1650" b="1" dirty="0">
                <a:solidFill>
                  <a:srgbClr val="C00000"/>
                </a:solidFill>
              </a:rPr>
              <a:t> для ученика и </a:t>
            </a:r>
            <a:r>
              <a:rPr lang="ru-RU" sz="1650" b="1" dirty="0" err="1">
                <a:solidFill>
                  <a:srgbClr val="C00000"/>
                </a:solidFill>
              </a:rPr>
              <a:t>родтеля</a:t>
            </a:r>
            <a:endParaRPr lang="ru-RU" sz="165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5123" y="2125266"/>
            <a:ext cx="7886700" cy="3263504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Просмотр домашнего задания и </a:t>
            </a:r>
            <a:r>
              <a:rPr lang="ru-RU" dirty="0" smtClean="0"/>
              <a:t>оценок</a:t>
            </a:r>
          </a:p>
          <a:p>
            <a:r>
              <a:rPr lang="ru-RU" dirty="0" smtClean="0"/>
              <a:t>Удаленный доступ к заданиям и учебные материалам</a:t>
            </a:r>
            <a:endParaRPr lang="ru-RU" dirty="0"/>
          </a:p>
          <a:p>
            <a:r>
              <a:rPr lang="ru-RU" dirty="0" smtClean="0"/>
              <a:t>Расписание ученика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dirty="0" smtClean="0"/>
              <a:t>Дополнительно:</a:t>
            </a:r>
          </a:p>
          <a:p>
            <a:r>
              <a:rPr lang="ru-RU" dirty="0" smtClean="0"/>
              <a:t>Просмотр комментариев к оценке и к уроку </a:t>
            </a:r>
          </a:p>
          <a:p>
            <a:r>
              <a:rPr lang="ru-RU" dirty="0" smtClean="0"/>
              <a:t>Просмотр отметок о поведении</a:t>
            </a:r>
          </a:p>
          <a:p>
            <a:r>
              <a:rPr lang="ru-RU" dirty="0" smtClean="0"/>
              <a:t>Уведомления родителям</a:t>
            </a:r>
            <a:endParaRPr lang="ru-RU" dirty="0"/>
          </a:p>
        </p:txBody>
      </p:sp>
      <p:grpSp>
        <p:nvGrpSpPr>
          <p:cNvPr id="7" name="Группа 16"/>
          <p:cNvGrpSpPr/>
          <p:nvPr/>
        </p:nvGrpSpPr>
        <p:grpSpPr>
          <a:xfrm>
            <a:off x="7308272" y="857250"/>
            <a:ext cx="1123551" cy="31147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52" tIns="34289" rIns="68552" bIns="34289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api.ning.com/files/jJ0FzjYt0Geg*zU*mwPTyG-A6cKUGzP9bixcfoi4V0K6jaK4lMR-su4f26s--3j7WJ7g0vL-5Iwg5ZqTbVL8v8tFvikpM5z8/comput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3969" y="3931374"/>
            <a:ext cx="2412158" cy="181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0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920788" y="953822"/>
            <a:ext cx="6210690" cy="628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100" dirty="0"/>
              <a:t>Расписание ученика</a:t>
            </a:r>
            <a:endParaRPr lang="ru-RU" sz="2100" dirty="0">
              <a:latin typeface="Calibri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5" t="27251" r="3319" b="2670"/>
          <a:stretch/>
        </p:blipFill>
        <p:spPr>
          <a:xfrm>
            <a:off x="1002096" y="1705808"/>
            <a:ext cx="6666248" cy="4945928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17815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647897" y="404966"/>
            <a:ext cx="6210690" cy="628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100" dirty="0"/>
              <a:t>Успеваемость ученика</a:t>
            </a:r>
            <a:endParaRPr lang="ru-RU" sz="2100" dirty="0">
              <a:latin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7" t="26901" r="3037" b="2683"/>
          <a:stretch/>
        </p:blipFill>
        <p:spPr>
          <a:xfrm>
            <a:off x="539552" y="1340768"/>
            <a:ext cx="7008779" cy="5256584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747456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3"/>
          <p:cNvGrpSpPr>
            <a:grpSpLocks/>
          </p:cNvGrpSpPr>
          <p:nvPr/>
        </p:nvGrpSpPr>
        <p:grpSpPr bwMode="auto">
          <a:xfrm>
            <a:off x="6262720" y="-8638"/>
            <a:ext cx="2474645" cy="699542"/>
            <a:chOff x="4416" y="0"/>
            <a:chExt cx="1232" cy="323"/>
          </a:xfrm>
        </p:grpSpPr>
        <p:sp>
          <p:nvSpPr>
            <p:cNvPr id="8" name="Rectangle 54"/>
            <p:cNvSpPr>
              <a:spLocks noChangeArrowheads="1"/>
            </p:cNvSpPr>
            <p:nvPr/>
          </p:nvSpPr>
          <p:spPr bwMode="auto">
            <a:xfrm>
              <a:off x="4416" y="0"/>
              <a:ext cx="1232" cy="323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25560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9" name="Picture 5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1" y="85"/>
              <a:ext cx="883" cy="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4" name="Прямоугольник 3"/>
          <p:cNvSpPr/>
          <p:nvPr/>
        </p:nvSpPr>
        <p:spPr>
          <a:xfrm>
            <a:off x="537805" y="1046149"/>
            <a:ext cx="8231755" cy="5630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5763" indent="-385763">
              <a:buFont typeface="+mj-lt"/>
              <a:buAutoNum type="arabicPeriod"/>
            </a:pPr>
            <a:endParaRPr lang="ru-RU" sz="2100" dirty="0"/>
          </a:p>
          <a:p>
            <a:r>
              <a:rPr lang="ru-RU" sz="2100" b="1" dirty="0" smtClean="0"/>
              <a:t>Преимущества</a:t>
            </a:r>
          </a:p>
          <a:p>
            <a:pPr marL="385763" indent="-385763">
              <a:spcAft>
                <a:spcPts val="600"/>
              </a:spcAft>
              <a:buFont typeface="+mj-lt"/>
              <a:buAutoNum type="arabicPeriod"/>
            </a:pPr>
            <a:r>
              <a:rPr lang="ru-RU" sz="1500" dirty="0" smtClean="0">
                <a:latin typeface="+mn-lt"/>
              </a:rPr>
              <a:t>Единая среда для коммуникаций, контроля успеваемости и внутренней работы</a:t>
            </a:r>
          </a:p>
          <a:p>
            <a:pPr marL="385763" indent="-385763">
              <a:spcAft>
                <a:spcPts val="600"/>
              </a:spcAft>
              <a:buFont typeface="+mj-lt"/>
              <a:buAutoNum type="arabicPeriod"/>
            </a:pPr>
            <a:r>
              <a:rPr lang="ru-RU" sz="1500" dirty="0" smtClean="0">
                <a:latin typeface="+mn-lt"/>
              </a:rPr>
              <a:t>Простое </a:t>
            </a:r>
            <a:r>
              <a:rPr lang="ru-RU" sz="1500" dirty="0">
                <a:latin typeface="+mn-lt"/>
              </a:rPr>
              <a:t>внедрение: не требуется разворачивать ПО – все в облаке</a:t>
            </a:r>
          </a:p>
          <a:p>
            <a:pPr marL="385763" indent="-385763">
              <a:spcAft>
                <a:spcPts val="600"/>
              </a:spcAft>
              <a:buFont typeface="+mj-lt"/>
              <a:buAutoNum type="arabicPeriod"/>
            </a:pPr>
            <a:r>
              <a:rPr lang="ru-RU" sz="1500" dirty="0">
                <a:latin typeface="+mn-lt"/>
              </a:rPr>
              <a:t>Соответствие законодательству РФ</a:t>
            </a:r>
          </a:p>
          <a:p>
            <a:pPr>
              <a:lnSpc>
                <a:spcPct val="107000"/>
              </a:lnSpc>
              <a:spcAft>
                <a:spcPts val="600"/>
              </a:spcAft>
              <a:buClr>
                <a:srgbClr val="C00000"/>
              </a:buClr>
            </a:pPr>
            <a:r>
              <a:rPr lang="ru-RU" sz="2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Состав решения</a:t>
            </a: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15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«Битрикс24» + модуль успеваемости из </a:t>
            </a:r>
            <a:r>
              <a:rPr lang="ru-RU" sz="15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Маркетплейс</a:t>
            </a:r>
            <a:endParaRPr lang="ru-RU" sz="15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15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Сайт </a:t>
            </a:r>
            <a:r>
              <a:rPr lang="ru-RU" sz="15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(возможна интеграция </a:t>
            </a:r>
            <a:r>
              <a:rPr lang="ru-RU" sz="15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 «Битрикс24»)</a:t>
            </a:r>
            <a:endParaRPr lang="en-US" sz="15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15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Мобильное приложение (в плане)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5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Основные сервисы для учеников и родителей</a:t>
            </a: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15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Расписание  и электронный дневник</a:t>
            </a: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15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Дистанционное обучение</a:t>
            </a: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15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Общение с учителями (чат, группы, ЖЛ</a:t>
            </a:r>
            <a:r>
              <a:rPr lang="ru-RU" sz="15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endParaRPr lang="ru-RU" sz="15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5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План выпуска –средина 2016г.</a:t>
            </a:r>
            <a:endParaRPr lang="ru-RU" sz="15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5763" indent="-385763">
              <a:buFont typeface="+mj-lt"/>
              <a:buAutoNum type="arabicPeriod"/>
            </a:pPr>
            <a:endParaRPr lang="en-US" sz="2100" dirty="0"/>
          </a:p>
          <a:p>
            <a:pPr marL="385763" indent="-385763">
              <a:buFont typeface="+mj-lt"/>
              <a:buAutoNum type="arabicPeriod"/>
            </a:pPr>
            <a:endParaRPr lang="ru-RU" sz="21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723" y="4580784"/>
            <a:ext cx="1470379" cy="141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8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374"/>
            <a:ext cx="9144001" cy="361335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59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3613355"/>
            <a:ext cx="9144001" cy="3244645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5113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Модуль «1С-Битрикс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: Интерактивная карта объектов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endParaRPr lang="ru-RU" sz="2800" b="1" dirty="0" smtClean="0">
              <a:solidFill>
                <a:srgbClr val="C00000"/>
              </a:solidFill>
              <a:ea typeface="+mj-ea"/>
              <a:cs typeface="+mj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0456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8024" y="-1"/>
            <a:ext cx="4355976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38951" y="1124744"/>
            <a:ext cx="4429334" cy="472514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1800"/>
              </a:spcAft>
              <a:defRPr/>
            </a:pPr>
            <a:r>
              <a:rPr lang="ru-RU" sz="4400" b="1" dirty="0" smtClean="0"/>
              <a:t>Что такое</a:t>
            </a:r>
          </a:p>
          <a:p>
            <a:pPr>
              <a:spcAft>
                <a:spcPts val="1800"/>
              </a:spcAft>
              <a:defRPr/>
            </a:pPr>
            <a:r>
              <a:rPr lang="ru-RU" sz="4400" b="1" dirty="0" smtClean="0"/>
              <a:t>эффективный </a:t>
            </a:r>
          </a:p>
          <a:p>
            <a:pPr>
              <a:spcAft>
                <a:spcPts val="1800"/>
              </a:spcAft>
              <a:defRPr/>
            </a:pPr>
            <a:r>
              <a:rPr lang="ru-RU" sz="4400" b="1" dirty="0" smtClean="0"/>
              <a:t>сайт</a:t>
            </a:r>
            <a:endParaRPr lang="ru-RU" sz="4400" b="1" dirty="0"/>
          </a:p>
        </p:txBody>
      </p:sp>
      <p:grpSp>
        <p:nvGrpSpPr>
          <p:cNvPr id="25" name="Группа 24"/>
          <p:cNvGrpSpPr/>
          <p:nvPr/>
        </p:nvGrpSpPr>
        <p:grpSpPr>
          <a:xfrm>
            <a:off x="6300192" y="-1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28149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95536" y="502975"/>
            <a:ext cx="6912768" cy="1035013"/>
          </a:xfrm>
          <a:prstGeom prst="rect">
            <a:avLst/>
          </a:prstGeom>
        </p:spPr>
        <p:txBody>
          <a:bodyPr vert="horz" lIns="91432" tIns="45716" rIns="91432" bIns="45716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5300" dirty="0">
                <a:latin typeface="+mn-lt"/>
              </a:rPr>
              <a:t>Интерактивная карта  объектов</a:t>
            </a:r>
          </a:p>
          <a:p>
            <a:pPr algn="l"/>
            <a:endParaRPr lang="ru-RU" sz="2850" dirty="0">
              <a:latin typeface="+mn-lt"/>
            </a:endParaRPr>
          </a:p>
          <a:p>
            <a:pPr algn="l"/>
            <a:r>
              <a:rPr lang="ru-RU" sz="3700" dirty="0">
                <a:solidFill>
                  <a:srgbClr val="0FADDD"/>
                </a:solidFill>
                <a:latin typeface="+mn-lt"/>
              </a:rPr>
              <a:t>Универсальное решение для визуализации картографических данных </a:t>
            </a:r>
            <a:endParaRPr lang="en-US" sz="3700" dirty="0">
              <a:solidFill>
                <a:srgbClr val="0FADDD"/>
              </a:solidFill>
              <a:latin typeface="+mn-lt"/>
              <a:cs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7339" y="1816159"/>
            <a:ext cx="4343400" cy="3350274"/>
          </a:xfrm>
          <a:prstGeom prst="rect">
            <a:avLst/>
          </a:prstGeom>
        </p:spPr>
        <p:txBody>
          <a:bodyPr wrap="square" lIns="68556" tIns="34289" rIns="68556" bIns="34289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Calibri"/>
                <a:ea typeface="Calibri"/>
                <a:cs typeface="Calibri"/>
              </a:rPr>
              <a:t>Карта объектов, событий и маршрутов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Calibri"/>
                <a:ea typeface="Calibri"/>
                <a:cs typeface="Calibri"/>
              </a:rPr>
              <a:t>Неограниченная вложенность категорий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Calibri"/>
                <a:ea typeface="Calibri"/>
                <a:cs typeface="Calibri"/>
              </a:rPr>
              <a:t>Загрузка данных из модуля или извне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Calibri"/>
                <a:ea typeface="Calibri"/>
                <a:cs typeface="Calibri"/>
              </a:rPr>
              <a:t>Прокладка маршрутов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Calibri"/>
                <a:ea typeface="Calibri"/>
                <a:cs typeface="Calibri"/>
              </a:rPr>
              <a:t>Шаблон для мобильных устройств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Calibri"/>
                <a:ea typeface="Calibri"/>
                <a:cs typeface="Calibri"/>
              </a:rPr>
              <a:t>Гибкие настройки и </a:t>
            </a:r>
            <a:r>
              <a:rPr lang="en-US" dirty="0">
                <a:latin typeface="Calibri"/>
                <a:ea typeface="Calibri"/>
                <a:cs typeface="Calibri"/>
              </a:rPr>
              <a:t>API </a:t>
            </a:r>
            <a:r>
              <a:rPr lang="ru-RU" dirty="0">
                <a:latin typeface="Calibri"/>
                <a:ea typeface="Calibri"/>
                <a:cs typeface="Calibri"/>
              </a:rPr>
              <a:t>для разработчиков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179512" y="5795254"/>
            <a:ext cx="2096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61962" indent="-28575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libri" panose="020F0502020204030204" pitchFamily="34" charset="0"/>
              </a:rPr>
              <a:t>Цена: 14 900р.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11560" y="6164586"/>
            <a:ext cx="54023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http://marketplace.1c-bitrix.ru/solutions/bitrix.map/</a:t>
            </a:r>
            <a:endParaRPr lang="ru-RU" dirty="0" smtClean="0"/>
          </a:p>
        </p:txBody>
      </p:sp>
      <p:pic>
        <p:nvPicPr>
          <p:cNvPr id="10" name="Picture 2" descr="C:\Users\Надежда\Downloads\iphone_2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965068"/>
            <a:ext cx="1347022" cy="248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142" y="1794049"/>
            <a:ext cx="1349632" cy="26605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0" y="1628800"/>
            <a:ext cx="4690779" cy="342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8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70442" y="1196752"/>
            <a:ext cx="3831516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2" lvl="0">
              <a:spcAft>
                <a:spcPts val="600"/>
              </a:spcAft>
              <a:buClr>
                <a:srgbClr val="C00000"/>
              </a:buClr>
            </a:pPr>
            <a:r>
              <a:rPr lang="ru-RU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Карта объектов и событий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отображение объектов  на </a:t>
            </a:r>
            <a:r>
              <a:rPr lang="ru-RU" sz="2000" dirty="0" err="1" smtClean="0">
                <a:latin typeface="Calibri" panose="020F0502020204030204" pitchFamily="34" charset="0"/>
              </a:rPr>
              <a:t>Яндекс.Картах</a:t>
            </a:r>
            <a:r>
              <a:rPr lang="ru-RU" sz="2000" dirty="0" smtClean="0">
                <a:latin typeface="Calibri" panose="020F0502020204030204" pitchFamily="34" charset="0"/>
              </a:rPr>
              <a:t> или </a:t>
            </a:r>
            <a:r>
              <a:rPr lang="en-US" sz="2000" dirty="0">
                <a:latin typeface="Calibri" panose="020F0502020204030204" pitchFamily="34" charset="0"/>
              </a:rPr>
              <a:t>Google Maps </a:t>
            </a:r>
            <a:endParaRPr lang="ru-RU" sz="2000" dirty="0" smtClean="0">
              <a:latin typeface="Calibri" panose="020F0502020204030204" pitchFamily="34" charset="0"/>
            </a:endParaRP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группировка объектов по категориям </a:t>
            </a:r>
            <a:endParaRPr lang="ru-RU" sz="2000" dirty="0" smtClean="0">
              <a:latin typeface="Calibri" panose="020F0502020204030204" pitchFamily="34" charset="0"/>
            </a:endParaRPr>
          </a:p>
          <a:p>
            <a:pPr marL="519112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список объектов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поиск объектов по их </a:t>
            </a:r>
            <a:r>
              <a:rPr lang="ru-RU" sz="2000" dirty="0" smtClean="0">
                <a:latin typeface="Calibri" panose="020F0502020204030204" pitchFamily="34" charset="0"/>
              </a:rPr>
              <a:t>названию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детальная информация об объекте 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прокладка маршрута до объекта</a:t>
            </a:r>
          </a:p>
          <a:p>
            <a:pPr marL="176212" lvl="0">
              <a:spcAft>
                <a:spcPts val="600"/>
              </a:spcAft>
              <a:buClr>
                <a:srgbClr val="C00000"/>
              </a:buClr>
            </a:pPr>
            <a:r>
              <a:rPr lang="ru-RU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Карта маршрутов</a:t>
            </a:r>
          </a:p>
        </p:txBody>
      </p:sp>
      <p:pic>
        <p:nvPicPr>
          <p:cNvPr id="16" name="Picture 4" descr="C:\Users\Надежда\Downloads\3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58" y="1289877"/>
            <a:ext cx="5192007" cy="448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0603"/>
            <a:ext cx="75247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931987" y="19052"/>
            <a:ext cx="5224189" cy="93578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>
              <a:buClr>
                <a:srgbClr val="C00000"/>
              </a:buClr>
            </a:pPr>
            <a:r>
              <a:rPr lang="ru-RU" sz="3000" b="1" dirty="0">
                <a:latin typeface="Calibri" pitchFamily="34" charset="0"/>
              </a:rPr>
              <a:t>Интерактивная </a:t>
            </a:r>
            <a:r>
              <a:rPr lang="ru-RU" sz="3000" b="1" dirty="0" smtClean="0">
                <a:latin typeface="Calibri" pitchFamily="34" charset="0"/>
              </a:rPr>
              <a:t>карта</a:t>
            </a:r>
            <a:endParaRPr lang="ru-RU" sz="3000" b="1" dirty="0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378538" y="1041304"/>
            <a:ext cx="8195939" cy="1143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0681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76896" y="222251"/>
            <a:ext cx="6933505" cy="838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2800" b="1" dirty="0"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1200" y="1397000"/>
            <a:ext cx="310127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Доступность с мобильных устройств:</a:t>
            </a:r>
            <a:br>
              <a:rPr lang="ru-RU" sz="2400" dirty="0" smtClean="0"/>
            </a:br>
            <a:endParaRPr lang="ru-RU" sz="2400" dirty="0" smtClean="0"/>
          </a:p>
          <a:p>
            <a:pPr marL="555625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400" b="0" dirty="0" smtClean="0"/>
              <a:t> </a:t>
            </a:r>
            <a:r>
              <a:rPr lang="ru-RU" sz="2400" dirty="0" smtClean="0"/>
              <a:t>Шаблон  для мобильной версии сайта</a:t>
            </a:r>
            <a:br>
              <a:rPr lang="ru-RU" sz="2400" dirty="0" smtClean="0"/>
            </a:br>
            <a:endParaRPr lang="ru-RU" sz="2400" dirty="0"/>
          </a:p>
          <a:p>
            <a:pPr marL="555625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400" dirty="0" smtClean="0"/>
              <a:t> Шаблон для мобильного приложения</a:t>
            </a:r>
            <a:br>
              <a:rPr lang="ru-RU" sz="2400" dirty="0" smtClean="0"/>
            </a:br>
            <a:endParaRPr lang="ru-RU" sz="2400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" y="1467952"/>
            <a:ext cx="2017059" cy="3976216"/>
          </a:xfrm>
          <a:prstGeom prst="rect">
            <a:avLst/>
          </a:prstGeom>
        </p:spPr>
      </p:pic>
      <p:pic>
        <p:nvPicPr>
          <p:cNvPr id="1026" name="Picture 2" descr="C:\Users\Надежда\Downloads\iphone_2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042" y="1723542"/>
            <a:ext cx="2013159" cy="372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142" y="1723544"/>
            <a:ext cx="2013159" cy="3720624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0603"/>
            <a:ext cx="75247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931987" y="19052"/>
            <a:ext cx="5224189" cy="93578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>
              <a:lnSpc>
                <a:spcPct val="90000"/>
              </a:lnSpc>
            </a:pPr>
            <a:r>
              <a:rPr lang="ru-RU" sz="3000" b="1" dirty="0">
                <a:latin typeface="Calibri" pitchFamily="34" charset="0"/>
              </a:rPr>
              <a:t>Мобильная карта</a:t>
            </a:r>
            <a:endParaRPr lang="en-US" sz="3000" b="1" dirty="0">
              <a:latin typeface="Verdana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378538" y="1041304"/>
            <a:ext cx="8195939" cy="1143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9215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1392382"/>
            <a:ext cx="70678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dirty="0" smtClean="0"/>
              <a:t>Поддержка </a:t>
            </a:r>
            <a:r>
              <a:rPr lang="ru-RU" sz="2000" dirty="0" err="1" smtClean="0"/>
              <a:t>Яндекс.Карты</a:t>
            </a:r>
            <a:r>
              <a:rPr lang="ru-RU" sz="2000" dirty="0" smtClean="0"/>
              <a:t> </a:t>
            </a:r>
            <a:r>
              <a:rPr lang="ru-RU" sz="2000" dirty="0"/>
              <a:t>и </a:t>
            </a:r>
            <a:r>
              <a:rPr lang="ru-RU" sz="2000" dirty="0" err="1"/>
              <a:t>Google</a:t>
            </a:r>
            <a:r>
              <a:rPr lang="ru-RU" sz="2000" dirty="0"/>
              <a:t> </a:t>
            </a:r>
            <a:r>
              <a:rPr lang="ru-RU" sz="2000" dirty="0" err="1"/>
              <a:t>Maps</a:t>
            </a:r>
            <a:r>
              <a:rPr lang="ru-RU" sz="2000" dirty="0"/>
              <a:t> </a:t>
            </a:r>
            <a:endParaRPr lang="ru-RU" sz="2000" dirty="0" smtClean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dirty="0" smtClean="0"/>
              <a:t>Единый источник данных и </a:t>
            </a:r>
            <a:r>
              <a:rPr lang="ru-RU" sz="2000" dirty="0"/>
              <a:t>для мобильной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и для десктоп версии</a:t>
            </a:r>
            <a:endParaRPr lang="ru-RU" sz="2000" dirty="0"/>
          </a:p>
          <a:p>
            <a:pPr lvl="0">
              <a:buClr>
                <a:srgbClr val="C00000"/>
              </a:buClr>
            </a:pPr>
            <a:endParaRPr lang="ru-RU" sz="2000" dirty="0" smtClean="0"/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dirty="0" err="1" smtClean="0"/>
              <a:t>Кастомизация</a:t>
            </a:r>
            <a:r>
              <a:rPr lang="ru-RU" sz="2000" dirty="0" smtClean="0"/>
              <a:t> внешнего вида (задание </a:t>
            </a:r>
            <a:r>
              <a:rPr lang="ru-RU" sz="2000" dirty="0"/>
              <a:t>пользовательских </a:t>
            </a:r>
            <a:r>
              <a:rPr lang="ru-RU" sz="2000" dirty="0" smtClean="0"/>
              <a:t>маркеров, изменение высоты </a:t>
            </a:r>
            <a:r>
              <a:rPr lang="ru-RU" sz="2000" dirty="0"/>
              <a:t>карты, </a:t>
            </a:r>
            <a:r>
              <a:rPr lang="ru-RU" sz="2000" dirty="0" smtClean="0"/>
              <a:t>цвета </a:t>
            </a:r>
            <a:r>
              <a:rPr lang="ru-RU" sz="2000" dirty="0"/>
              <a:t>линий </a:t>
            </a:r>
            <a:r>
              <a:rPr lang="ru-RU" sz="2000" dirty="0" smtClean="0"/>
              <a:t>, текст сообщений и </a:t>
            </a:r>
            <a:r>
              <a:rPr lang="ru-RU" sz="2000" dirty="0" err="1" smtClean="0"/>
              <a:t>т.п</a:t>
            </a:r>
            <a:r>
              <a:rPr lang="ru-RU" sz="2000" dirty="0" smtClean="0"/>
              <a:t>):</a:t>
            </a:r>
          </a:p>
          <a:p>
            <a:pPr marL="285750" lvl="0" indent="24447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Ч</a:t>
            </a:r>
            <a:r>
              <a:rPr lang="ru-RU" sz="2000" dirty="0" smtClean="0"/>
              <a:t>ерез </a:t>
            </a:r>
            <a:r>
              <a:rPr lang="ru-RU" sz="2000" dirty="0"/>
              <a:t>интерфейс </a:t>
            </a:r>
            <a:r>
              <a:rPr lang="ru-RU" sz="2000" dirty="0" smtClean="0"/>
              <a:t>административной панели 1С-Битрикс</a:t>
            </a:r>
          </a:p>
          <a:p>
            <a:pPr marL="285750" lvl="0" indent="24447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Через настройки компонента</a:t>
            </a:r>
          </a:p>
          <a:p>
            <a:pPr marL="285750" lvl="0" indent="24447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С помощью </a:t>
            </a:r>
            <a:r>
              <a:rPr lang="ru-RU" sz="2000" dirty="0"/>
              <a:t>настройки </a:t>
            </a:r>
            <a:r>
              <a:rPr lang="ru-RU" sz="2000" dirty="0" smtClean="0"/>
              <a:t>параметров </a:t>
            </a:r>
            <a:r>
              <a:rPr lang="ru-RU" sz="2000" dirty="0"/>
              <a:t>и </a:t>
            </a:r>
            <a:r>
              <a:rPr lang="en-US" sz="2000" dirty="0"/>
              <a:t>CSS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 </a:t>
            </a:r>
            <a:endParaRPr lang="ru-RU" sz="2000" dirty="0" smtClean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dirty="0"/>
              <a:t>Настройка маршрутов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dirty="0" smtClean="0"/>
              <a:t>Защита </a:t>
            </a:r>
            <a:r>
              <a:rPr lang="ru-RU" sz="2000" dirty="0"/>
              <a:t>от ввода некорректных </a:t>
            </a:r>
            <a:r>
              <a:rPr lang="ru-RU" sz="2000" dirty="0" smtClean="0"/>
              <a:t>данных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850" y="1247980"/>
            <a:ext cx="2781103" cy="1300822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0603"/>
            <a:ext cx="75247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931987" y="19052"/>
            <a:ext cx="5224189" cy="93578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>
              <a:lnSpc>
                <a:spcPct val="90000"/>
              </a:lnSpc>
            </a:pPr>
            <a:r>
              <a:rPr lang="ru-RU" sz="3200" b="1" dirty="0"/>
              <a:t>Управление картой (</a:t>
            </a:r>
            <a:r>
              <a:rPr lang="en-US" sz="3200" b="1" dirty="0"/>
              <a:t>API)</a:t>
            </a:r>
            <a:endParaRPr lang="en-US" sz="3000" b="1" dirty="0">
              <a:latin typeface="Verdana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378538" y="1041304"/>
            <a:ext cx="8195939" cy="1143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5525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04800"/>
            <a:ext cx="6215608" cy="685800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latin typeface="Calibri" charset="0"/>
                <a:ea typeface="Verdana" charset="0"/>
                <a:cs typeface="Calibri" charset="0"/>
              </a:rPr>
              <a:t>Новая версия сайта школы</a:t>
            </a:r>
            <a:br>
              <a:rPr lang="ru-RU" sz="3200" b="1" dirty="0" smtClean="0">
                <a:latin typeface="Calibri" charset="0"/>
                <a:ea typeface="Verdana" charset="0"/>
                <a:cs typeface="Calibri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Calibri" charset="0"/>
                <a:ea typeface="Verdana" charset="0"/>
                <a:cs typeface="Calibri" charset="0"/>
              </a:rPr>
              <a:t>октябрь 2015 </a:t>
            </a:r>
            <a:endParaRPr lang="en-US" sz="1800" b="1" dirty="0">
              <a:solidFill>
                <a:srgbClr val="C00000"/>
              </a:solidFill>
              <a:latin typeface="Calibri" charset="0"/>
              <a:ea typeface="Verdana" charset="0"/>
              <a:cs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1244829"/>
            <a:ext cx="734481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4825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alibri"/>
                <a:cs typeface="Calibri"/>
              </a:rPr>
              <a:t>Структура </a:t>
            </a:r>
            <a:r>
              <a:rPr lang="ru-RU" sz="2400" dirty="0">
                <a:latin typeface="Calibri"/>
                <a:cs typeface="Calibri"/>
              </a:rPr>
              <a:t>согласно требованиям </a:t>
            </a:r>
            <a:r>
              <a:rPr lang="ru-RU" sz="2400" dirty="0" err="1">
                <a:latin typeface="Calibri"/>
                <a:cs typeface="Calibri"/>
              </a:rPr>
              <a:t>Рособрнадзора</a:t>
            </a:r>
            <a:endParaRPr lang="ru-RU" sz="2400" dirty="0">
              <a:latin typeface="Calibri"/>
              <a:cs typeface="Calibri"/>
            </a:endParaRPr>
          </a:p>
          <a:p>
            <a:pPr marL="619125" indent="-457200">
              <a:spcBef>
                <a:spcPts val="600"/>
              </a:spcBef>
              <a:buFont typeface="Arial"/>
              <a:buChar char="•"/>
            </a:pPr>
            <a:r>
              <a:rPr lang="ru-RU" sz="2400" dirty="0" smtClean="0">
                <a:latin typeface="Calibri"/>
                <a:cs typeface="Calibri"/>
              </a:rPr>
              <a:t>Версия </a:t>
            </a:r>
            <a:r>
              <a:rPr lang="ru-RU" sz="2400" dirty="0">
                <a:latin typeface="Calibri"/>
                <a:cs typeface="Calibri"/>
              </a:rPr>
              <a:t>для лиц с ограниченными физическими возможностями</a:t>
            </a:r>
          </a:p>
          <a:p>
            <a:pPr marL="619125" indent="-457200">
              <a:spcBef>
                <a:spcPts val="600"/>
              </a:spcBef>
              <a:buFont typeface="Arial"/>
              <a:buChar char="•"/>
            </a:pPr>
            <a:r>
              <a:rPr lang="ru-RU" sz="2400" dirty="0" smtClean="0">
                <a:latin typeface="Calibri"/>
                <a:cs typeface="Calibri"/>
              </a:rPr>
              <a:t>Новый </a:t>
            </a:r>
            <a:r>
              <a:rPr lang="ru-RU" sz="2400" dirty="0">
                <a:latin typeface="Calibri"/>
                <a:cs typeface="Calibri"/>
              </a:rPr>
              <a:t>адаптивный </a:t>
            </a:r>
            <a:r>
              <a:rPr lang="ru-RU" sz="2400" dirty="0" smtClean="0">
                <a:latin typeface="Calibri"/>
                <a:cs typeface="Calibri"/>
              </a:rPr>
              <a:t>шаблон дизайна</a:t>
            </a:r>
            <a:endParaRPr lang="ru-RU" sz="2400" dirty="0">
              <a:latin typeface="Calibri"/>
              <a:cs typeface="Calibri"/>
            </a:endParaRPr>
          </a:p>
          <a:p>
            <a:pPr marL="619125" indent="-457200">
              <a:spcBef>
                <a:spcPts val="600"/>
              </a:spcBef>
              <a:buFont typeface="Arial"/>
              <a:buChar char="•"/>
            </a:pPr>
            <a:r>
              <a:rPr lang="ru-RU" sz="2400" dirty="0" smtClean="0">
                <a:latin typeface="Calibri"/>
                <a:cs typeface="Calibri"/>
              </a:rPr>
              <a:t>Интерактивная </a:t>
            </a:r>
            <a:r>
              <a:rPr lang="ru-RU" sz="2400" dirty="0">
                <a:latin typeface="Calibri"/>
                <a:cs typeface="Calibri"/>
              </a:rPr>
              <a:t>карта </a:t>
            </a:r>
            <a:r>
              <a:rPr lang="ru-RU" sz="2400" dirty="0" smtClean="0">
                <a:latin typeface="Calibri"/>
                <a:cs typeface="Calibri"/>
              </a:rPr>
              <a:t>объектов</a:t>
            </a:r>
            <a:endParaRPr lang="ru-RU" sz="2400" dirty="0">
              <a:latin typeface="Calibri"/>
              <a:cs typeface="Calibri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397628"/>
            <a:ext cx="6243804" cy="295826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6319868"/>
            <a:ext cx="63910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5"/>
              </a:rPr>
              <a:t>http://www.1c-bitrix.ru/solutions/edu/school</a:t>
            </a:r>
            <a:r>
              <a:rPr lang="ru-RU" dirty="0" smtClean="0">
                <a:hlinkClick r:id="rId5"/>
              </a:rPr>
              <a:t>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280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3306468_l.jpg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" y="2636913"/>
            <a:ext cx="9143999" cy="1224136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r>
              <a:rPr lang="ru-RU" sz="2800" dirty="0" smtClean="0">
                <a:solidFill>
                  <a:schemeClr val="tx1"/>
                </a:solidFill>
                <a:latin typeface="Calibri"/>
              </a:rPr>
              <a:t>Производительность и безопасность</a:t>
            </a:r>
            <a:endParaRPr lang="ru-RU" sz="2800" dirty="0">
              <a:solidFill>
                <a:schemeClr val="tx1"/>
              </a:solidFill>
              <a:latin typeface="Calibri"/>
            </a:endParaRPr>
          </a:p>
        </p:txBody>
      </p:sp>
      <p:grpSp>
        <p:nvGrpSpPr>
          <p:cNvPr id="4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248894" y="2146759"/>
            <a:ext cx="5475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72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23528" y="1772816"/>
            <a:ext cx="4536504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Быстрая скорость загрузки страницы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Работа под высокими нагрузками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Гибкость кода к доработкам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Защита от вирусов и сетевых атак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 </a:t>
            </a:r>
            <a:r>
              <a:rPr lang="ru-RU" sz="2000" dirty="0" err="1" smtClean="0">
                <a:solidFill>
                  <a:prstClr val="black"/>
                </a:solidFill>
                <a:latin typeface="Calibri" pitchFamily="34" charset="0"/>
              </a:rPr>
              <a:t>Техподдержка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alibri" pitchFamily="34" charset="0"/>
              </a:rPr>
              <a:t>Сертификат ФСТЭК РФ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548680"/>
            <a:ext cx="5094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Производительность и безопасность</a:t>
            </a:r>
          </a:p>
        </p:txBody>
      </p:sp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41" y="1383919"/>
            <a:ext cx="4142563" cy="276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577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3" name="Изображение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92695"/>
            <a:ext cx="9150352" cy="583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678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8" name="Изображение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6" y="1590906"/>
            <a:ext cx="8651584" cy="178280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3999" y="3363986"/>
            <a:ext cx="2969848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Отклик сайта в 100 раз быстрее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80440" y="3374302"/>
            <a:ext cx="2259635" cy="193898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Лучшее ранжирование сайтов  в Яндекс и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Google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73586" y="3514555"/>
            <a:ext cx="2762464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Повышение конверсии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сайта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75928" y="2690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Преимущества композитного сайта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288" y="5682232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http://www.1c-bitrix.ru/products/cms/new/#</a:t>
            </a:r>
            <a:r>
              <a:rPr lang="en-US" dirty="0" smtClean="0">
                <a:hlinkClick r:id="rId5"/>
              </a:rPr>
              <a:t>tab-composite-link</a:t>
            </a:r>
            <a:endParaRPr lang="ru-RU" dirty="0" smtClean="0"/>
          </a:p>
          <a:p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85363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180804" y="1868025"/>
            <a:ext cx="3758700" cy="2846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Разработчик разделяет компоненты на статические и динамические</a:t>
            </a:r>
          </a:p>
          <a:p>
            <a:pPr>
              <a:lnSpc>
                <a:spcPct val="70000"/>
              </a:lnSpc>
            </a:pPr>
            <a:endParaRPr lang="ru-RU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Включает композитный режим</a:t>
            </a:r>
          </a:p>
          <a:p>
            <a:pPr>
              <a:lnSpc>
                <a:spcPct val="70000"/>
              </a:lnSpc>
            </a:pPr>
            <a:endParaRPr lang="ru-RU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При первом запросе готовая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html</a:t>
            </a: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 страница сохраняется на диск</a:t>
            </a:r>
          </a:p>
          <a:p>
            <a:pPr>
              <a:lnSpc>
                <a:spcPct val="70000"/>
              </a:lnSpc>
            </a:pPr>
            <a:endParaRPr lang="ru-RU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При следующих запросах статическая часть отдается с диска мгновенно, а динамическая подгружается в фоновом режиме</a:t>
            </a:r>
          </a:p>
        </p:txBody>
      </p:sp>
      <p:pic>
        <p:nvPicPr>
          <p:cNvPr id="14" name="Изображение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672" y="2013697"/>
            <a:ext cx="4378088" cy="2676671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75928" y="2690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Как сделать сайт композитным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grpSp>
        <p:nvGrpSpPr>
          <p:cNvPr id="1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529887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60966" y="2875834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3450" y="1988840"/>
            <a:ext cx="417646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3600" dirty="0" smtClean="0">
                <a:solidFill>
                  <a:prstClr val="black"/>
                </a:solidFill>
                <a:latin typeface="Calibri" pitchFamily="34" charset="0"/>
              </a:rPr>
              <a:t>Эффективный сайт решает конкретные задачи организации </a:t>
            </a:r>
          </a:p>
        </p:txBody>
      </p:sp>
      <p:pic>
        <p:nvPicPr>
          <p:cNvPr id="10" name="Изображение 8" descr="11049393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9915" y="1323136"/>
            <a:ext cx="4373498" cy="4193729"/>
          </a:xfrm>
          <a:prstGeom prst="rect">
            <a:avLst/>
          </a:prstGeom>
          <a:ln>
            <a:noFill/>
          </a:ln>
          <a:effectLst>
            <a:softEdge rad="330200"/>
          </a:effectLst>
        </p:spPr>
      </p:pic>
      <p:grpSp>
        <p:nvGrpSpPr>
          <p:cNvPr id="11" name="Группа 16"/>
          <p:cNvGrpSpPr/>
          <p:nvPr/>
        </p:nvGrpSpPr>
        <p:grpSpPr>
          <a:xfrm>
            <a:off x="6444208" y="-45667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33574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21600" y="3789040"/>
            <a:ext cx="9144000" cy="2055161"/>
          </a:xfrm>
          <a:prstGeom prst="rect">
            <a:avLst/>
          </a:prstGeom>
          <a:solidFill>
            <a:srgbClr val="F1F2F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азвание 1"/>
          <p:cNvSpPr>
            <a:spLocks noGrp="1"/>
          </p:cNvSpPr>
          <p:nvPr>
            <p:ph type="title"/>
          </p:nvPr>
        </p:nvSpPr>
        <p:spPr>
          <a:xfrm>
            <a:off x="383436" y="4096448"/>
            <a:ext cx="8738964" cy="1440344"/>
          </a:xfrm>
        </p:spPr>
        <p:txBody>
          <a:bodyPr>
            <a:normAutofit/>
          </a:bodyPr>
          <a:lstStyle/>
          <a:p>
            <a:pPr algn="ctr"/>
            <a:r>
              <a:rPr lang="ru-RU" sz="5500" dirty="0" smtClean="0"/>
              <a:t>Скорость сайта</a:t>
            </a:r>
            <a:endParaRPr lang="ru-RU" sz="55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7649283" y="0"/>
            <a:ext cx="1145956" cy="437662"/>
            <a:chOff x="10199044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10199044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5362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944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0280"/>
            <a:ext cx="9144000" cy="6048672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7004" y="1772816"/>
            <a:ext cx="6353376" cy="3217334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235" y="6701368"/>
            <a:ext cx="152399" cy="1608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07004" y="5299528"/>
            <a:ext cx="6459097" cy="1558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47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20638"/>
            <a:ext cx="4716463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309563" y="1268413"/>
            <a:ext cx="4524375" cy="561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Проактивный фильтр защиты от атак 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 (</a:t>
            </a:r>
            <a:r>
              <a:rPr lang="en-US" sz="1900" dirty="0">
                <a:latin typeface="+mn-lt"/>
                <a:ea typeface="Verdana" pitchFamily="34" charset="0"/>
                <a:cs typeface="Verdana" pitchFamily="34" charset="0"/>
              </a:rPr>
              <a:t>Web Application </a:t>
            </a:r>
            <a:r>
              <a:rPr lang="en-US" sz="1900" dirty="0" err="1">
                <a:latin typeface="+mn-lt"/>
                <a:ea typeface="Verdana" pitchFamily="34" charset="0"/>
                <a:cs typeface="Verdana" pitchFamily="34" charset="0"/>
              </a:rPr>
              <a:t>FireWall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Аутентификация и система составных паролей (</a:t>
            </a:r>
            <a:r>
              <a:rPr lang="en-US" sz="1900" dirty="0">
                <a:latin typeface="+mn-lt"/>
              </a:rPr>
              <a:t>OTP)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Технология защиты сессии пользователя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Активная реакция на вторжение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Контроль целостности системы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Защита от </a:t>
            </a:r>
            <a:r>
              <a:rPr lang="ru-RU" sz="1900" dirty="0" err="1">
                <a:latin typeface="+mn-lt"/>
              </a:rPr>
              <a:t>фишинга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Шифрование данных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Групповые политики безопасности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Защита при регистрации и авторизации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Журнал событий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 smtClean="0">
                <a:latin typeface="+mn-lt"/>
              </a:rPr>
              <a:t>Веб-антивирус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 smtClean="0">
                <a:latin typeface="+mn-lt"/>
              </a:rPr>
              <a:t>Сертификат ФСТЭК</a:t>
            </a:r>
            <a:endParaRPr lang="ru-RU" sz="1900" dirty="0">
              <a:latin typeface="+mn-lt"/>
            </a:endParaRPr>
          </a:p>
        </p:txBody>
      </p:sp>
      <p:sp>
        <p:nvSpPr>
          <p:cNvPr id="28678" name="Rectangle 2"/>
          <p:cNvSpPr txBox="1">
            <a:spLocks noChangeArrowheads="1"/>
          </p:cNvSpPr>
          <p:nvPr/>
        </p:nvSpPr>
        <p:spPr bwMode="auto">
          <a:xfrm>
            <a:off x="338138" y="115888"/>
            <a:ext cx="4532312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000" b="1">
                <a:latin typeface="Calibri" pitchFamily="34" charset="0"/>
              </a:rPr>
              <a:t>Безопасность сайта. Проактивная защита</a:t>
            </a:r>
            <a:endParaRPr lang="en-US" altLang="ru-RU" sz="3000" b="1">
              <a:latin typeface="Verdana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7468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49591"/>
            <a:ext cx="5371148" cy="795316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«Облачный» </a:t>
            </a:r>
            <a:r>
              <a:rPr lang="ru-RU" sz="3200" b="1" dirty="0" err="1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бэкап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6504" y="1481584"/>
            <a:ext cx="83779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сайта 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в </a:t>
            </a: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«облако» 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и </a:t>
            </a: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 из «облака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» </a:t>
            </a: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(в России облачные хранилища поддерживают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Arial" charset="0"/>
              </a:rPr>
              <a:t>Clodo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Arial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и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Arial" charset="0"/>
              </a:rPr>
              <a:t>Selectel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pic>
        <p:nvPicPr>
          <p:cNvPr id="14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62244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блако 14"/>
          <p:cNvSpPr/>
          <p:nvPr/>
        </p:nvSpPr>
        <p:spPr>
          <a:xfrm>
            <a:off x="5412904" y="2931418"/>
            <a:ext cx="2664296" cy="168955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Облако 15"/>
          <p:cNvSpPr/>
          <p:nvPr/>
        </p:nvSpPr>
        <p:spPr>
          <a:xfrm>
            <a:off x="3972744" y="4587602"/>
            <a:ext cx="1872208" cy="120359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32" y="3003426"/>
            <a:ext cx="1934438" cy="129614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988968" y="3435474"/>
            <a:ext cx="14477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Облачное 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хранилище (</a:t>
            </a:r>
            <a:r>
              <a:rPr lang="ru-RU" sz="1400" dirty="0" err="1" smtClean="0">
                <a:solidFill>
                  <a:srgbClr val="000000"/>
                </a:solidFill>
                <a:latin typeface="Calibri"/>
                <a:cs typeface="Arial" charset="0"/>
              </a:rPr>
              <a:t>бэкап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92080" y="4814575"/>
            <a:ext cx="14477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Облачное 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хранилище (файлы)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3396680" y="350748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3396680" y="386752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3464060" y="3250808"/>
            <a:ext cx="16800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78156" y="3821936"/>
            <a:ext cx="11764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rot="887806">
            <a:off x="2070686" y="474547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887806" flipH="1">
            <a:off x="2070686" y="510551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 rot="887806">
            <a:off x="2121122" y="4488798"/>
            <a:ext cx="16800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887806">
            <a:off x="2343277" y="5059926"/>
            <a:ext cx="11764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pic>
        <p:nvPicPr>
          <p:cNvPr id="2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089877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253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4" y="30480"/>
            <a:ext cx="5763903" cy="960120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Система обновлений </a:t>
            </a:r>
            <a:r>
              <a:rPr lang="en-US" sz="2800" b="1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SiteUpdate</a:t>
            </a:r>
          </a:p>
        </p:txBody>
      </p:sp>
      <p:sp>
        <p:nvSpPr>
          <p:cNvPr id="78851" name="Прямоугольник 5"/>
          <p:cNvSpPr>
            <a:spLocks noChangeArrowheads="1"/>
          </p:cNvSpPr>
          <p:nvPr/>
        </p:nvSpPr>
        <p:spPr bwMode="auto">
          <a:xfrm>
            <a:off x="438776" y="1575721"/>
            <a:ext cx="39732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Уникальная технология SiteUpdate позволяет без дополнительных расходов скачивать обновления продукта и новые модули.</a:t>
            </a:r>
          </a:p>
        </p:txBody>
      </p:sp>
      <p:sp>
        <p:nvSpPr>
          <p:cNvPr id="78852" name="Прямоугольник 6"/>
          <p:cNvSpPr>
            <a:spLocks noChangeArrowheads="1"/>
          </p:cNvSpPr>
          <p:nvPr/>
        </p:nvSpPr>
        <p:spPr bwMode="auto">
          <a:xfrm>
            <a:off x="418759" y="2901949"/>
            <a:ext cx="40005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Обновления </a:t>
            </a:r>
            <a:r>
              <a:rPr lang="ru-RU" sz="1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не затрагивают публичную часть сайта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полностью исключая потерю данных.</a:t>
            </a:r>
          </a:p>
        </p:txBody>
      </p:sp>
      <p:sp>
        <p:nvSpPr>
          <p:cNvPr id="78853" name="Прямоугольник 7"/>
          <p:cNvSpPr>
            <a:spLocks noChangeArrowheads="1"/>
          </p:cNvSpPr>
          <p:nvPr/>
        </p:nvSpPr>
        <p:spPr bwMode="auto">
          <a:xfrm>
            <a:off x="426720" y="3952165"/>
            <a:ext cx="40005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Таким образом, владелец продукта может </a:t>
            </a:r>
            <a:r>
              <a:rPr lang="ru-RU" sz="1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поддерживать постоянную актуальность системы 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 оперативно получать новые модули.</a:t>
            </a:r>
          </a:p>
        </p:txBody>
      </p:sp>
      <p:pic>
        <p:nvPicPr>
          <p:cNvPr id="78854" name="Рисунок 8" descr="siteupdat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3" y="1676023"/>
            <a:ext cx="4378325" cy="328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8776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731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Прямоугольник 9"/>
          <p:cNvSpPr>
            <a:spLocks noChangeArrowheads="1"/>
          </p:cNvSpPr>
          <p:nvPr/>
        </p:nvSpPr>
        <p:spPr bwMode="auto">
          <a:xfrm>
            <a:off x="0" y="2327275"/>
            <a:ext cx="9144000" cy="2203450"/>
          </a:xfrm>
          <a:prstGeom prst="rect">
            <a:avLst/>
          </a:prstGeom>
          <a:solidFill>
            <a:srgbClr val="FFFFFF">
              <a:alpha val="9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kumimoji="0" lang="ru-RU" altLang="ru-RU" sz="1200" b="1"/>
          </a:p>
        </p:txBody>
      </p:sp>
      <p:sp>
        <p:nvSpPr>
          <p:cNvPr id="46084" name="Rectangle 2"/>
          <p:cNvSpPr txBox="1">
            <a:spLocks noChangeArrowheads="1"/>
          </p:cNvSpPr>
          <p:nvPr/>
        </p:nvSpPr>
        <p:spPr bwMode="auto">
          <a:xfrm>
            <a:off x="0" y="2654300"/>
            <a:ext cx="9036496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r>
              <a:rPr kumimoji="0" lang="ru-RU" altLang="ru-RU" sz="4000" dirty="0" smtClean="0">
                <a:latin typeface="Calibri" pitchFamily="34" charset="0"/>
              </a:rPr>
              <a:t>Внутренний портал учебного заведения</a:t>
            </a:r>
            <a:endParaRPr kumimoji="0" lang="en-US" altLang="ru-RU" sz="4000" dirty="0">
              <a:latin typeface="Verdana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627784" y="-9525"/>
            <a:ext cx="2411760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335430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1" descr="C:\Users\Аня\Downloads\7271412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3213100"/>
            <a:ext cx="2428875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endParaRPr kumimoji="0" lang="ru-RU" altLang="ru-RU" sz="1800">
              <a:latin typeface="Verdana" pitchFamily="34" charset="0"/>
            </a:endParaRPr>
          </a:p>
        </p:txBody>
      </p:sp>
      <p:sp>
        <p:nvSpPr>
          <p:cNvPr id="39940" name="Rectangle 2"/>
          <p:cNvSpPr txBox="1">
            <a:spLocks noChangeArrowheads="1"/>
          </p:cNvSpPr>
          <p:nvPr/>
        </p:nvSpPr>
        <p:spPr bwMode="auto">
          <a:xfrm>
            <a:off x="254000" y="188913"/>
            <a:ext cx="6334224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200" b="1" dirty="0">
                <a:latin typeface="Calibri" pitchFamily="34" charset="0"/>
              </a:rPr>
              <a:t>Взаимодействие учащихся с ВУЗом</a:t>
            </a:r>
            <a:endParaRPr kumimoji="0" lang="en-US" altLang="ru-RU" sz="3200" b="1" dirty="0">
              <a:latin typeface="Calibri" pitchFamily="34" charset="0"/>
            </a:endParaRPr>
          </a:p>
        </p:txBody>
      </p:sp>
      <p:sp>
        <p:nvSpPr>
          <p:cNvPr id="39943" name="Прямоугольник 10"/>
          <p:cNvSpPr>
            <a:spLocks noChangeArrowheads="1"/>
          </p:cNvSpPr>
          <p:nvPr/>
        </p:nvSpPr>
        <p:spPr bwMode="auto">
          <a:xfrm>
            <a:off x="714375" y="2132856"/>
            <a:ext cx="600075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kumimoji="0" lang="ru-RU" altLang="ru-RU" sz="2000" dirty="0" smtClean="0">
                <a:latin typeface="Calibri" pitchFamily="34" charset="0"/>
              </a:rPr>
              <a:t>Много </a:t>
            </a:r>
            <a:r>
              <a:rPr kumimoji="0" lang="ru-RU" altLang="ru-RU" sz="2000" dirty="0">
                <a:latin typeface="Calibri" pitchFamily="34" charset="0"/>
              </a:rPr>
              <a:t>вопросов по обучению и сопровождению, не всегда понятно как решать</a:t>
            </a:r>
          </a:p>
          <a:p>
            <a:pPr>
              <a:buFont typeface="Arial" pitchFamily="34" charset="0"/>
              <a:buChar char="•"/>
            </a:pPr>
            <a:endParaRPr kumimoji="0" lang="ru-RU" altLang="ru-RU" sz="2000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kumimoji="0" lang="ru-RU" altLang="ru-RU" sz="2000" dirty="0">
                <a:latin typeface="Calibri" pitchFamily="34" charset="0"/>
              </a:rPr>
              <a:t>Проблема найти контакты: учащихся, преподавателей, администрации</a:t>
            </a:r>
            <a:r>
              <a:rPr kumimoji="0" lang="en-US" altLang="ru-RU" sz="2000" dirty="0">
                <a:latin typeface="Calibri" pitchFamily="34" charset="0"/>
              </a:rPr>
              <a:t>;</a:t>
            </a:r>
            <a:endParaRPr kumimoji="0" lang="ru-RU" altLang="ru-RU" sz="2000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kumimoji="0" lang="ru-RU" altLang="ru-RU" sz="2000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kumimoji="0" lang="ru-RU" altLang="ru-RU" sz="2000" dirty="0">
                <a:latin typeface="Calibri" pitchFamily="34" charset="0"/>
              </a:rPr>
              <a:t>Нет единой электронной площадки для взаимодействия с преподавателями</a:t>
            </a:r>
            <a:r>
              <a:rPr kumimoji="0" lang="en-US" altLang="ru-RU" sz="2000" dirty="0">
                <a:latin typeface="Calibri" pitchFamily="34" charset="0"/>
              </a:rPr>
              <a:t>;</a:t>
            </a:r>
            <a:endParaRPr kumimoji="0" lang="ru-RU" altLang="ru-RU" sz="2000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kumimoji="0" lang="ru-RU" altLang="ru-RU" sz="2000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kumimoji="0" lang="ru-RU" altLang="ru-RU" sz="2000" dirty="0">
                <a:latin typeface="Calibri" pitchFamily="34" charset="0"/>
              </a:rPr>
              <a:t>Нет или неудобны хранилища документов по предметам</a:t>
            </a:r>
            <a:r>
              <a:rPr kumimoji="0" lang="en-US" altLang="ru-RU" sz="2000" dirty="0">
                <a:latin typeface="Calibri" pitchFamily="34" charset="0"/>
              </a:rPr>
              <a:t>;</a:t>
            </a:r>
            <a:endParaRPr kumimoji="0" lang="ru-RU" altLang="ru-RU" sz="2000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kumimoji="0" lang="ru-RU" altLang="ru-RU" sz="2000" dirty="0">
              <a:latin typeface="Calibri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569376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endParaRPr kumimoji="0" lang="ru-RU" altLang="ru-RU" sz="1800">
              <a:latin typeface="Verdana" pitchFamily="34" charset="0"/>
            </a:endParaRPr>
          </a:p>
        </p:txBody>
      </p:sp>
      <p:sp>
        <p:nvSpPr>
          <p:cNvPr id="44035" name="Rectangle 2"/>
          <p:cNvSpPr txBox="1">
            <a:spLocks noChangeArrowheads="1"/>
          </p:cNvSpPr>
          <p:nvPr/>
        </p:nvSpPr>
        <p:spPr bwMode="auto">
          <a:xfrm>
            <a:off x="395288" y="188913"/>
            <a:ext cx="5684837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200" b="1" dirty="0" err="1">
                <a:latin typeface="Calibri" pitchFamily="34" charset="0"/>
              </a:rPr>
              <a:t>Интранет</a:t>
            </a:r>
            <a:r>
              <a:rPr kumimoji="0" lang="ru-RU" altLang="ru-RU" sz="3200" b="1" dirty="0">
                <a:latin typeface="Calibri" pitchFamily="34" charset="0"/>
              </a:rPr>
              <a:t> для сотрудников</a:t>
            </a:r>
            <a:endParaRPr kumimoji="0" lang="en-US" altLang="ru-RU" sz="3200" b="1" dirty="0">
              <a:latin typeface="Calibri" pitchFamily="34" charset="0"/>
            </a:endParaRPr>
          </a:p>
        </p:txBody>
      </p:sp>
      <p:sp>
        <p:nvSpPr>
          <p:cNvPr id="44039" name="Прямоугольник 50"/>
          <p:cNvSpPr>
            <a:spLocks noChangeArrowheads="1"/>
          </p:cNvSpPr>
          <p:nvPr/>
        </p:nvSpPr>
        <p:spPr bwMode="auto">
          <a:xfrm>
            <a:off x="2178472" y="2751658"/>
            <a:ext cx="370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900"/>
              </a:spcBef>
              <a:buFont typeface="Arial" pitchFamily="34" charset="0"/>
              <a:buNone/>
            </a:pPr>
            <a:r>
              <a:rPr kumimoji="0" lang="ru-RU" altLang="ru-RU" sz="1800">
                <a:latin typeface="Calibri" pitchFamily="34" charset="0"/>
              </a:rPr>
              <a:t>Задачи</a:t>
            </a:r>
          </a:p>
        </p:txBody>
      </p:sp>
      <p:sp>
        <p:nvSpPr>
          <p:cNvPr id="44040" name="Прямоугольник 51"/>
          <p:cNvSpPr>
            <a:spLocks noChangeArrowheads="1"/>
          </p:cNvSpPr>
          <p:nvPr/>
        </p:nvSpPr>
        <p:spPr bwMode="auto">
          <a:xfrm>
            <a:off x="2178472" y="1799158"/>
            <a:ext cx="370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900"/>
              </a:spcBef>
              <a:buFont typeface="Arial" pitchFamily="34" charset="0"/>
              <a:buNone/>
            </a:pPr>
            <a:r>
              <a:rPr kumimoji="0" lang="ru-RU" altLang="ru-RU" sz="1800" dirty="0">
                <a:latin typeface="Calibri" pitchFamily="34" charset="0"/>
              </a:rPr>
              <a:t>Социальная сеть</a:t>
            </a:r>
            <a:endParaRPr kumimoji="0" lang="en-US" altLang="ru-RU" sz="1800" dirty="0">
              <a:latin typeface="Calibri" pitchFamily="34" charset="0"/>
            </a:endParaRPr>
          </a:p>
        </p:txBody>
      </p:sp>
      <p:sp>
        <p:nvSpPr>
          <p:cNvPr id="44041" name="Прямоугольник 52"/>
          <p:cNvSpPr>
            <a:spLocks noChangeArrowheads="1"/>
          </p:cNvSpPr>
          <p:nvPr/>
        </p:nvSpPr>
        <p:spPr bwMode="auto">
          <a:xfrm>
            <a:off x="5837659" y="2764358"/>
            <a:ext cx="2124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900"/>
              </a:spcBef>
              <a:buFont typeface="Arial" pitchFamily="34" charset="0"/>
              <a:buNone/>
            </a:pPr>
            <a:r>
              <a:rPr kumimoji="0" lang="ru-RU" altLang="ru-RU" sz="1800" dirty="0">
                <a:latin typeface="Calibri" pitchFamily="34" charset="0"/>
              </a:rPr>
              <a:t>Битрикс24.Диск</a:t>
            </a:r>
          </a:p>
        </p:txBody>
      </p:sp>
      <p:sp>
        <p:nvSpPr>
          <p:cNvPr id="44042" name="Прямоугольник 53"/>
          <p:cNvSpPr>
            <a:spLocks noChangeArrowheads="1"/>
          </p:cNvSpPr>
          <p:nvPr/>
        </p:nvSpPr>
        <p:spPr bwMode="auto">
          <a:xfrm>
            <a:off x="5837659" y="3731146"/>
            <a:ext cx="1498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900"/>
              </a:spcBef>
              <a:buFont typeface="Arial" pitchFamily="34" charset="0"/>
              <a:buNone/>
            </a:pPr>
            <a:r>
              <a:rPr kumimoji="0" lang="en-US" altLang="ru-RU" sz="1800">
                <a:latin typeface="Calibri" pitchFamily="34" charset="0"/>
              </a:rPr>
              <a:t>CRM</a:t>
            </a:r>
          </a:p>
        </p:txBody>
      </p:sp>
      <p:sp>
        <p:nvSpPr>
          <p:cNvPr id="44043" name="Прямоугольник 54"/>
          <p:cNvSpPr>
            <a:spLocks noChangeArrowheads="1"/>
          </p:cNvSpPr>
          <p:nvPr/>
        </p:nvSpPr>
        <p:spPr bwMode="auto">
          <a:xfrm>
            <a:off x="5807497" y="4696346"/>
            <a:ext cx="21240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70000"/>
              </a:lnSpc>
              <a:spcBef>
                <a:spcPts val="900"/>
              </a:spcBef>
              <a:buFont typeface="Arial" pitchFamily="34" charset="0"/>
              <a:buNone/>
            </a:pPr>
            <a:r>
              <a:rPr kumimoji="0" lang="ru-RU" altLang="ru-RU" sz="1800" dirty="0">
                <a:latin typeface="Calibri" pitchFamily="34" charset="0"/>
              </a:rPr>
              <a:t>Бизнес-процессы</a:t>
            </a:r>
            <a:endParaRPr kumimoji="0" lang="en-US" altLang="ru-RU" sz="1800" dirty="0">
              <a:latin typeface="Calibri" pitchFamily="34" charset="0"/>
            </a:endParaRPr>
          </a:p>
          <a:p>
            <a:pPr>
              <a:lnSpc>
                <a:spcPct val="70000"/>
              </a:lnSpc>
              <a:spcBef>
                <a:spcPts val="900"/>
              </a:spcBef>
              <a:buFont typeface="Arial" pitchFamily="34" charset="0"/>
              <a:buNone/>
            </a:pPr>
            <a:r>
              <a:rPr kumimoji="0" lang="ru-RU" altLang="ru-RU" sz="1800" dirty="0">
                <a:latin typeface="Calibri" pitchFamily="34" charset="0"/>
              </a:rPr>
              <a:t>и списки</a:t>
            </a:r>
            <a:endParaRPr kumimoji="0" lang="en-US" altLang="ru-RU" sz="1800" dirty="0">
              <a:latin typeface="Calibri" pitchFamily="34" charset="0"/>
            </a:endParaRPr>
          </a:p>
        </p:txBody>
      </p:sp>
      <p:sp>
        <p:nvSpPr>
          <p:cNvPr id="44044" name="Прямоугольник 55"/>
          <p:cNvSpPr>
            <a:spLocks noChangeArrowheads="1"/>
          </p:cNvSpPr>
          <p:nvPr/>
        </p:nvSpPr>
        <p:spPr bwMode="auto">
          <a:xfrm>
            <a:off x="2178472" y="4656658"/>
            <a:ext cx="370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900"/>
              </a:spcBef>
              <a:buFont typeface="Arial" pitchFamily="34" charset="0"/>
              <a:buNone/>
            </a:pPr>
            <a:r>
              <a:rPr kumimoji="0" lang="ru-RU" altLang="ru-RU" sz="1800">
                <a:latin typeface="Calibri" pitchFamily="34" charset="0"/>
              </a:rPr>
              <a:t>Отчеты</a:t>
            </a:r>
          </a:p>
        </p:txBody>
      </p:sp>
      <p:sp>
        <p:nvSpPr>
          <p:cNvPr id="44045" name="Прямоугольник 56"/>
          <p:cNvSpPr>
            <a:spLocks noChangeArrowheads="1"/>
          </p:cNvSpPr>
          <p:nvPr/>
        </p:nvSpPr>
        <p:spPr bwMode="auto">
          <a:xfrm>
            <a:off x="5837659" y="1799158"/>
            <a:ext cx="2035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900"/>
              </a:spcBef>
              <a:buFont typeface="Arial" pitchFamily="34" charset="0"/>
              <a:buNone/>
            </a:pPr>
            <a:r>
              <a:rPr kumimoji="0" lang="ru-RU" altLang="ru-RU" sz="1800" dirty="0">
                <a:latin typeface="Calibri" pitchFamily="34" charset="0"/>
              </a:rPr>
              <a:t>Чат</a:t>
            </a:r>
            <a:r>
              <a:rPr kumimoji="0" lang="en-US" altLang="ru-RU" sz="1800" dirty="0">
                <a:latin typeface="Calibri" pitchFamily="34" charset="0"/>
              </a:rPr>
              <a:t> </a:t>
            </a:r>
            <a:r>
              <a:rPr kumimoji="0" lang="ru-RU" altLang="ru-RU" sz="1800" dirty="0">
                <a:latin typeface="Calibri" pitchFamily="34" charset="0"/>
              </a:rPr>
              <a:t>и видео</a:t>
            </a:r>
          </a:p>
        </p:txBody>
      </p:sp>
      <p:sp>
        <p:nvSpPr>
          <p:cNvPr id="44046" name="Прямоугольник 57"/>
          <p:cNvSpPr>
            <a:spLocks noChangeArrowheads="1"/>
          </p:cNvSpPr>
          <p:nvPr/>
        </p:nvSpPr>
        <p:spPr bwMode="auto">
          <a:xfrm>
            <a:off x="2178472" y="3704158"/>
            <a:ext cx="2397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900"/>
              </a:spcBef>
              <a:buFont typeface="Arial" pitchFamily="34" charset="0"/>
              <a:buNone/>
            </a:pPr>
            <a:r>
              <a:rPr kumimoji="0" lang="ru-RU" altLang="ru-RU" sz="1800">
                <a:latin typeface="Calibri" pitchFamily="34" charset="0"/>
              </a:rPr>
              <a:t>Календари</a:t>
            </a:r>
            <a:endParaRPr kumimoji="0" lang="en-US" altLang="ru-RU" sz="1800">
              <a:latin typeface="Calibri" pitchFamily="34" charset="0"/>
            </a:endParaRPr>
          </a:p>
        </p:txBody>
      </p:sp>
      <p:pic>
        <p:nvPicPr>
          <p:cNvPr id="44047" name="Изображение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922" y="2759596"/>
            <a:ext cx="401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8" name="Изображение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584" y="2797696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2" name="Изображение 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584" y="1842021"/>
            <a:ext cx="5032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3" name="Изображение 6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172" y="4648721"/>
            <a:ext cx="5048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4" name="Изображение 6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172" y="3651771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5" name="Изображение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584" y="3754958"/>
            <a:ext cx="50323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6" name="Изображение 6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584" y="4710633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7" name="Изображение 6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959" y="1764233"/>
            <a:ext cx="5048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Изображение 7" descr="b24_объединяет компанию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65169"/>
            <a:ext cx="2250082" cy="103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504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Управление документами</a:t>
            </a:r>
            <a:endParaRPr lang="ru-RU" sz="30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577" y="1844824"/>
            <a:ext cx="4694124" cy="2952328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Изображение 3" descr="Снимок экрана 2013-04-26 в 12.49.59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830" y="5625665"/>
            <a:ext cx="3578763" cy="683655"/>
          </a:xfrm>
          <a:prstGeom prst="rect">
            <a:avLst/>
          </a:prstGeom>
        </p:spPr>
      </p:pic>
      <p:sp>
        <p:nvSpPr>
          <p:cNvPr id="14" name="Прямоугольник 3"/>
          <p:cNvSpPr>
            <a:spLocks noChangeArrowheads="1"/>
          </p:cNvSpPr>
          <p:nvPr/>
        </p:nvSpPr>
        <p:spPr bwMode="auto">
          <a:xfrm>
            <a:off x="204618" y="1504816"/>
            <a:ext cx="4176712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Единая база документов</a:t>
            </a:r>
          </a:p>
          <a:p>
            <a:pPr marL="457200" indent="-4572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Мгновенный поиск документов</a:t>
            </a:r>
          </a:p>
          <a:p>
            <a:pPr marL="457200" indent="-4572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Совместная работа над документами</a:t>
            </a:r>
          </a:p>
          <a:p>
            <a:pPr marL="457200" indent="-4572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Единое хранилище документов – Битрикс24.Диск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endParaRPr lang="ru-RU" sz="2400" dirty="0" smtClean="0"/>
          </a:p>
          <a:p>
            <a:pPr marL="457200" indent="-457200">
              <a:buAutoNum type="arabicPeriod"/>
              <a:defRPr/>
            </a:pPr>
            <a:endParaRPr lang="ru-RU" sz="2400" b="1" dirty="0">
              <a:latin typeface="+mn-lt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912979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Календари</a:t>
            </a:r>
            <a:endParaRPr lang="ru-RU" sz="3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628800"/>
            <a:ext cx="3600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Планирование </a:t>
            </a:r>
            <a:r>
              <a:rPr lang="ru-RU" sz="2000" dirty="0">
                <a:latin typeface="Calibri"/>
                <a:cs typeface="Calibri"/>
              </a:rPr>
              <a:t>рабочего времени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Напоминания </a:t>
            </a:r>
            <a:r>
              <a:rPr lang="ru-RU" sz="2000" dirty="0">
                <a:latin typeface="Calibri"/>
                <a:cs typeface="Calibri"/>
              </a:rPr>
              <a:t>о предстоящих событиях 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Доступность с мобильных устройств</a:t>
            </a:r>
            <a:endParaRPr lang="ru-RU" sz="2000" dirty="0">
              <a:latin typeface="Calibri"/>
              <a:cs typeface="Calibri"/>
            </a:endParaRPr>
          </a:p>
        </p:txBody>
      </p:sp>
      <p:pic>
        <p:nvPicPr>
          <p:cNvPr id="5122" name="Picture 2" descr="http://www.bitrix24.ru/images/content/calend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067" y="1582003"/>
            <a:ext cx="5067014" cy="324573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27614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79512" y="1768616"/>
            <a:ext cx="3816424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71500" indent="-5715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3600" dirty="0" smtClean="0">
                <a:solidFill>
                  <a:prstClr val="black"/>
                </a:solidFill>
                <a:latin typeface="Calibri" pitchFamily="34" charset="0"/>
              </a:rPr>
              <a:t>Комфортные условия для доступа </a:t>
            </a:r>
            <a:r>
              <a:rPr lang="ru-RU" sz="3600" dirty="0">
                <a:solidFill>
                  <a:prstClr val="black"/>
                </a:solidFill>
                <a:latin typeface="Calibri" pitchFamily="34" charset="0"/>
              </a:rPr>
              <a:t>к </a:t>
            </a:r>
            <a:r>
              <a:rPr lang="ru-RU" sz="3600" dirty="0" smtClean="0">
                <a:solidFill>
                  <a:prstClr val="black"/>
                </a:solidFill>
                <a:latin typeface="Calibri" pitchFamily="34" charset="0"/>
              </a:rPr>
              <a:t>информации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3600" dirty="0" smtClean="0">
                <a:solidFill>
                  <a:prstClr val="black"/>
                </a:solidFill>
                <a:latin typeface="Calibri" pitchFamily="34" charset="0"/>
              </a:rPr>
              <a:t>Экономия времени на решение вопросов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5473" y="283467"/>
            <a:ext cx="626421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4000" dirty="0" smtClean="0">
                <a:solidFill>
                  <a:prstClr val="black"/>
                </a:solidFill>
                <a:latin typeface="Calibri" pitchFamily="34" charset="0"/>
              </a:rPr>
              <a:t>Сайт – инструмент решения</a:t>
            </a:r>
            <a:br>
              <a:rPr lang="ru-RU" sz="4000" dirty="0" smtClean="0">
                <a:solidFill>
                  <a:prstClr val="black"/>
                </a:solidFill>
                <a:latin typeface="Calibri" pitchFamily="34" charset="0"/>
              </a:rPr>
            </a:br>
            <a:r>
              <a:rPr lang="ru-RU" sz="4000" dirty="0" smtClean="0">
                <a:solidFill>
                  <a:prstClr val="black"/>
                </a:solidFill>
                <a:latin typeface="Calibri" pitchFamily="34" charset="0"/>
              </a:rPr>
              <a:t> проблем пользователя  </a:t>
            </a:r>
          </a:p>
        </p:txBody>
      </p:sp>
      <p:grpSp>
        <p:nvGrpSpPr>
          <p:cNvPr id="16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0" name="Picture 4" descr="http://znamenka-gur.ru/media/cache/34/f1/b4/3c/34f1b43c11ce02b05c22ebc62188556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43" y="2060848"/>
            <a:ext cx="5032562" cy="335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0644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Внутренние коммуникации</a:t>
            </a:r>
            <a:endParaRPr lang="en-US" sz="3000" b="1" dirty="0">
              <a:latin typeface="Verdan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6479" y="1234716"/>
            <a:ext cx="381733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400" dirty="0" smtClean="0"/>
              <a:t>«Живая лента»</a:t>
            </a:r>
          </a:p>
          <a:p>
            <a:endParaRPr lang="ru-RU" sz="2400" dirty="0" smtClean="0"/>
          </a:p>
          <a:p>
            <a:pPr marL="176213" indent="-176213">
              <a:buFont typeface="Arial" pitchFamily="34" charset="0"/>
              <a:buChar char="•"/>
            </a:pPr>
            <a:r>
              <a:rPr lang="ru-RU" sz="2400" dirty="0" smtClean="0"/>
              <a:t> Сообщения, звонки и </a:t>
            </a:r>
            <a:r>
              <a:rPr lang="ru-RU" sz="2400" dirty="0" err="1" smtClean="0"/>
              <a:t>видеозвонки</a:t>
            </a:r>
            <a:r>
              <a:rPr lang="ru-RU" sz="2400" dirty="0" smtClean="0"/>
              <a:t> </a:t>
            </a:r>
            <a:r>
              <a:rPr lang="ru-RU" sz="2400" dirty="0"/>
              <a:t>с помощью встроенного </a:t>
            </a:r>
            <a:r>
              <a:rPr lang="ru-RU" sz="2400" dirty="0" smtClean="0"/>
              <a:t>мессенджера</a:t>
            </a:r>
          </a:p>
          <a:p>
            <a:endParaRPr lang="ru-RU" sz="2400" dirty="0" smtClean="0"/>
          </a:p>
          <a:p>
            <a:pPr marL="176213" indent="-176213">
              <a:buFont typeface="Arial" pitchFamily="34" charset="0"/>
              <a:buChar char="•"/>
            </a:pPr>
            <a:r>
              <a:rPr lang="ru-RU" sz="2400" dirty="0" smtClean="0"/>
              <a:t>Обмен файлами в «Живой ленте» и мессенджере</a:t>
            </a:r>
            <a:endParaRPr lang="ru-RU" sz="2400" dirty="0"/>
          </a:p>
          <a:p>
            <a:pPr marL="176213" indent="-176213">
              <a:buFont typeface="Arial" pitchFamily="34" charset="0"/>
              <a:buChar char="•"/>
            </a:pPr>
            <a:endParaRPr lang="ru-RU" sz="2000" dirty="0"/>
          </a:p>
          <a:p>
            <a:pPr marL="176213" indent="-176213">
              <a:buFont typeface="Arial" pitchFamily="34" charset="0"/>
              <a:buChar char="•"/>
            </a:pP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2420888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97690" y="3852597"/>
            <a:ext cx="38155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endParaRPr lang="ru-RU" sz="2000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4716016" y="1331079"/>
            <a:ext cx="3627396" cy="4320480"/>
            <a:chOff x="258314" y="1001334"/>
            <a:chExt cx="3386684" cy="3919802"/>
          </a:xfrm>
        </p:grpSpPr>
        <p:pic>
          <p:nvPicPr>
            <p:cNvPr id="21" name="Изображение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8314" y="1001334"/>
              <a:ext cx="3386627" cy="3919802"/>
            </a:xfrm>
            <a:prstGeom prst="roundRect">
              <a:avLst>
                <a:gd name="adj" fmla="val 1496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Изображение 8" descr="Снимок экрана 2013-09-24 в 11.41.32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27"/>
            <a:stretch/>
          </p:blipFill>
          <p:spPr>
            <a:xfrm>
              <a:off x="2901086" y="2830239"/>
              <a:ext cx="743912" cy="1006647"/>
            </a:xfrm>
            <a:prstGeom prst="rect">
              <a:avLst/>
            </a:prstGeom>
          </p:spPr>
        </p:pic>
        <p:pic>
          <p:nvPicPr>
            <p:cNvPr id="23" name="Изображение 9" descr="Снимок экрана 2013-09-24 в 12.03.55.png"/>
            <p:cNvPicPr>
              <a:picLocks noChangeAspect="1"/>
            </p:cNvPicPr>
            <p:nvPr/>
          </p:nvPicPr>
          <p:blipFill rotWithShape="1">
            <a:blip r:embed="rId5"/>
            <a:srcRect/>
            <a:stretch/>
          </p:blipFill>
          <p:spPr>
            <a:xfrm>
              <a:off x="947694" y="2921526"/>
              <a:ext cx="1948298" cy="1984432"/>
            </a:xfrm>
            <a:prstGeom prst="rect">
              <a:avLst/>
            </a:prstGeom>
          </p:spPr>
        </p:pic>
      </p:grpSp>
      <p:pic>
        <p:nvPicPr>
          <p:cNvPr id="24" name="Изображение 19" descr="Снимок экрана 2013-09-24 в 16.48.29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9036" y="2051159"/>
            <a:ext cx="2824205" cy="16181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Группа 24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230575"/>
            <a:ext cx="1867884" cy="139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929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Управление задачами</a:t>
            </a:r>
            <a:endParaRPr lang="en-US" sz="3000" b="1" dirty="0" smtClean="0"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484784"/>
            <a:ext cx="341814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/>
              <a:t>Совместная работа над задачами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/>
              <a:t>Сроки, статусы, ответственные по задачам 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/>
              <a:t>Отчеты руководителю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/>
              <a:t>Интеграция задач с календарями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ru-RU" sz="2000" dirty="0" smtClean="0"/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5976" y="1916832"/>
            <a:ext cx="4619706" cy="3240360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11716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23528" y="11273"/>
            <a:ext cx="5757174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Мобильный портал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570" y="5729064"/>
            <a:ext cx="1800578" cy="727522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3768" y="5805264"/>
            <a:ext cx="1676401" cy="57597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644008" y="1556792"/>
            <a:ext cx="4392488" cy="4478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cs typeface="Calibri"/>
              </a:rPr>
              <a:t>Живая </a:t>
            </a:r>
            <a:r>
              <a:rPr lang="ru-RU" sz="2400" b="0" dirty="0" smtClean="0">
                <a:latin typeface="Calibri"/>
                <a:cs typeface="Calibri"/>
              </a:rPr>
              <a:t>лента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Управление </a:t>
            </a:r>
            <a:r>
              <a:rPr lang="ru-RU" sz="2400" b="0" dirty="0">
                <a:latin typeface="Calibri"/>
                <a:cs typeface="Calibri"/>
              </a:rPr>
              <a:t>задачами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cs typeface="Calibri"/>
              </a:rPr>
              <a:t>Работа с </a:t>
            </a:r>
            <a:r>
              <a:rPr lang="ru-RU" sz="2400" b="0" dirty="0" smtClean="0">
                <a:latin typeface="Calibri"/>
                <a:cs typeface="Calibri"/>
              </a:rPr>
              <a:t>файлами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Мгновенные сообщения</a:t>
            </a:r>
            <a:endParaRPr lang="ru-RU" sz="24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cs typeface="Calibri"/>
              </a:rPr>
              <a:t>Контакты </a:t>
            </a:r>
            <a:r>
              <a:rPr lang="ru-RU" sz="2400" b="0" dirty="0" smtClean="0">
                <a:latin typeface="Calibri"/>
                <a:cs typeface="Calibri"/>
              </a:rPr>
              <a:t>сотрудников</a:t>
            </a:r>
            <a:endParaRPr lang="en-US" sz="2400" b="0" dirty="0" smtClean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Рабочие группы</a:t>
            </a:r>
            <a:endParaRPr lang="ru-RU" sz="24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 err="1">
                <a:latin typeface="Calibri"/>
                <a:cs typeface="Calibri"/>
              </a:rPr>
              <a:t>Push</a:t>
            </a:r>
            <a:r>
              <a:rPr lang="ru-RU" sz="2400" b="0" dirty="0">
                <a:latin typeface="Calibri"/>
                <a:cs typeface="Calibri"/>
              </a:rPr>
              <a:t>-</a:t>
            </a:r>
            <a:r>
              <a:rPr lang="ru-RU" sz="2400" b="0" dirty="0" smtClean="0">
                <a:latin typeface="Calibri"/>
                <a:cs typeface="Calibri"/>
              </a:rPr>
              <a:t>уведомления  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dirty="0" smtClean="0">
                <a:latin typeface="Calibri"/>
                <a:cs typeface="Calibri"/>
              </a:rPr>
              <a:t>Работа в </a:t>
            </a:r>
            <a:r>
              <a:rPr lang="ru-RU" sz="2400" dirty="0" err="1" smtClean="0">
                <a:latin typeface="Calibri"/>
                <a:cs typeface="Calibri"/>
              </a:rPr>
              <a:t>офлайне</a:t>
            </a:r>
            <a:endParaRPr lang="ru-RU" sz="2400" dirty="0" smtClean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endParaRPr lang="ru-RU" sz="2400" b="0" dirty="0" smtClean="0">
              <a:latin typeface="Calibri"/>
              <a:cs typeface="Calibri"/>
            </a:endParaRPr>
          </a:p>
          <a:p>
            <a:pPr>
              <a:spcBef>
                <a:spcPts val="600"/>
              </a:spcBef>
            </a:pPr>
            <a:endParaRPr lang="ru-RU" sz="2400" b="0" dirty="0">
              <a:solidFill>
                <a:srgbClr val="F53830"/>
              </a:solidFill>
              <a:latin typeface="Calibri"/>
              <a:cs typeface="Calibri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395536" y="1484784"/>
            <a:ext cx="2026251" cy="3513347"/>
            <a:chOff x="762000" y="57150"/>
            <a:chExt cx="2966408" cy="5143500"/>
          </a:xfrm>
        </p:grpSpPr>
        <p:pic>
          <p:nvPicPr>
            <p:cNvPr id="17" name="Изображение 16" descr="df9a60c34480833348edd9f5a957a41a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000" y="57150"/>
              <a:ext cx="2966408" cy="5143500"/>
            </a:xfrm>
            <a:prstGeom prst="rect">
              <a:avLst/>
            </a:prstGeom>
          </p:spPr>
        </p:pic>
        <p:pic>
          <p:nvPicPr>
            <p:cNvPr id="18" name="Изображение 17" descr="Screenshot_2012-11-27-21-12-04.png"/>
            <p:cNvPicPr>
              <a:picLocks noChangeAspect="1"/>
            </p:cNvPicPr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7"/>
            <a:stretch/>
          </p:blipFill>
          <p:spPr>
            <a:xfrm>
              <a:off x="1121376" y="571158"/>
              <a:ext cx="2282621" cy="4043933"/>
            </a:xfrm>
            <a:prstGeom prst="rect">
              <a:avLst/>
            </a:prstGeom>
          </p:spPr>
        </p:pic>
      </p:grpSp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916832"/>
            <a:ext cx="1563935" cy="3053069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1798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88963" y="125413"/>
            <a:ext cx="4559300" cy="771525"/>
          </a:xfrm>
          <a:prstGeom prst="rect">
            <a:avLst/>
          </a:prstGeom>
        </p:spPr>
        <p:txBody>
          <a:bodyPr lIns="91420" tIns="45711" rIns="91420" bIns="45711" anchor="ctr">
            <a:norm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100">
                <a:latin typeface="Calibri" pitchFamily="34" charset="0"/>
              </a:rPr>
              <a:t>Пример внедрения</a:t>
            </a:r>
            <a:endParaRPr kumimoji="0" lang="en-US" altLang="ru-RU" sz="2700">
              <a:latin typeface="Verdana" pitchFamily="34" charset="0"/>
            </a:endParaRPr>
          </a:p>
        </p:txBody>
      </p:sp>
      <p:sp>
        <p:nvSpPr>
          <p:cNvPr id="121861" name="Rectangle 2"/>
          <p:cNvSpPr txBox="1">
            <a:spLocks noChangeArrowheads="1"/>
          </p:cNvSpPr>
          <p:nvPr/>
        </p:nvSpPr>
        <p:spPr bwMode="auto">
          <a:xfrm>
            <a:off x="4211638" y="1341438"/>
            <a:ext cx="5003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>
            <a:lvl1pPr marL="341313" indent="-341313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altLang="ru-RU" sz="2800" b="1">
                <a:latin typeface="Calibri" pitchFamily="34" charset="0"/>
              </a:rPr>
              <a:t>50 филиалов</a:t>
            </a:r>
            <a:r>
              <a:rPr kumimoji="0" lang="ru-RU" altLang="ru-RU" sz="2800">
                <a:latin typeface="Calibri" pitchFamily="34" charset="0"/>
              </a:rPr>
              <a:t> и представительств в регионах России, 15 представительств в Московской области.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altLang="ru-RU" sz="2800" b="1">
                <a:latin typeface="Calibri" pitchFamily="34" charset="0"/>
              </a:rPr>
              <a:t>более 60 тысяч студентов</a:t>
            </a:r>
            <a:r>
              <a:rPr kumimoji="0" lang="ru-RU" altLang="ru-RU" sz="2800">
                <a:latin typeface="Calibri" pitchFamily="34" charset="0"/>
              </a:rPr>
              <a:t>, 30 тысяч из которых получают образование в Москве.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altLang="ru-RU" sz="2800" b="1">
                <a:latin typeface="Calibri" pitchFamily="34" charset="0"/>
              </a:rPr>
              <a:t>более 3 тысяч</a:t>
            </a:r>
            <a:r>
              <a:rPr kumimoji="0" lang="ru-RU" altLang="ru-RU" sz="2800">
                <a:latin typeface="Calibri" pitchFamily="34" charset="0"/>
              </a:rPr>
              <a:t> преподавателей и сотрудников.</a:t>
            </a:r>
          </a:p>
        </p:txBody>
      </p:sp>
      <p:pic>
        <p:nvPicPr>
          <p:cNvPr id="1218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3846512" cy="127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56223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88963" y="125413"/>
            <a:ext cx="5135562" cy="771525"/>
          </a:xfrm>
          <a:prstGeom prst="rect">
            <a:avLst/>
          </a:prstGeom>
        </p:spPr>
        <p:txBody>
          <a:bodyPr lIns="91420" tIns="45711" rIns="91420" bIns="45711" anchor="ctr">
            <a:norm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100">
                <a:latin typeface="Calibri" pitchFamily="34" charset="0"/>
              </a:rPr>
              <a:t>Студенческий портал</a:t>
            </a:r>
            <a:endParaRPr kumimoji="0" lang="en-US" altLang="ru-RU" sz="2700">
              <a:latin typeface="Verdana" pitchFamily="34" charset="0"/>
            </a:endParaRPr>
          </a:p>
        </p:txBody>
      </p:sp>
      <p:pic>
        <p:nvPicPr>
          <p:cNvPr id="1228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949325"/>
            <a:ext cx="8093075" cy="52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887" name="Rectangle 2"/>
          <p:cNvSpPr txBox="1">
            <a:spLocks noChangeArrowheads="1"/>
          </p:cNvSpPr>
          <p:nvPr/>
        </p:nvSpPr>
        <p:spPr bwMode="auto">
          <a:xfrm>
            <a:off x="539750" y="6237288"/>
            <a:ext cx="37084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2600">
                <a:latin typeface="Calibri" pitchFamily="34" charset="0"/>
              </a:rPr>
              <a:t>113 000 пользователей</a:t>
            </a:r>
            <a:endParaRPr kumimoji="0" lang="en-US" altLang="ru-RU" sz="2600">
              <a:latin typeface="Verdana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18780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88963" y="125413"/>
            <a:ext cx="5278437" cy="771525"/>
          </a:xfrm>
          <a:prstGeom prst="rect">
            <a:avLst/>
          </a:prstGeom>
        </p:spPr>
        <p:txBody>
          <a:bodyPr lIns="91420" tIns="45711" rIns="91420" bIns="45711" anchor="ctr">
            <a:norm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100">
                <a:latin typeface="Calibri" pitchFamily="34" charset="0"/>
              </a:rPr>
              <a:t>Возможности портала</a:t>
            </a:r>
            <a:endParaRPr kumimoji="0" lang="en-US" altLang="ru-RU" sz="2700">
              <a:latin typeface="Verdana" pitchFamily="34" charset="0"/>
            </a:endParaRPr>
          </a:p>
        </p:txBody>
      </p:sp>
      <p:sp>
        <p:nvSpPr>
          <p:cNvPr id="123909" name="Rectangle 2"/>
          <p:cNvSpPr txBox="1">
            <a:spLocks noChangeArrowheads="1"/>
          </p:cNvSpPr>
          <p:nvPr/>
        </p:nvSpPr>
        <p:spPr bwMode="auto">
          <a:xfrm>
            <a:off x="120650" y="1196975"/>
            <a:ext cx="5003800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>
            <a:lvl1pPr marL="390525" indent="-293688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spcAft>
                <a:spcPts val="525"/>
              </a:spcAft>
              <a:buSzPct val="45000"/>
              <a:buFont typeface="Wingdings" pitchFamily="2" charset="2"/>
              <a:buChar char=""/>
            </a:pPr>
            <a:r>
              <a:rPr kumimoji="0" lang="ru-RU" altLang="ru-RU">
                <a:latin typeface="Calibri" pitchFamily="34" charset="0"/>
              </a:rPr>
              <a:t>Группы кафедр и корпусов</a:t>
            </a:r>
          </a:p>
          <a:p>
            <a:pPr eaLnBrk="0" hangingPunct="0">
              <a:spcBef>
                <a:spcPct val="20000"/>
              </a:spcBef>
              <a:spcAft>
                <a:spcPts val="525"/>
              </a:spcAft>
              <a:buSzPct val="45000"/>
              <a:buFont typeface="Wingdings" pitchFamily="2" charset="2"/>
              <a:buChar char=""/>
            </a:pPr>
            <a:r>
              <a:rPr kumimoji="0" lang="ru-RU" altLang="ru-RU">
                <a:latin typeface="Calibri" pitchFamily="34" charset="0"/>
              </a:rPr>
              <a:t>Фотогалереи</a:t>
            </a:r>
          </a:p>
          <a:p>
            <a:pPr eaLnBrk="0" hangingPunct="0">
              <a:spcBef>
                <a:spcPct val="20000"/>
              </a:spcBef>
              <a:spcAft>
                <a:spcPts val="525"/>
              </a:spcAft>
              <a:buSzPct val="45000"/>
              <a:buFont typeface="Wingdings" pitchFamily="2" charset="2"/>
              <a:buChar char=""/>
            </a:pPr>
            <a:r>
              <a:rPr kumimoji="0" lang="ru-RU" altLang="ru-RU">
                <a:latin typeface="Calibri" pitchFamily="34" charset="0"/>
              </a:rPr>
              <a:t>Блоги пользователей</a:t>
            </a:r>
          </a:p>
          <a:p>
            <a:pPr eaLnBrk="0" hangingPunct="0">
              <a:spcBef>
                <a:spcPct val="20000"/>
              </a:spcBef>
              <a:spcAft>
                <a:spcPts val="525"/>
              </a:spcAft>
              <a:buSzPct val="45000"/>
              <a:buFont typeface="Wingdings" pitchFamily="2" charset="2"/>
              <a:buChar char=""/>
            </a:pPr>
            <a:r>
              <a:rPr kumimoji="0" lang="ru-RU" altLang="ru-RU">
                <a:latin typeface="Calibri" pitchFamily="34" charset="0"/>
              </a:rPr>
              <a:t>Форум</a:t>
            </a:r>
          </a:p>
          <a:p>
            <a:pPr eaLnBrk="0" hangingPunct="0">
              <a:spcBef>
                <a:spcPct val="20000"/>
              </a:spcBef>
              <a:spcAft>
                <a:spcPts val="525"/>
              </a:spcAft>
              <a:buSzPct val="45000"/>
              <a:buFont typeface="Wingdings" pitchFamily="2" charset="2"/>
              <a:buChar char=""/>
            </a:pPr>
            <a:r>
              <a:rPr kumimoji="0" lang="ru-RU" altLang="ru-RU">
                <a:latin typeface="Calibri" pitchFamily="34" charset="0"/>
              </a:rPr>
              <a:t>Успеваемость</a:t>
            </a:r>
          </a:p>
          <a:p>
            <a:pPr eaLnBrk="0" hangingPunct="0">
              <a:spcBef>
                <a:spcPct val="20000"/>
              </a:spcBef>
              <a:spcAft>
                <a:spcPts val="525"/>
              </a:spcAft>
              <a:buSzPct val="45000"/>
              <a:buFont typeface="Wingdings" pitchFamily="2" charset="2"/>
              <a:buChar char=""/>
            </a:pPr>
            <a:r>
              <a:rPr kumimoji="0" lang="ru-RU" altLang="ru-RU">
                <a:latin typeface="Calibri" pitchFamily="34" charset="0"/>
              </a:rPr>
              <a:t>Расписание</a:t>
            </a:r>
          </a:p>
          <a:p>
            <a:pPr eaLnBrk="0" hangingPunct="0">
              <a:spcBef>
                <a:spcPct val="20000"/>
              </a:spcBef>
              <a:spcAft>
                <a:spcPts val="525"/>
              </a:spcAft>
              <a:buSzPct val="45000"/>
              <a:buFont typeface="Wingdings" pitchFamily="2" charset="2"/>
              <a:buChar char=""/>
            </a:pPr>
            <a:r>
              <a:rPr kumimoji="0" lang="ru-RU" altLang="ru-RU">
                <a:latin typeface="Calibri" pitchFamily="34" charset="0"/>
              </a:rPr>
              <a:t>Финансовая информация</a:t>
            </a:r>
          </a:p>
          <a:p>
            <a:pPr eaLnBrk="0" hangingPunct="0">
              <a:spcBef>
                <a:spcPct val="20000"/>
              </a:spcBef>
              <a:spcAft>
                <a:spcPts val="525"/>
              </a:spcAft>
              <a:buSzPct val="45000"/>
              <a:buFont typeface="Wingdings" pitchFamily="2" charset="2"/>
              <a:buChar char=""/>
            </a:pPr>
            <a:r>
              <a:rPr kumimoji="0" lang="ru-RU" altLang="ru-RU">
                <a:latin typeface="Calibri" pitchFamily="34" charset="0"/>
              </a:rPr>
              <a:t>Учебная группа студента</a:t>
            </a:r>
          </a:p>
          <a:p>
            <a:pPr eaLnBrk="0" hangingPunct="0">
              <a:spcBef>
                <a:spcPct val="20000"/>
              </a:spcBef>
              <a:spcAft>
                <a:spcPts val="525"/>
              </a:spcAft>
              <a:buSzPct val="45000"/>
              <a:buFont typeface="Wingdings" pitchFamily="2" charset="2"/>
              <a:buChar char=""/>
            </a:pPr>
            <a:r>
              <a:rPr kumimoji="0" lang="ru-RU" altLang="ru-RU">
                <a:latin typeface="Calibri" pitchFamily="34" charset="0"/>
              </a:rPr>
              <a:t>Проверка на плагиат</a:t>
            </a:r>
          </a:p>
          <a:p>
            <a:pPr eaLnBrk="0" hangingPunct="0">
              <a:spcBef>
                <a:spcPct val="20000"/>
              </a:spcBef>
              <a:spcAft>
                <a:spcPts val="525"/>
              </a:spcAft>
              <a:buSzPct val="45000"/>
              <a:buFont typeface="Wingdings" pitchFamily="2" charset="2"/>
              <a:buChar char=""/>
            </a:pPr>
            <a:r>
              <a:rPr kumimoji="0" lang="ru-RU" altLang="ru-RU">
                <a:latin typeface="Calibri" pitchFamily="34" charset="0"/>
              </a:rPr>
              <a:t>Обращения</a:t>
            </a:r>
          </a:p>
        </p:txBody>
      </p:sp>
      <p:pic>
        <p:nvPicPr>
          <p:cNvPr id="1239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/>
          <a:stretch>
            <a:fillRect/>
          </a:stretch>
        </p:blipFill>
        <p:spPr bwMode="auto">
          <a:xfrm>
            <a:off x="4787900" y="1125538"/>
            <a:ext cx="4176713" cy="5245100"/>
          </a:xfrm>
          <a:prstGeom prst="rect">
            <a:avLst/>
          </a:prstGeom>
          <a:noFill/>
          <a:ln>
            <a:noFill/>
          </a:ln>
          <a:effectLst>
            <a:outerShdw dist="101823" dir="8100000" algn="ctr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62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08692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88963" y="125413"/>
            <a:ext cx="5278437" cy="771525"/>
          </a:xfrm>
          <a:prstGeom prst="rect">
            <a:avLst/>
          </a:prstGeom>
        </p:spPr>
        <p:txBody>
          <a:bodyPr lIns="91420" tIns="45711" rIns="91420" bIns="45711" anchor="ctr">
            <a:norm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100">
                <a:latin typeface="Calibri" pitchFamily="34" charset="0"/>
              </a:rPr>
              <a:t>Успеваемость</a:t>
            </a:r>
            <a:endParaRPr kumimoji="0" lang="en-US" altLang="ru-RU" sz="2700">
              <a:latin typeface="Verdana" pitchFamily="34" charset="0"/>
            </a:endParaRPr>
          </a:p>
        </p:txBody>
      </p:sp>
      <p:pic>
        <p:nvPicPr>
          <p:cNvPr id="1259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/>
          <a:stretch>
            <a:fillRect/>
          </a:stretch>
        </p:blipFill>
        <p:spPr bwMode="auto">
          <a:xfrm>
            <a:off x="4578350" y="1071563"/>
            <a:ext cx="4079875" cy="5122862"/>
          </a:xfrm>
          <a:prstGeom prst="rect">
            <a:avLst/>
          </a:prstGeom>
          <a:noFill/>
          <a:ln>
            <a:noFill/>
          </a:ln>
          <a:effectLst>
            <a:outerShdw dist="101823" dir="8100000" algn="ctr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62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5959" name="AutoShape 4"/>
          <p:cNvSpPr>
            <a:spLocks noChangeArrowheads="1"/>
          </p:cNvSpPr>
          <p:nvPr/>
        </p:nvSpPr>
        <p:spPr bwMode="auto">
          <a:xfrm>
            <a:off x="588963" y="2794000"/>
            <a:ext cx="6719887" cy="2074863"/>
          </a:xfrm>
          <a:prstGeom prst="wedgeRectCallout">
            <a:avLst>
              <a:gd name="adj1" fmla="val 46463"/>
              <a:gd name="adj2" fmla="val -86542"/>
            </a:avLst>
          </a:prstGeom>
          <a:solidFill>
            <a:srgbClr val="FFFFFF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 anchor="ctr"/>
          <a:lstStyle>
            <a:lvl1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112000"/>
              </a:lnSpc>
            </a:pPr>
            <a:r>
              <a:rPr kumimoji="0" lang="ru-RU" altLang="ru-RU" sz="2200">
                <a:solidFill>
                  <a:srgbClr val="000000"/>
                </a:solidFill>
                <a:latin typeface="Ubuntu" charset="0"/>
              </a:rPr>
              <a:t>Оперативная информация</a:t>
            </a:r>
          </a:p>
          <a:p>
            <a:pPr algn="ctr">
              <a:lnSpc>
                <a:spcPct val="112000"/>
              </a:lnSpc>
            </a:pPr>
            <a:r>
              <a:rPr kumimoji="0" lang="ru-RU" altLang="ru-RU" sz="2200">
                <a:solidFill>
                  <a:srgbClr val="000000"/>
                </a:solidFill>
                <a:latin typeface="Ubuntu" charset="0"/>
              </a:rPr>
              <a:t>на рабочем столе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2871788"/>
            <a:ext cx="6583363" cy="191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809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88963" y="125413"/>
            <a:ext cx="5638800" cy="771525"/>
          </a:xfrm>
          <a:prstGeom prst="rect">
            <a:avLst/>
          </a:prstGeom>
        </p:spPr>
        <p:txBody>
          <a:bodyPr lIns="91420" tIns="45711" rIns="91420" bIns="45711" anchor="ctr">
            <a:norm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2500">
                <a:solidFill>
                  <a:srgbClr val="000000"/>
                </a:solidFill>
                <a:latin typeface="Verdana" pitchFamily="34" charset="0"/>
              </a:rPr>
              <a:t>Система оценки преподавателей</a:t>
            </a:r>
            <a:endParaRPr kumimoji="0" lang="en-US" altLang="ru-RU" sz="25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28006" name="Rectangle 2"/>
          <p:cNvSpPr txBox="1">
            <a:spLocks noChangeArrowheads="1"/>
          </p:cNvSpPr>
          <p:nvPr/>
        </p:nvSpPr>
        <p:spPr bwMode="auto">
          <a:xfrm>
            <a:off x="660400" y="5516563"/>
            <a:ext cx="823277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endParaRPr kumimoji="0" lang="ru-RU" altLang="ru-RU" sz="28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2800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939800"/>
            <a:ext cx="5184775" cy="546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5773738" y="2349500"/>
            <a:ext cx="3046412" cy="2447925"/>
          </a:xfrm>
          <a:prstGeom prst="wedgeRectCallout">
            <a:avLst>
              <a:gd name="adj1" fmla="val -67259"/>
              <a:gd name="adj2" fmla="val 78227"/>
            </a:avLst>
          </a:prstGeom>
          <a:solidFill>
            <a:srgbClr val="FFFF66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79606" tIns="40820" rIns="81639" bIns="40820" anchor="ctr"/>
          <a:lstStyle>
            <a:lvl1pPr marL="107950" indent="-215900">
              <a:tabLst>
                <a:tab pos="655638" algn="l"/>
                <a:tab pos="1312863" algn="l"/>
                <a:tab pos="19685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655638" algn="l"/>
                <a:tab pos="1312863" algn="l"/>
                <a:tab pos="19685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655638" algn="l"/>
                <a:tab pos="1312863" algn="l"/>
                <a:tab pos="19685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655638" algn="l"/>
                <a:tab pos="1312863" algn="l"/>
                <a:tab pos="19685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655638" algn="l"/>
                <a:tab pos="1312863" algn="l"/>
                <a:tab pos="19685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>
              <a:spcAft>
                <a:spcPts val="1038"/>
              </a:spcAft>
              <a:buSzPct val="85000"/>
              <a:buFont typeface="Arial" pitchFamily="34" charset="0"/>
              <a:buChar char="•"/>
            </a:pPr>
            <a:r>
              <a:rPr kumimoji="0" lang="ru-RU" altLang="ru-RU" sz="2200">
                <a:solidFill>
                  <a:srgbClr val="000000"/>
                </a:solidFill>
                <a:latin typeface="Ubuntu" charset="0"/>
              </a:rPr>
              <a:t>Опросный лист</a:t>
            </a:r>
          </a:p>
          <a:p>
            <a:pPr algn="just">
              <a:spcAft>
                <a:spcPts val="1038"/>
              </a:spcAft>
              <a:buSzPct val="85000"/>
              <a:buFont typeface="Arial" pitchFamily="34" charset="0"/>
              <a:buChar char="•"/>
            </a:pPr>
            <a:r>
              <a:rPr kumimoji="0" lang="ru-RU" altLang="ru-RU" sz="2200">
                <a:solidFill>
                  <a:srgbClr val="000000"/>
                </a:solidFill>
                <a:latin typeface="Ubuntu" charset="0"/>
              </a:rPr>
              <a:t>Рейтинг</a:t>
            </a:r>
          </a:p>
          <a:p>
            <a:pPr algn="just">
              <a:spcAft>
                <a:spcPts val="1038"/>
              </a:spcAft>
              <a:buSzPct val="85000"/>
              <a:buFont typeface="Arial" pitchFamily="34" charset="0"/>
              <a:buChar char="•"/>
            </a:pPr>
            <a:r>
              <a:rPr kumimoji="0" lang="ru-RU" altLang="ru-RU" sz="2200">
                <a:solidFill>
                  <a:srgbClr val="000000"/>
                </a:solidFill>
                <a:latin typeface="Ubuntu" charset="0"/>
              </a:rPr>
              <a:t>По дисциплинам</a:t>
            </a:r>
          </a:p>
          <a:p>
            <a:pPr algn="just">
              <a:spcAft>
                <a:spcPts val="1038"/>
              </a:spcAft>
              <a:buSzPct val="85000"/>
              <a:buFont typeface="Arial" pitchFamily="34" charset="0"/>
              <a:buChar char="•"/>
            </a:pPr>
            <a:r>
              <a:rPr kumimoji="0" lang="ru-RU" altLang="ru-RU" sz="2200">
                <a:solidFill>
                  <a:srgbClr val="000000"/>
                </a:solidFill>
                <a:latin typeface="Ubuntu" charset="0"/>
              </a:rPr>
              <a:t>Комментарии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94088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179512" y="404664"/>
            <a:ext cx="619181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b="1" dirty="0" smtClean="0">
                <a:latin typeface="Calibri" pitchFamily="34" charset="0"/>
              </a:rPr>
              <a:t>Преимущества решений «1С-Битрикс»</a:t>
            </a:r>
            <a:endParaRPr lang="en-US" sz="2800" b="1" dirty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412776"/>
            <a:ext cx="790773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 </a:t>
            </a:r>
            <a:r>
              <a:rPr lang="ru-RU" sz="3200" dirty="0"/>
              <a:t> </a:t>
            </a:r>
            <a:endParaRPr lang="ru-RU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Комплексные готовые решения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Соответствие Законодательству РФ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Высокая безопасность</a:t>
            </a:r>
            <a:endParaRPr lang="ru-RU" sz="24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Быстрый срок внедрения</a:t>
            </a:r>
          </a:p>
        </p:txBody>
      </p:sp>
      <p:grpSp>
        <p:nvGrpSpPr>
          <p:cNvPr id="4" name="Группа 8"/>
          <p:cNvGrpSpPr/>
          <p:nvPr/>
        </p:nvGrpSpPr>
        <p:grpSpPr>
          <a:xfrm>
            <a:off x="6372200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Прямоугольник 4"/>
          <p:cNvSpPr/>
          <p:nvPr/>
        </p:nvSpPr>
        <p:spPr>
          <a:xfrm>
            <a:off x="683568" y="5445224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5"/>
              </a:rPr>
              <a:t>http://www.1c-bitrix.ru/solutions/gov</a:t>
            </a:r>
            <a:r>
              <a:rPr lang="ru-RU" dirty="0" smtClean="0">
                <a:hlinkClick r:id="rId5"/>
              </a:rPr>
              <a:t>/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75117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2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"/>
          <a:stretch/>
        </p:blipFill>
        <p:spPr bwMode="auto">
          <a:xfrm>
            <a:off x="-13204" y="0"/>
            <a:ext cx="9199189" cy="690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280481" y="-1804"/>
            <a:ext cx="4902963" cy="6895335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11749" y="424438"/>
            <a:ext cx="4863519" cy="970604"/>
          </a:xfrm>
        </p:spPr>
        <p:txBody>
          <a:bodyPr>
            <a:normAutofit/>
          </a:bodyPr>
          <a:lstStyle/>
          <a:p>
            <a:pPr algn="l"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Новая лицензия на сайты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79927" y="1666631"/>
            <a:ext cx="450407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latin typeface="Calibri" pitchFamily="34" charset="0"/>
                <a:cs typeface="Calibri" pitchFamily="34" charset="0"/>
              </a:rPr>
              <a:t>Решения доступны в </a:t>
            </a:r>
            <a:r>
              <a:rPr lang="ru-RU" sz="2800" dirty="0" smtClean="0">
                <a:latin typeface="Calibri" pitchFamily="34" charset="0"/>
                <a:cs typeface="Calibri" pitchFamily="34" charset="0"/>
                <a:hlinkClick r:id="rId6"/>
              </a:rPr>
              <a:t>Маркетплейсе</a:t>
            </a:r>
            <a:endParaRPr lang="ru-RU" sz="2800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Возможность выбрать версию платформы «1С-Битрикс»</a:t>
            </a: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Простые переходы между редакциями</a:t>
            </a: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Бесплатная пробная </a:t>
            </a:r>
            <a:r>
              <a:rPr lang="ru-RU" sz="2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версия на 3</a:t>
            </a: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0 дней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u="sng" dirty="0" smtClean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2258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34" y="2060848"/>
            <a:ext cx="46805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3600" dirty="0" smtClean="0">
                <a:solidFill>
                  <a:prstClr val="black"/>
                </a:solidFill>
                <a:latin typeface="Calibri" pitchFamily="34" charset="0"/>
              </a:rPr>
              <a:t>Несколько целевых аудиторий, у каждой свои задачи</a:t>
            </a:r>
          </a:p>
        </p:txBody>
      </p:sp>
      <p:grpSp>
        <p:nvGrpSpPr>
          <p:cNvPr id="11" name="Группа 16"/>
          <p:cNvGrpSpPr/>
          <p:nvPr/>
        </p:nvGrpSpPr>
        <p:grpSpPr>
          <a:xfrm>
            <a:off x="6444208" y="-45667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547921" y="584815"/>
            <a:ext cx="4735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Кто пользователи сайта</a:t>
            </a:r>
            <a:endParaRPr lang="ru-RU" sz="3200" dirty="0"/>
          </a:p>
        </p:txBody>
      </p:sp>
      <p:pic>
        <p:nvPicPr>
          <p:cNvPr id="2052" name="Picture 4" descr="http://www.notebook-center.ru/image/upload/articles/13778690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555" y="3614138"/>
            <a:ext cx="476250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1294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226482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023" y="-1"/>
            <a:ext cx="9184535" cy="68748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25933"/>
            <a:ext cx="9171023" cy="6846727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0238"/>
            <a:endParaRPr lang="ru-RU" b="1" dirty="0" smtClean="0">
              <a:solidFill>
                <a:schemeClr val="tx1"/>
              </a:solidFill>
            </a:endParaRPr>
          </a:p>
          <a:p>
            <a:pPr marL="630238"/>
            <a:endParaRPr lang="ru-RU" b="1" dirty="0" smtClean="0">
              <a:solidFill>
                <a:schemeClr val="tx1"/>
              </a:solidFill>
            </a:endParaRPr>
          </a:p>
          <a:p>
            <a:pPr marL="630238"/>
            <a:endParaRPr lang="ru-RU" b="1" dirty="0" smtClean="0">
              <a:solidFill>
                <a:schemeClr val="tx1"/>
              </a:solidFill>
            </a:endParaRPr>
          </a:p>
          <a:p>
            <a:pPr marL="630238"/>
            <a:endParaRPr lang="ru-RU" b="1" dirty="0" smtClean="0">
              <a:solidFill>
                <a:schemeClr val="tx1"/>
              </a:solidFill>
            </a:endParaRPr>
          </a:p>
          <a:p>
            <a:pPr marL="630238"/>
            <a:endParaRPr lang="ru-RU" b="1" dirty="0" smtClean="0">
              <a:solidFill>
                <a:schemeClr val="tx1"/>
              </a:solidFill>
            </a:endParaRPr>
          </a:p>
          <a:p>
            <a:pPr marL="630238"/>
            <a:endParaRPr lang="ru-RU" b="1" dirty="0" smtClean="0">
              <a:solidFill>
                <a:schemeClr val="tx1"/>
              </a:solidFill>
            </a:endParaRPr>
          </a:p>
          <a:p>
            <a:pPr marL="630238"/>
            <a:endParaRPr lang="ru-RU" b="1" dirty="0" smtClean="0">
              <a:solidFill>
                <a:schemeClr val="tx1"/>
              </a:solidFill>
            </a:endParaRPr>
          </a:p>
          <a:p>
            <a:pPr marL="630238"/>
            <a:endParaRPr lang="ru-RU" sz="1200" b="1" dirty="0" smtClean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32886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921775"/>
              </p:ext>
            </p:extLst>
          </p:nvPr>
        </p:nvGraphicFramePr>
        <p:xfrm>
          <a:off x="553063" y="1245543"/>
          <a:ext cx="8064896" cy="4786246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838938"/>
                <a:gridCol w="1612979"/>
                <a:gridCol w="1612979"/>
              </a:tblGrid>
              <a:tr h="5980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Редакция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Старая цена, руб.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Новая цена, руб.</a:t>
                      </a:r>
                    </a:p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46477">
                <a:tc>
                  <a:txBody>
                    <a:bodyPr/>
                    <a:lstStyle/>
                    <a:p>
                      <a:r>
                        <a:rPr lang="ru-RU" dirty="0" smtClean="0"/>
                        <a:t>Сайт школы базовый (сайт визитка)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От 19 900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От 20 400</a:t>
                      </a:r>
                      <a:endParaRPr lang="ru-RU" b="1" dirty="0"/>
                    </a:p>
                  </a:txBody>
                  <a:tcPr/>
                </a:tc>
              </a:tr>
              <a:tr h="598028">
                <a:tc>
                  <a:txBody>
                    <a:bodyPr/>
                    <a:lstStyle/>
                    <a:p>
                      <a:r>
                        <a:rPr lang="ru-RU" b="0" dirty="0" smtClean="0"/>
                        <a:t>Сайт школы расширенный (с журналом и дневником)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От 47 900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От 50 900</a:t>
                      </a:r>
                      <a:endParaRPr lang="ru-RU" b="1" dirty="0"/>
                    </a:p>
                  </a:txBody>
                  <a:tcPr/>
                </a:tc>
              </a:tr>
              <a:tr h="346477">
                <a:tc>
                  <a:txBody>
                    <a:bodyPr/>
                    <a:lstStyle/>
                    <a:p>
                      <a:pPr algn="l"/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Сайт учебного заведения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От 36 900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От 40 800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46477">
                <a:tc>
                  <a:txBody>
                    <a:bodyPr/>
                    <a:lstStyle/>
                    <a:p>
                      <a:r>
                        <a:rPr lang="ru-RU" dirty="0" smtClean="0"/>
                        <a:t>Внутренний портал учебного заведения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149 900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169 500</a:t>
                      </a:r>
                      <a:endParaRPr lang="ru-RU" b="1" dirty="0"/>
                    </a:p>
                  </a:txBody>
                  <a:tcPr/>
                </a:tc>
              </a:tr>
              <a:tr h="346477">
                <a:tc>
                  <a:txBody>
                    <a:bodyPr/>
                    <a:lstStyle/>
                    <a:p>
                      <a:r>
                        <a:rPr lang="ru-RU" dirty="0" smtClean="0"/>
                        <a:t>Дополнительный пользователь для портала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1 190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1 500</a:t>
                      </a:r>
                      <a:endParaRPr lang="ru-RU" b="1" dirty="0"/>
                    </a:p>
                  </a:txBody>
                  <a:tcPr/>
                </a:tc>
              </a:tr>
              <a:tr h="854326">
                <a:tc>
                  <a:txBody>
                    <a:bodyPr/>
                    <a:lstStyle/>
                    <a:p>
                      <a:r>
                        <a:rPr lang="ru-RU" b="0" dirty="0" smtClean="0"/>
                        <a:t>Расширение на</a:t>
                      </a:r>
                      <a:r>
                        <a:rPr lang="ru-RU" b="0" baseline="0" dirty="0" smtClean="0"/>
                        <a:t> неограниченное количество пользователей  </a:t>
                      </a:r>
                      <a:br>
                        <a:rPr lang="ru-RU" b="0" baseline="0" dirty="0" smtClean="0"/>
                      </a:br>
                      <a:r>
                        <a:rPr lang="ru-RU" b="0" baseline="0" dirty="0" err="1" smtClean="0"/>
                        <a:t>вн</a:t>
                      </a:r>
                      <a:r>
                        <a:rPr lang="ru-RU" b="0" baseline="0" dirty="0" smtClean="0"/>
                        <a:t>. портала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509 150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снято в 2015г.</a:t>
                      </a:r>
                      <a:endParaRPr lang="ru-RU" sz="1800" b="1" dirty="0"/>
                    </a:p>
                  </a:txBody>
                  <a:tcPr/>
                </a:tc>
              </a:tr>
              <a:tr h="854326">
                <a:tc>
                  <a:txBody>
                    <a:bodyPr/>
                    <a:lstStyle/>
                    <a:p>
                      <a:r>
                        <a:rPr lang="ru-RU" b="0" dirty="0" smtClean="0"/>
                        <a:t>1000 пользователей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599 000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659 000</a:t>
                      </a:r>
                      <a:endParaRPr lang="ru-RU" sz="1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71600" y="430701"/>
            <a:ext cx="5426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Повышение цен с 01.03.2016г.</a:t>
            </a:r>
            <a:endParaRPr lang="ru-RU" sz="2800" dirty="0"/>
          </a:p>
        </p:txBody>
      </p:sp>
      <p:grpSp>
        <p:nvGrpSpPr>
          <p:cNvPr id="10" name="Группа 16"/>
          <p:cNvGrpSpPr/>
          <p:nvPr/>
        </p:nvGrpSpPr>
        <p:grpSpPr>
          <a:xfrm>
            <a:off x="6429523" y="-1"/>
            <a:ext cx="2032963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940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6"/>
            <a:ext cx="9144000" cy="686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0" y="0"/>
            <a:ext cx="47244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97168" y="134645"/>
            <a:ext cx="5431633" cy="645129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Техническая поддержка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892" name="Прямоугольник 6"/>
          <p:cNvSpPr>
            <a:spLocks noChangeArrowheads="1"/>
          </p:cNvSpPr>
          <p:nvPr/>
        </p:nvSpPr>
        <p:spPr bwMode="auto">
          <a:xfrm>
            <a:off x="228600" y="1143000"/>
            <a:ext cx="3886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Направьте вопрос специалистам технической поддержки и </a:t>
            </a: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получите квалифицированную консультацию.</a:t>
            </a: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5445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5875"/>
            <a:ext cx="9177338" cy="6873875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12700" y="-15875"/>
            <a:ext cx="4356100" cy="100647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dirty="0" smtClean="0">
                <a:latin typeface="Calibri" pitchFamily="34" charset="0"/>
              </a:rPr>
              <a:t>    </a:t>
            </a:r>
            <a:r>
              <a:rPr lang="ru-RU" sz="3200" dirty="0" smtClean="0">
                <a:latin typeface="Calibri" pitchFamily="34" charset="0"/>
              </a:rPr>
              <a:t>Сайт </a:t>
            </a:r>
            <a:r>
              <a:rPr lang="ru-RU" sz="3200" dirty="0">
                <a:latin typeface="Calibri" pitchFamily="34" charset="0"/>
              </a:rPr>
              <a:t>создали. </a:t>
            </a:r>
            <a:endParaRPr lang="en-US" sz="3200" dirty="0" smtClean="0">
              <a:latin typeface="Calibri" pitchFamily="34" charset="0"/>
            </a:endParaRPr>
          </a:p>
          <a:p>
            <a:pPr algn="l">
              <a:defRPr/>
            </a:pPr>
            <a:r>
              <a:rPr lang="en-US" sz="3200" dirty="0" smtClean="0">
                <a:latin typeface="Calibri" pitchFamily="34" charset="0"/>
              </a:rPr>
              <a:t>    </a:t>
            </a:r>
            <a:r>
              <a:rPr lang="ru-RU" sz="3200" dirty="0" smtClean="0">
                <a:latin typeface="Calibri" pitchFamily="34" charset="0"/>
              </a:rPr>
              <a:t>Что </a:t>
            </a:r>
            <a:r>
              <a:rPr lang="ru-RU" sz="3200" dirty="0">
                <a:latin typeface="Calibri" pitchFamily="34" charset="0"/>
              </a:rPr>
              <a:t>дальше?</a:t>
            </a:r>
            <a:endParaRPr lang="en-US" sz="3200" dirty="0" smtClean="0">
              <a:latin typeface="Verdana" pitchFamily="34" charset="0"/>
            </a:endParaRPr>
          </a:p>
        </p:txBody>
      </p:sp>
      <p:sp>
        <p:nvSpPr>
          <p:cNvPr id="13317" name="Прямоугольник 10"/>
          <p:cNvSpPr>
            <a:spLocks noChangeArrowheads="1"/>
          </p:cNvSpPr>
          <p:nvPr/>
        </p:nvSpPr>
        <p:spPr bwMode="auto">
          <a:xfrm>
            <a:off x="-12700" y="990600"/>
            <a:ext cx="4356100" cy="5867400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574800"/>
            <a:ext cx="4038600" cy="452437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Осталось: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убрать ненужное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добавить необходимое</a:t>
            </a:r>
          </a:p>
          <a:p>
            <a:pPr>
              <a:defRPr/>
            </a:pPr>
            <a:endParaRPr lang="ru-RU" sz="24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 основе решения - полноценный «1С-Битрикс: управление сайтом», поэтому: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можно модифицировать что угодно и как угодно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управлять так же просто, как и создавать</a:t>
            </a:r>
          </a:p>
        </p:txBody>
      </p:sp>
    </p:spTree>
    <p:extLst>
      <p:ext uri="{BB962C8B-B14F-4D97-AF65-F5344CB8AC3E}">
        <p14:creationId xmlns:p14="http://schemas.microsoft.com/office/powerpoint/2010/main" val="18899752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1078888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3957" y="1981200"/>
            <a:ext cx="9140044" cy="304800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420888"/>
            <a:ext cx="8686800" cy="2303512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Calibri"/>
                <a:cs typeface="Calibri"/>
              </a:rPr>
              <a:t>Закажите внедрение сайта у партнеров 1С-Битрикс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latin typeface="Calibri"/>
                <a:cs typeface="Calibri"/>
              </a:rPr>
              <a:t/>
            </a:r>
            <a:br>
              <a:rPr lang="ru-RU" sz="2800" dirty="0">
                <a:latin typeface="Calibri"/>
                <a:cs typeface="Calibri"/>
              </a:rPr>
            </a:br>
            <a:r>
              <a:rPr lang="ru-RU" sz="2800" dirty="0" smtClean="0">
                <a:latin typeface="Calibri"/>
                <a:cs typeface="Calibri"/>
              </a:rPr>
              <a:t>Список партнеров есть на сайте </a:t>
            </a:r>
            <a:r>
              <a:rPr lang="en-US" sz="2800" dirty="0" smtClean="0">
                <a:latin typeface="Calibri"/>
                <a:cs typeface="Calibri"/>
              </a:rPr>
              <a:t>www.1c-bitrix.ru</a:t>
            </a:r>
            <a:endParaRPr lang="ru-RU" sz="2800" dirty="0">
              <a:latin typeface="Calibri"/>
              <a:cs typeface="Calibri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570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Веб-приложения для сайта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5477471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Новые возможности и сервисы для администраторов и посетителей Вашего сайта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6" y="5410201"/>
            <a:ext cx="1197494" cy="1066799"/>
          </a:xfrm>
          <a:prstGeom prst="rect">
            <a:avLst/>
          </a:prstGeom>
        </p:spPr>
      </p:pic>
      <p:pic>
        <p:nvPicPr>
          <p:cNvPr id="4" name="Изображение 3" descr="Снимок экрана 2012-09-19 в 1.27.1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1"/>
            <a:ext cx="4050805" cy="1142860"/>
          </a:xfrm>
          <a:prstGeom prst="rect">
            <a:avLst/>
          </a:prstGeom>
        </p:spPr>
      </p:pic>
      <p:pic>
        <p:nvPicPr>
          <p:cNvPr id="11" name="Изображение 10" descr="Снимок экрана 2012-09-19 в 1.32.1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3978470" cy="2677525"/>
          </a:xfrm>
          <a:prstGeom prst="rect">
            <a:avLst/>
          </a:prstGeom>
        </p:spPr>
      </p:pic>
      <p:pic>
        <p:nvPicPr>
          <p:cNvPr id="5" name="Изображение 4" descr="Снимок экрана 2012-09-19 в 1.36.08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0207" y="2844902"/>
            <a:ext cx="3531794" cy="8201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1000" y="4280796"/>
            <a:ext cx="830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Calibri"/>
                <a:cs typeface="Calibri"/>
              </a:rPr>
              <a:t>В каталоге «1C-Битрикс: </a:t>
            </a:r>
            <a:r>
              <a:rPr lang="ru-RU" sz="2000" b="0" dirty="0" err="1">
                <a:latin typeface="Calibri"/>
                <a:cs typeface="Calibri"/>
              </a:rPr>
              <a:t>Маркетплейс</a:t>
            </a:r>
            <a:r>
              <a:rPr lang="ru-RU" sz="2000" b="0" dirty="0">
                <a:latin typeface="Calibri"/>
                <a:cs typeface="Calibri"/>
              </a:rPr>
              <a:t>» - более </a:t>
            </a:r>
            <a:r>
              <a:rPr lang="ru-RU" sz="2000" dirty="0">
                <a:latin typeface="Calibri"/>
                <a:cs typeface="Calibri"/>
              </a:rPr>
              <a:t>9</a:t>
            </a:r>
            <a:r>
              <a:rPr lang="ru-RU" sz="2000" b="0" dirty="0" smtClean="0">
                <a:latin typeface="Calibri"/>
                <a:cs typeface="Calibri"/>
              </a:rPr>
              <a:t>00 </a:t>
            </a:r>
            <a:r>
              <a:rPr lang="ru-RU" sz="2000" b="0" dirty="0">
                <a:latin typeface="Calibri"/>
                <a:cs typeface="Calibri"/>
              </a:rPr>
              <a:t>веб-приложений для сайтов на платформе  «1C-Битрикс». Веб-приложения разработаны партнерами компании «1С-Битрикс».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97658" y="3714690"/>
            <a:ext cx="2693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marketplace</a:t>
            </a:r>
            <a:r>
              <a:rPr lang="en-US" sz="2000" b="0" u="sng" dirty="0">
                <a:solidFill>
                  <a:srgbClr val="CE2E1A"/>
                </a:solidFill>
                <a:latin typeface="Calibri"/>
                <a:cs typeface="Calibri"/>
              </a:rPr>
              <a:t>.1c-</a:t>
            </a:r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bitrix.ru</a:t>
            </a:r>
            <a:endParaRPr lang="ru-RU" sz="2000" b="0" u="sng" dirty="0">
              <a:solidFill>
                <a:srgbClr val="CE2E1A"/>
              </a:solidFill>
              <a:latin typeface="Calibri"/>
              <a:cs typeface="Calibri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532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611560" y="1729205"/>
            <a:ext cx="3810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Учебные онлайн-курсы для пользователей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15938" y="4038600"/>
            <a:ext cx="3810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Сертифицирован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-</a:t>
            </a:r>
            <a:r>
              <a:rPr lang="ru-RU" sz="28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ные</a:t>
            </a:r>
            <a:r>
              <a:rPr lang="ru-RU" sz="2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учебные центры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Обучение</a:t>
            </a:r>
            <a:endParaRPr lang="en-US" sz="32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0" y="1699514"/>
            <a:ext cx="234388" cy="2343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3" y="4157430"/>
            <a:ext cx="234388" cy="234388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501981" y="5661248"/>
            <a:ext cx="59826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5"/>
              </a:rPr>
              <a:t>http://</a:t>
            </a:r>
            <a:r>
              <a:rPr lang="ru-RU" dirty="0" smtClean="0">
                <a:hlinkClick r:id="rId5"/>
              </a:rPr>
              <a:t>academy.1c-bitrix.ru/learning/index.php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4244" y="3324614"/>
            <a:ext cx="32068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6"/>
              </a:rPr>
              <a:t>http://dev.1c-bitrix.ru/learning</a:t>
            </a:r>
            <a:r>
              <a:rPr lang="ru-RU" dirty="0" smtClean="0">
                <a:hlinkClick r:id="rId6"/>
              </a:rPr>
              <a:t>/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938" y="1988021"/>
            <a:ext cx="4565126" cy="302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240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Natalia\Downloads\9560810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-1588"/>
            <a:ext cx="4554537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81000" y="1219200"/>
            <a:ext cx="6019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4400" dirty="0" smtClean="0">
                <a:latin typeface="Calibri" pitchFamily="34" charset="0"/>
                <a:cs typeface="Calibri" pitchFamily="34" charset="0"/>
              </a:rPr>
              <a:t>Спасибо за внимание</a:t>
            </a:r>
            <a:r>
              <a:rPr lang="ru-RU" sz="4400" dirty="0">
                <a:latin typeface="Calibri" pitchFamily="34" charset="0"/>
                <a:cs typeface="Calibri" pitchFamily="34" charset="0"/>
              </a:rPr>
              <a:t>!</a:t>
            </a:r>
            <a:r>
              <a:rPr lang="en-US" sz="4400" dirty="0">
                <a:latin typeface="Calibri" pitchFamily="34" charset="0"/>
                <a:cs typeface="Calibri" pitchFamily="34" charset="0"/>
              </a:rPr>
              <a:t>  </a:t>
            </a:r>
            <a:endParaRPr lang="ru-RU" sz="4400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defRPr/>
            </a:pPr>
            <a:r>
              <a:rPr lang="ru-RU" sz="4400" dirty="0" smtClean="0">
                <a:latin typeface="Calibri" pitchFamily="34" charset="0"/>
                <a:cs typeface="Calibri" pitchFamily="34" charset="0"/>
              </a:rPr>
              <a:t>Вопросы</a:t>
            </a:r>
            <a:r>
              <a:rPr lang="ru-RU" sz="4400" dirty="0">
                <a:latin typeface="Calibri" pitchFamily="34" charset="0"/>
                <a:cs typeface="Calibri" pitchFamily="34" charset="0"/>
              </a:rPr>
              <a:t>?</a:t>
            </a:r>
            <a:endParaRPr lang="en-US" sz="4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582" name="Содержимое 2"/>
          <p:cNvSpPr>
            <a:spLocks noGrp="1"/>
          </p:cNvSpPr>
          <p:nvPr>
            <p:ph idx="1"/>
          </p:nvPr>
        </p:nvSpPr>
        <p:spPr>
          <a:xfrm>
            <a:off x="179512" y="3335039"/>
            <a:ext cx="5467350" cy="1298575"/>
          </a:xfrm>
        </p:spPr>
        <p:txBody>
          <a:bodyPr/>
          <a:lstStyle/>
          <a:p>
            <a:pPr>
              <a:buFontTx/>
              <a:buNone/>
            </a:pPr>
            <a:r>
              <a:rPr lang="ru-RU" b="1" dirty="0" smtClean="0">
                <a:cs typeface="Calibri" pitchFamily="34" charset="0"/>
              </a:rPr>
              <a:t>Надежда Шикина</a:t>
            </a:r>
            <a:endParaRPr lang="ru-RU" b="1" dirty="0" smtClean="0">
              <a:cs typeface="Calibri" pitchFamily="34" charset="0"/>
              <a:hlinkClick r:id="rId3"/>
            </a:endParaRPr>
          </a:p>
          <a:p>
            <a:pPr>
              <a:buFontTx/>
              <a:buNone/>
            </a:pPr>
            <a:r>
              <a:rPr lang="en-US" u="sng" dirty="0" smtClean="0">
                <a:solidFill>
                  <a:srgbClr val="0070C0"/>
                </a:solidFill>
                <a:cs typeface="Calibri" pitchFamily="34" charset="0"/>
                <a:hlinkClick r:id="rId3"/>
              </a:rPr>
              <a:t>ns@1c-bitrix.ru</a:t>
            </a:r>
            <a:endParaRPr lang="ru-RU" u="sng" dirty="0" smtClean="0">
              <a:solidFill>
                <a:srgbClr val="0070C0"/>
              </a:solidFill>
              <a:cs typeface="Calibri" pitchFamily="34" charset="0"/>
            </a:endParaRPr>
          </a:p>
          <a:p>
            <a:pPr>
              <a:buFontTx/>
              <a:buNone/>
            </a:pPr>
            <a:endParaRPr lang="ru-RU" sz="2000" u="sng" dirty="0" smtClean="0">
              <a:solidFill>
                <a:srgbClr val="0070C0"/>
              </a:solidFill>
              <a:cs typeface="Calibri" pitchFamily="34" charset="0"/>
            </a:endParaRPr>
          </a:p>
          <a:p>
            <a:pPr algn="ctr">
              <a:buFontTx/>
              <a:buNone/>
            </a:pPr>
            <a:endParaRPr lang="ru-RU" dirty="0" smtClean="0">
              <a:cs typeface="Calibri" pitchFamily="34" charset="0"/>
            </a:endParaRPr>
          </a:p>
          <a:p>
            <a:pPr algn="ctr">
              <a:buFontTx/>
              <a:buNone/>
            </a:pPr>
            <a:endParaRPr lang="ru-RU" dirty="0" smtClean="0">
              <a:cs typeface="Calibri" pitchFamily="34" charset="0"/>
            </a:endParaRPr>
          </a:p>
          <a:p>
            <a:pPr algn="ctr"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endParaRPr lang="ru-RU" dirty="0" smtClean="0"/>
          </a:p>
        </p:txBody>
      </p:sp>
      <p:sp>
        <p:nvSpPr>
          <p:cNvPr id="7" name="Text Box 61"/>
          <p:cNvSpPr txBox="1">
            <a:spLocks noChangeArrowheads="1"/>
          </p:cNvSpPr>
          <p:nvPr/>
        </p:nvSpPr>
        <p:spPr bwMode="auto">
          <a:xfrm>
            <a:off x="446088" y="5623275"/>
            <a:ext cx="41433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dirty="0">
                <a:latin typeface="+mn-lt"/>
                <a:hlinkClick r:id="rId4"/>
              </a:rPr>
              <a:t>http://www.1c-bitrix.ru/solutions/edu</a:t>
            </a:r>
            <a:r>
              <a:rPr lang="en-US" sz="2400" dirty="0" smtClean="0">
                <a:latin typeface="+mn-lt"/>
                <a:hlinkClick r:id="rId4"/>
              </a:rPr>
              <a:t>/</a:t>
            </a:r>
            <a:endParaRPr lang="en-US" sz="3200" dirty="0" smtClean="0">
              <a:latin typeface="+mn-lt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12446</TotalTime>
  <Words>1826</Words>
  <Application>Microsoft Office PowerPoint</Application>
  <PresentationFormat>Экран (4:3)</PresentationFormat>
  <Paragraphs>523</Paragraphs>
  <Slides>96</Slides>
  <Notes>77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96</vt:i4>
      </vt:variant>
    </vt:vector>
  </HeadingPairs>
  <TitlesOfParts>
    <vt:vector size="108" baseType="lpstr">
      <vt:lpstr>Arial Unicode MS</vt:lpstr>
      <vt:lpstr>Arial</vt:lpstr>
      <vt:lpstr>Calibri</vt:lpstr>
      <vt:lpstr>Calibri Light</vt:lpstr>
      <vt:lpstr>Helvetica Neue</vt:lpstr>
      <vt:lpstr>Symbol</vt:lpstr>
      <vt:lpstr>Times New Roman</vt:lpstr>
      <vt:lpstr>Ubuntu</vt:lpstr>
      <vt:lpstr>Verdana</vt:lpstr>
      <vt:lpstr>Wingdings</vt:lpstr>
      <vt:lpstr>Тема Office</vt:lpstr>
      <vt:lpstr>1_Тема1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Текущая версия дневника и журнала</vt:lpstr>
      <vt:lpstr>Электронный журнал (новая версия): подробная информация об образовательном процессе</vt:lpstr>
      <vt:lpstr>Презентация PowerPoint</vt:lpstr>
      <vt:lpstr>Презентация PowerPoint</vt:lpstr>
      <vt:lpstr>Презентация PowerPoint</vt:lpstr>
      <vt:lpstr>Электронный дневник: подробная информация об уcпеваемости для ученика и родтеля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Новая версия сайта школы октябрь 2015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Скорость сайта</vt:lpstr>
      <vt:lpstr>Презентация PowerPoint</vt:lpstr>
      <vt:lpstr>Презентация PowerPoint</vt:lpstr>
      <vt:lpstr>«Облачный» бэкап</vt:lpstr>
      <vt:lpstr>Система обновлений SiteUpdate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Новая лицензия на сайты</vt:lpstr>
      <vt:lpstr>Презентация PowerPoint</vt:lpstr>
      <vt:lpstr>Техническая поддержка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 Грихина</dc:creator>
  <cp:lastModifiedBy>Надежда</cp:lastModifiedBy>
  <cp:revision>912</cp:revision>
  <dcterms:modified xsi:type="dcterms:W3CDTF">2016-02-16T09:53:41Z</dcterms:modified>
</cp:coreProperties>
</file>