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1" r:id="rId2"/>
    <p:sldMasterId id="2147483747" r:id="rId3"/>
    <p:sldMasterId id="2147483773" r:id="rId4"/>
    <p:sldMasterId id="2147483810" r:id="rId5"/>
  </p:sldMasterIdLst>
  <p:notesMasterIdLst>
    <p:notesMasterId r:id="rId93"/>
  </p:notesMasterIdLst>
  <p:handoutMasterIdLst>
    <p:handoutMasterId r:id="rId94"/>
  </p:handoutMasterIdLst>
  <p:sldIdLst>
    <p:sldId id="538" r:id="rId6"/>
    <p:sldId id="499" r:id="rId7"/>
    <p:sldId id="544" r:id="rId8"/>
    <p:sldId id="501" r:id="rId9"/>
    <p:sldId id="396" r:id="rId10"/>
    <p:sldId id="545" r:id="rId11"/>
    <p:sldId id="542" r:id="rId12"/>
    <p:sldId id="412" r:id="rId13"/>
    <p:sldId id="539" r:id="rId14"/>
    <p:sldId id="530" r:id="rId15"/>
    <p:sldId id="531" r:id="rId16"/>
    <p:sldId id="529" r:id="rId17"/>
    <p:sldId id="532" r:id="rId18"/>
    <p:sldId id="533" r:id="rId19"/>
    <p:sldId id="534" r:id="rId20"/>
    <p:sldId id="552" r:id="rId21"/>
    <p:sldId id="553" r:id="rId22"/>
    <p:sldId id="554" r:id="rId23"/>
    <p:sldId id="535" r:id="rId24"/>
    <p:sldId id="536" r:id="rId25"/>
    <p:sldId id="537" r:id="rId26"/>
    <p:sldId id="408" r:id="rId27"/>
    <p:sldId id="487" r:id="rId28"/>
    <p:sldId id="315" r:id="rId29"/>
    <p:sldId id="314" r:id="rId30"/>
    <p:sldId id="369" r:id="rId31"/>
    <p:sldId id="420" r:id="rId32"/>
    <p:sldId id="512" r:id="rId33"/>
    <p:sldId id="453" r:id="rId34"/>
    <p:sldId id="491" r:id="rId35"/>
    <p:sldId id="447" r:id="rId36"/>
    <p:sldId id="548" r:id="rId37"/>
    <p:sldId id="549" r:id="rId38"/>
    <p:sldId id="546" r:id="rId39"/>
    <p:sldId id="547" r:id="rId40"/>
    <p:sldId id="550" r:id="rId41"/>
    <p:sldId id="551" r:id="rId42"/>
    <p:sldId id="479" r:id="rId43"/>
    <p:sldId id="480" r:id="rId44"/>
    <p:sldId id="481" r:id="rId45"/>
    <p:sldId id="482" r:id="rId46"/>
    <p:sldId id="516" r:id="rId47"/>
    <p:sldId id="517" r:id="rId48"/>
    <p:sldId id="518" r:id="rId49"/>
    <p:sldId id="519" r:id="rId50"/>
    <p:sldId id="520" r:id="rId51"/>
    <p:sldId id="521" r:id="rId52"/>
    <p:sldId id="522" r:id="rId53"/>
    <p:sldId id="523" r:id="rId54"/>
    <p:sldId id="524" r:id="rId55"/>
    <p:sldId id="525" r:id="rId56"/>
    <p:sldId id="526" r:id="rId57"/>
    <p:sldId id="527" r:id="rId58"/>
    <p:sldId id="541" r:id="rId59"/>
    <p:sldId id="492" r:id="rId60"/>
    <p:sldId id="400" r:id="rId61"/>
    <p:sldId id="505" r:id="rId62"/>
    <p:sldId id="510" r:id="rId63"/>
    <p:sldId id="502" r:id="rId64"/>
    <p:sldId id="555" r:id="rId65"/>
    <p:sldId id="504" r:id="rId66"/>
    <p:sldId id="493" r:id="rId67"/>
    <p:sldId id="495" r:id="rId68"/>
    <p:sldId id="503" r:id="rId69"/>
    <p:sldId id="429" r:id="rId70"/>
    <p:sldId id="438" r:id="rId71"/>
    <p:sldId id="439" r:id="rId72"/>
    <p:sldId id="441" r:id="rId73"/>
    <p:sldId id="442" r:id="rId74"/>
    <p:sldId id="444" r:id="rId75"/>
    <p:sldId id="445" r:id="rId76"/>
    <p:sldId id="421" r:id="rId77"/>
    <p:sldId id="413" r:id="rId78"/>
    <p:sldId id="422" r:id="rId79"/>
    <p:sldId id="423" r:id="rId80"/>
    <p:sldId id="415" r:id="rId81"/>
    <p:sldId id="424" r:id="rId82"/>
    <p:sldId id="425" r:id="rId83"/>
    <p:sldId id="426" r:id="rId84"/>
    <p:sldId id="427" r:id="rId85"/>
    <p:sldId id="428" r:id="rId86"/>
    <p:sldId id="497" r:id="rId87"/>
    <p:sldId id="498" r:id="rId88"/>
    <p:sldId id="485" r:id="rId89"/>
    <p:sldId id="511" r:id="rId90"/>
    <p:sldId id="514" r:id="rId91"/>
    <p:sldId id="402" r:id="rId9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9167" autoAdjust="0"/>
  </p:normalViewPr>
  <p:slideViewPr>
    <p:cSldViewPr>
      <p:cViewPr>
        <p:scale>
          <a:sx n="77" d="100"/>
          <a:sy n="77" d="100"/>
        </p:scale>
        <p:origin x="-1086" y="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796"/>
    </p:cViewPr>
  </p:sorterViewPr>
  <p:notesViewPr>
    <p:cSldViewPr>
      <p:cViewPr varScale="1">
        <p:scale>
          <a:sx n="83" d="100"/>
          <a:sy n="83" d="100"/>
        </p:scale>
        <p:origin x="-31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97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81630-080F-4E35-9FB1-158D91134BFA}" type="datetimeFigureOut">
              <a:rPr lang="ru-RU" smtClean="0"/>
              <a:t>27.10.2014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50071-2E90-44E1-ADF4-3CF0D8687C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914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8AB190-3575-4480-9C2A-D48D0E2C3C64}" type="datetimeFigureOut">
              <a:rPr lang="ru-RU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2B951D8-978D-4B26-94A5-5FFE80723F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958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Translations/WCAG20-ru/WCAG20-ru-20130220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11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12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13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14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15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16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17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18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19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20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21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22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F2508A-BE67-4E95-8659-D90855105147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23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dirty="0" smtClean="0"/>
              <a:t>Мобильное приложение</a:t>
            </a:r>
            <a:r>
              <a:rPr lang="ru-RU" dirty="0" smtClean="0"/>
              <a:t>: </a:t>
            </a:r>
            <a:r>
              <a:rPr lang="ru-RU" dirty="0" err="1" smtClean="0"/>
              <a:t>Госуслуги</a:t>
            </a:r>
            <a:r>
              <a:rPr lang="ru-RU" dirty="0" smtClean="0"/>
              <a:t> и обращения в любое время, в любом месте</a:t>
            </a:r>
          </a:p>
          <a:p>
            <a:pPr eaLnBrk="1" hangingPunct="1"/>
            <a:r>
              <a:rPr lang="ru-RU" b="1" dirty="0" smtClean="0"/>
              <a:t>Интерактивная карта: </a:t>
            </a:r>
            <a:r>
              <a:rPr lang="ru-RU" dirty="0" smtClean="0"/>
              <a:t>Узнавайте, что находится рядом с вами.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E72C3C-0D66-4431-B3DF-221228B5C1BA}" type="slidenum">
              <a:rPr lang="ru-RU" smtClean="0"/>
              <a:pPr>
                <a:defRPr/>
              </a:pPr>
              <a:t>24</a:t>
            </a:fld>
            <a:endParaRPr lang="ru-RU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310332-BA7D-4811-BB94-457CB5220640}" type="slidenum">
              <a:rPr lang="ru-RU" smtClean="0"/>
              <a:pPr>
                <a:defRPr/>
              </a:pPr>
              <a:t>25</a:t>
            </a:fld>
            <a:endParaRPr lang="ru-RU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D37724-A379-483B-919E-FD8D2C37EDF1}" type="slidenum">
              <a:rPr lang="ru-RU" smtClean="0"/>
              <a:pPr>
                <a:defRPr/>
              </a:pPr>
              <a:t>26</a:t>
            </a:fld>
            <a:endParaRPr lang="ru-RU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09D93A3-A70A-4D91-8749-0FDC04AB884A}" type="slidenum">
              <a:rPr lang="ru-RU" b="0" smtClean="0"/>
              <a:pPr eaLnBrk="1" hangingPunct="1">
                <a:defRPr/>
              </a:pPr>
              <a:t>27</a:t>
            </a:fld>
            <a:endParaRPr lang="ru-RU" b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09D93A3-A70A-4D91-8749-0FDC04AB884A}" type="slidenum">
              <a:rPr lang="ru-RU" b="0" smtClean="0"/>
              <a:pPr eaLnBrk="1" hangingPunct="1">
                <a:defRPr/>
              </a:pPr>
              <a:t>28</a:t>
            </a:fld>
            <a:endParaRPr lang="ru-RU" b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09D93A3-A70A-4D91-8749-0FDC04AB884A}" type="slidenum">
              <a:rPr lang="ru-RU" b="0" smtClean="0"/>
              <a:pPr eaLnBrk="1" hangingPunct="1">
                <a:defRPr/>
              </a:pPr>
              <a:t>29</a:t>
            </a:fld>
            <a:endParaRPr lang="ru-RU" b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213AF048-5587-F44C-A26C-58724CF8EA8D}" type="slidenum">
              <a:rPr lang="ru-RU" b="0"/>
              <a:pPr/>
              <a:t>30</a:t>
            </a:fld>
            <a:endParaRPr lang="ru-RU" b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kumimoji="0"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1560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34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35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itchFamily="2" charset="2"/>
              <a:buNone/>
            </a:pPr>
            <a:endParaRPr lang="ru-RU" sz="1200" dirty="0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8568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buClr>
                <a:srgbClr val="C00000"/>
              </a:buClr>
              <a:buFont typeface="+mj-lt"/>
              <a:buAutoNum type="arabicPeriod"/>
            </a:pPr>
            <a:r>
              <a:rPr lang="ru-RU" b="1" dirty="0" smtClean="0"/>
              <a:t>WCAG 2.0 </a:t>
            </a:r>
            <a:r>
              <a:rPr lang="en-US" dirty="0" smtClean="0"/>
              <a:t>-</a:t>
            </a:r>
            <a:r>
              <a:rPr lang="ru-RU" dirty="0" smtClean="0"/>
              <a:t> </a:t>
            </a:r>
            <a:r>
              <a:rPr lang="en-US" b="1" dirty="0" smtClean="0"/>
              <a:t>Web Content Accessibility Guidelines</a:t>
            </a:r>
            <a:endParaRPr lang="en-US" dirty="0" smtClean="0"/>
          </a:p>
          <a:p>
            <a:pPr marL="357188">
              <a:buClr>
                <a:srgbClr val="C00000"/>
              </a:buClr>
            </a:pPr>
            <a:r>
              <a:rPr lang="en-US" sz="1400" dirty="0" smtClean="0">
                <a:hlinkClick r:id="rId3"/>
              </a:rPr>
              <a:t>http://www.w3.org/Translations/WCAG20-ru/WCAG20-ru-20130220/</a:t>
            </a:r>
            <a:endParaRPr lang="en-US" sz="1400" dirty="0" smtClean="0"/>
          </a:p>
          <a:p>
            <a:pPr marL="357188">
              <a:buClr>
                <a:srgbClr val="C00000"/>
              </a:buClr>
            </a:pPr>
            <a:r>
              <a:rPr lang="ru-RU" sz="1200" dirty="0" smtClean="0"/>
              <a:t>предлагает многочисленные рекомендации, направленные на обеспечение большей доступности веб-контента</a:t>
            </a:r>
            <a:r>
              <a:rPr lang="en-US" sz="1200" dirty="0" smtClean="0"/>
              <a:t> </a:t>
            </a:r>
            <a:r>
              <a:rPr lang="ru-RU" sz="1200" dirty="0" smtClean="0"/>
              <a:t>для более широкого круга пользователей с ограниченными возможностями здоровья.</a:t>
            </a:r>
          </a:p>
          <a:p>
            <a:pPr marL="357188">
              <a:buClr>
                <a:srgbClr val="C00000"/>
              </a:buClr>
            </a:pPr>
            <a:r>
              <a:rPr lang="ru-RU" sz="1200" dirty="0" smtClean="0"/>
              <a:t>Для удовлетворения потребностей различных групп пользователей в различных ситуациях Руководство определяет три уровня соответствия: А (низший), АА (средний) и ААА (наивысший).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None/>
              <a:tabLst/>
              <a:defRPr/>
            </a:pPr>
            <a:r>
              <a:rPr lang="ru-RU" b="0" dirty="0" smtClean="0"/>
              <a:t>2. Применение стандарта </a:t>
            </a:r>
            <a:r>
              <a:rPr lang="en-US" b="0" dirty="0" smtClean="0"/>
              <a:t>wcag2.0 </a:t>
            </a:r>
            <a:r>
              <a:rPr lang="ru-RU" b="0" dirty="0" smtClean="0"/>
              <a:t>позволило сделать веб-контент доступным для более широкого круга пользователей с ограниченными возможностями здоровья.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None/>
              <a:tabLst/>
              <a:defRPr/>
            </a:pPr>
            <a:r>
              <a:rPr lang="ru-RU" b="0" dirty="0" smtClean="0"/>
              <a:t>3. Руководство по обеспечению веб-контента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Расшифровка пунктов стандарта </a:t>
            </a:r>
            <a:r>
              <a:rPr lang="en-US" sz="1200" dirty="0" smtClean="0"/>
              <a:t>wcag2.0</a:t>
            </a:r>
            <a:r>
              <a:rPr lang="ru-RU" sz="1200" dirty="0" smtClean="0"/>
              <a:t>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Оценка по трем уровням соответствия: А (низший), АА (средний) и ААА (наивысший).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Демонстрационный контент и ссылки на примеры.</a:t>
            </a:r>
          </a:p>
          <a:p>
            <a:pPr marL="571500" indent="-571500">
              <a:buFont typeface="Wingdings" pitchFamily="2" charset="2"/>
              <a:buChar char="ü"/>
            </a:pPr>
            <a:endParaRPr lang="ru-RU" sz="1200" dirty="0" smtClean="0"/>
          </a:p>
          <a:p>
            <a:r>
              <a:rPr lang="ru-RU" sz="1200" dirty="0" smtClean="0"/>
              <a:t>С помощью руководства по обеспечению доступности контента вы сможете проверить свой проект на предмет соответствия стандарту </a:t>
            </a:r>
            <a:r>
              <a:rPr lang="en-US" sz="1200" dirty="0" smtClean="0"/>
              <a:t>wcag2.0</a:t>
            </a:r>
            <a:r>
              <a:rPr lang="ru-RU" sz="1200" dirty="0" smtClean="0"/>
              <a:t> и вести необходимые корректировки</a:t>
            </a:r>
            <a:r>
              <a:rPr lang="en-US" sz="1200" dirty="0" smtClean="0"/>
              <a:t> </a:t>
            </a:r>
            <a:r>
              <a:rPr lang="ru-RU" sz="1200" dirty="0" smtClean="0"/>
              <a:t>в шаблоны и контент</a:t>
            </a:r>
          </a:p>
          <a:p>
            <a:endParaRPr lang="ru-RU" sz="1200" b="0" dirty="0" smtClean="0"/>
          </a:p>
          <a:p>
            <a:endParaRPr lang="ru-RU" sz="1200" b="0" dirty="0" smtClean="0"/>
          </a:p>
          <a:p>
            <a:pPr marL="228600" indent="-228600">
              <a:buClr>
                <a:srgbClr val="C00000"/>
              </a:buClr>
              <a:buFont typeface="+mj-lt"/>
              <a:buAutoNum type="arabicPeriod"/>
            </a:pPr>
            <a:r>
              <a:rPr lang="ru-RU" sz="1200" b="1" dirty="0" smtClean="0"/>
              <a:t>Доработан раздел «Обращения граждан» 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Автоматизированный учет обращений.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Выбор темы обращения: «Дворы», «Дороги», «Незаконное строительство» и др.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Управление обращениями из личного кабинета: отслеживание статуса; создание/ удаление обращений.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200" b="1" dirty="0" smtClean="0"/>
              <a:t>2. Добавлен раздел «Телефоны экстренных служб и телефоны доверия»</a:t>
            </a:r>
            <a:r>
              <a:rPr lang="ru-RU" sz="1200" dirty="0" smtClean="0"/>
              <a:t>: все необходимые телефоны, по которым гражданин сможет обратится в трудных ситуациях</a:t>
            </a:r>
          </a:p>
          <a:p>
            <a:pPr marL="6286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 smtClean="0"/>
              <a:t>Шаблоны оптимизированы под планшеты</a:t>
            </a:r>
          </a:p>
          <a:p>
            <a:pPr indent="0">
              <a:buClr>
                <a:srgbClr val="C00000"/>
              </a:buClr>
              <a:buNone/>
            </a:pPr>
            <a:endParaRPr lang="ru-RU" sz="2000" dirty="0" smtClean="0"/>
          </a:p>
          <a:p>
            <a:pPr marL="628650" lvl="4" indent="-268288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/>
              <a:t>Оптимизирован код верстки, исправлены ошибки в работе </a:t>
            </a:r>
            <a:r>
              <a:rPr lang="ru-RU" dirty="0" err="1" smtClean="0"/>
              <a:t>информеров</a:t>
            </a:r>
            <a:r>
              <a:rPr lang="ru-RU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dirty="0" smtClean="0"/>
          </a:p>
          <a:p>
            <a:pPr marL="228600" indent="-228600">
              <a:buFont typeface="+mj-lt"/>
              <a:buAutoNum type="arabicPeriod"/>
            </a:pPr>
            <a:endParaRPr lang="ru-RU" dirty="0" smtClean="0"/>
          </a:p>
          <a:p>
            <a:endParaRPr lang="ru-RU" b="0" dirty="0" smtClean="0"/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ü"/>
              <a:tabLst/>
              <a:defRPr/>
            </a:pPr>
            <a:endParaRPr lang="ru-RU" b="0" dirty="0" smtClean="0"/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ü"/>
            </a:pPr>
            <a:endParaRPr lang="ru-RU" sz="1200" b="0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40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41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1B4E9E-5F91-495B-8B3B-ADA5940E218B}" type="slidenum">
              <a:rPr lang="ru-RU" smtClean="0"/>
              <a:pPr>
                <a:defRPr/>
              </a:pPr>
              <a:t>5</a:t>
            </a:fld>
            <a:endParaRPr lang="ru-RU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solidFill>
                  <a:prstClr val="black"/>
                </a:solidFill>
                <a:latin typeface="Calibri"/>
              </a:rPr>
              <a:pPr eaLnBrk="1" hangingPunct="1"/>
              <a:t>42</a:t>
            </a:fld>
            <a:endParaRPr lang="ru-RU" b="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 smtClean="0"/>
              <a:t>Сматрфоны</a:t>
            </a:r>
            <a:r>
              <a:rPr lang="ru-RU" sz="1200" dirty="0" smtClean="0"/>
              <a:t> и планшеты становятся все более популярными инструментами для получения и потребления информации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По данным IDC, рынок ПК сокращается в два раза быстрее, чем ожидалось.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43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44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  <a:ea typeface="Calibri"/>
                <a:cs typeface="Calibri"/>
              </a:rPr>
              <a:pPr/>
              <a:t>45</a:t>
            </a:fld>
            <a:endParaRPr kumimoji="0" lang="en-US" sz="1200" dirty="0">
              <a:solidFill>
                <a:srgbClr val="000000"/>
              </a:solidFill>
              <a:latin typeface="Times New Roman" charset="0"/>
              <a:ea typeface="Calibri"/>
              <a:cs typeface="Calibri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46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Информирование  граждан о государственных услугах и местах их предоставления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Обеспечение доступа к наиболее востребованным услугам (на примере штрафов ГИБДД)</a:t>
            </a:r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Участие граждан в улучшении жизни города, края, области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Мобильный справочник городских объектов и телефонов доверия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Решение ориентировано на администрации города, края, области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Мобильное приложение для сайта государственной организации – это не  только возможность получать популярные электронные услуги в любой точке планеты, где есть доступ к сети </a:t>
            </a:r>
            <a:r>
              <a:rPr lang="ru-RU" dirty="0" err="1" smtClean="0"/>
              <a:t>Internet</a:t>
            </a:r>
            <a:r>
              <a:rPr lang="ru-RU" dirty="0" smtClean="0"/>
              <a:t>, но и  активно участвовать в диалоге с властями, быть в курсе важных событий и легко планировать свой досуг.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47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Гид по  государственным услугам с описанием необходимых документов, порядком и условий предоставления услуг (с показом популярных электронных услуг).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48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49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Возможность выбора тематики обращений и отслеживания статуса обращения.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50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51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Гид по административным и социальным объектам города</a:t>
            </a:r>
            <a:r>
              <a:rPr lang="ru-RU" sz="1200" dirty="0" smtClean="0"/>
              <a:t>, области, края – в виде интерактивной карты, с возможностью выбрать тип показываемых объектов и проложить маршрут (возможен показ ближайших к местонахождению пользователя объектов) и мобильный справочник объектов с адресами, телефонами и графиком работы.</a:t>
            </a:r>
            <a:endParaRPr lang="ru-RU" sz="800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52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Афиша  важных событий города </a:t>
            </a:r>
            <a:r>
              <a:rPr lang="ru-RU" sz="1200" dirty="0" smtClean="0"/>
              <a:t>-Вы будете всегда в курсе официальных мероприятий, городских праздников, фестивалей и выставок.</a:t>
            </a:r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200" dirty="0" smtClean="0"/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53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5428078-2B84-4722-A7E1-BACA7193D565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1D7D32-9848-4EE5-847F-36DB26515EE1}" type="slidenum">
              <a:rPr lang="ru-RU" b="0" smtClean="0">
                <a:solidFill>
                  <a:srgbClr val="000000"/>
                </a:solidFill>
              </a:rPr>
              <a:pPr eaLnBrk="1" hangingPunct="1"/>
              <a:t>58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4EC97F-E5DE-43C1-869A-5610F80BC9C1}" type="slidenum">
              <a:rPr lang="ru-RU" b="0">
                <a:solidFill>
                  <a:prstClr val="black"/>
                </a:solidFill>
              </a:rPr>
              <a:pPr eaLnBrk="1" hangingPunct="1"/>
              <a:t>59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2C3EBA6-9F86-42F0-9A17-40EE5C7C3989}" type="slidenum">
              <a:rPr lang="ru-RU" b="0" smtClean="0">
                <a:solidFill>
                  <a:prstClr val="black"/>
                </a:solidFill>
              </a:rPr>
              <a:pPr eaLnBrk="1" hangingPunct="1"/>
              <a:t>61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8650B51-0846-4D1F-A018-2119F407E696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64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E7CCB0-DBF4-42D8-BC0D-9994DCB0A7FE}" type="slidenum">
              <a:rPr lang="ru-RU" smtClean="0"/>
              <a:pPr>
                <a:defRPr/>
              </a:pPr>
              <a:t>72</a:t>
            </a:fld>
            <a:endParaRPr lang="ru-RU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73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AB0D09-97CD-4CE6-BD51-494205D4A03A}" type="slidenum">
              <a:rPr lang="ru-RU" smtClean="0"/>
              <a:pPr>
                <a:defRPr/>
              </a:pPr>
              <a:t>74</a:t>
            </a:fld>
            <a:endParaRPr lang="ru-RU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71015C-AF7D-4A43-9D15-76119F7F8219}" type="slidenum">
              <a:rPr lang="ru-RU" smtClean="0"/>
              <a:pPr>
                <a:defRPr/>
              </a:pPr>
              <a:t>75</a:t>
            </a:fld>
            <a:endParaRPr lang="ru-RU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16197-822E-4100-96F2-69E5157CBA64}" type="slidenum">
              <a:rPr lang="ru-RU" smtClean="0"/>
              <a:pPr>
                <a:defRPr/>
              </a:pPr>
              <a:t>76</a:t>
            </a:fld>
            <a:endParaRPr lang="ru-RU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92C02C-546A-46D0-A033-04547E7E9856}" type="slidenum">
              <a:rPr lang="ru-RU" smtClean="0"/>
              <a:pPr>
                <a:defRPr/>
              </a:pPr>
              <a:t>77</a:t>
            </a:fld>
            <a:endParaRPr lang="ru-RU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74E4E-7A2C-49BC-A4AB-8C144E0C0B60}" type="slidenum">
              <a:rPr lang="ru-RU" smtClean="0"/>
              <a:pPr>
                <a:defRPr/>
              </a:pPr>
              <a:t>78</a:t>
            </a:fld>
            <a:endParaRPr lang="ru-R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46F475-BBCA-424D-B1A2-F844A27D7A0D}" type="slidenum">
              <a:rPr lang="ru-RU" smtClean="0"/>
              <a:pPr>
                <a:defRPr/>
              </a:pPr>
              <a:t>79</a:t>
            </a:fld>
            <a:endParaRPr lang="ru-RU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46A598-7E39-4ABC-A992-C3DEFC77F869}" type="slidenum">
              <a:rPr lang="ru-RU" smtClean="0"/>
              <a:pPr>
                <a:defRPr/>
              </a:pPr>
              <a:t>80</a:t>
            </a:fld>
            <a:endParaRPr lang="ru-RU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81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9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84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86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10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B83F2-B524-49FA-A81B-2BCB5FEFC482}" type="datetimeFigureOut">
              <a:rPr lang="ru-RU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A66DD-E4D9-4888-8CB8-ABE355587C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30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54F73-60AE-419D-91D1-CEA73712845A}" type="datetimeFigureOut">
              <a:rPr lang="ru-RU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FF1A4-E4BE-4799-AD22-64A95DD31E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76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178CF-349D-4FF6-93EB-B38C63BE0A28}" type="datetimeFigureOut">
              <a:rPr lang="ru-RU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B0FE6-D6E1-4B0E-AA41-AC5EDC5DF2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153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3D907-0F92-40D7-A146-A08CC110C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2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161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017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2740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6216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1690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019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0036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39C06-A193-4B3C-B6CF-1E07FA89147B}" type="datetimeFigureOut">
              <a:rPr lang="ru-RU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117E0-0C74-4ACF-9407-F3333BE9A5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321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0601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5283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926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134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AD4972-F827-EA45-BC7E-AA4F0DEE898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113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559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7965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962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936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313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D0621-8F09-484E-9451-01BDE75AC6A2}" type="datetimeFigureOut">
              <a:rPr lang="ru-RU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EDF14-A1AB-4967-BCDC-30C8D5B2C3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439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1043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207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1476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058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37616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59933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AD4972-F827-EA45-BC7E-AA4F0DEE898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0038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B83F2-B524-49FA-A81B-2BCB5FEFC48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A66DD-E4D9-4888-8CB8-ABE355587CA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535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39C06-A193-4B3C-B6CF-1E07FA8914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117E0-0C74-4ACF-9407-F3333BE9A58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41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D0621-8F09-484E-9451-01BDE75AC6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EDF14-A1AB-4967-BCDC-30C8D5B2C3F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43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2449-9F3E-4264-A109-D29B8A76399F}" type="datetimeFigureOut">
              <a:rPr lang="ru-RU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09031-113D-4428-B497-E649A3CAE1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0718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2449-9F3E-4264-A109-D29B8A76399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09031-113D-4428-B497-E649A3CAE16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06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00AE-3AC6-4005-AF6E-9E2F1962CA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1F22B-F482-450B-B377-64ADBB737A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092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05C55-8A8C-4EF2-8C63-97E48BE121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B014D-A247-4775-9594-57D6A91354F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325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2448-6793-4981-A8CF-AB43531BEE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8296C-E8AE-4880-AF36-366F2FD446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741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7B24-BE34-4686-B6DC-10B87E769E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6BD6D-25D8-4A0A-A7AC-CEEB35BD4F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290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43846-3DE9-41EC-AC96-88BF685FA2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0F9EA-D27B-49A9-9534-05197023FE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6938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54F73-60AE-419D-91D1-CEA73712845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FF1A4-E4BE-4799-AD22-64A95DD31EE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968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178CF-349D-4FF6-93EB-B38C63BE0A2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B0FE6-D6E1-4B0E-AA41-AC5EDC5DF2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219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3D907-0F92-40D7-A146-A08CC110C8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962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9B83F2-B524-49FA-A81B-2BCB5FEFC482}" type="datetimeFigureOut">
              <a:rPr lang="ru-RU" smtClean="0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A66DD-E4D9-4888-8CB8-ABE355587C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00AE-3AC6-4005-AF6E-9E2F1962CABE}" type="datetimeFigureOut">
              <a:rPr lang="ru-RU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1F22B-F482-450B-B377-64ADBB737A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3008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739C06-A193-4B3C-B6CF-1E07FA89147B}" type="datetimeFigureOut">
              <a:rPr lang="ru-RU" smtClean="0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117E0-0C74-4ACF-9407-F3333BE9A5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4D0621-8F09-484E-9451-01BDE75AC6A2}" type="datetimeFigureOut">
              <a:rPr lang="ru-RU" smtClean="0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7EDF14-A1AB-4967-BCDC-30C8D5B2C3F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152449-9F3E-4264-A109-D29B8A76399F}" type="datetimeFigureOut">
              <a:rPr lang="ru-RU" smtClean="0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409031-113D-4428-B497-E649A3CAE16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00AE-3AC6-4005-AF6E-9E2F1962CABE}" type="datetimeFigureOut">
              <a:rPr lang="ru-RU" smtClean="0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A1F22B-F482-450B-B377-64ADBB737A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705C55-8A8C-4EF2-8C63-97E48BE121D8}" type="datetimeFigureOut">
              <a:rPr lang="ru-RU" smtClean="0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8B014D-A247-4775-9594-57D6A91354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002448-6793-4981-A8CF-AB43531BEE45}" type="datetimeFigureOut">
              <a:rPr lang="ru-RU" smtClean="0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8296C-E8AE-4880-AF36-366F2FD446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B07B24-BE34-4686-B6DC-10B87E769E14}" type="datetimeFigureOut">
              <a:rPr lang="ru-RU" smtClean="0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36BD6D-25D8-4A0A-A7AC-CEEB35BD4F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743846-3DE9-41EC-AC96-88BF685FA236}" type="datetimeFigureOut">
              <a:rPr lang="ru-RU" smtClean="0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C0F9EA-D27B-49A9-9534-05197023FE9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654F73-60AE-419D-91D1-CEA73712845A}" type="datetimeFigureOut">
              <a:rPr lang="ru-RU" smtClean="0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3FF1A4-E4BE-4799-AD22-64A95DD31E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6178CF-349D-4FF6-93EB-B38C63BE0A28}" type="datetimeFigureOut">
              <a:rPr lang="ru-RU" smtClean="0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AB0FE6-D6E1-4B0E-AA41-AC5EDC5DF2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05C55-8A8C-4EF2-8C63-97E48BE121D8}" type="datetimeFigureOut">
              <a:rPr lang="ru-RU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B014D-A247-4775-9594-57D6A91354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468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2448-6793-4981-A8CF-AB43531BEE45}" type="datetimeFigureOut">
              <a:rPr lang="ru-RU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8296C-E8AE-4880-AF36-366F2FD446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77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7B24-BE34-4686-B6DC-10B87E769E14}" type="datetimeFigureOut">
              <a:rPr lang="ru-RU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6BD6D-25D8-4A0A-A7AC-CEEB35BD4F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054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43846-3DE9-41EC-AC96-88BF685FA236}" type="datetimeFigureOut">
              <a:rPr lang="ru-RU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0F9EA-D27B-49A9-9534-05197023FE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04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D3943E-DC21-42F6-9231-E7D01E9C3F97}" type="datetimeFigureOut">
              <a:rPr lang="ru-RU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D6B86B-B643-490F-B9C2-6031DEE40E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62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82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5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D3943E-DC21-42F6-9231-E7D01E9C3F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D6B86B-B643-490F-B9C2-6031DEE40E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62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ABD3943E-DC21-42F6-9231-E7D01E9C3F97}" type="datetimeFigureOut">
              <a:rPr lang="ru-RU" smtClean="0"/>
              <a:pPr>
                <a:defRPr/>
              </a:pPr>
              <a:t>27.10.2014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56D6B86B-B643-490F-B9C2-6031DEE40E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hyperlink" Target="http://data.mos.ru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ata.gov.ru/" TargetMode="External"/><Relationship Id="rId5" Type="http://schemas.openxmlformats.org/officeDocument/2006/relationships/hyperlink" Target="opendata.gosmonitor.ru/standard/3.0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://www.hse.ru/data/2013/06/20/1286612834/Proekt_Koncepcii_otkr_dannih.pdf" TargetMode="External"/><Relationship Id="rId9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2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8.png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8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69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75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1.png"/><Relationship Id="rId5" Type="http://schemas.openxmlformats.org/officeDocument/2006/relationships/hyperlink" Target="http://www.slideshare.net/kleinerperkins/2012-kpcb-internet-trends-yearend-update" TargetMode="External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2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www.forbes.com/sites/louiscolumbus/2013/09/12/idc-87-of-connected-devices-by-2017-will-be-tablets-and-smartphones/?utm_content=buffer6c391&amp;utm_source=buffer&amp;utm_medium=linkedin&amp;utm_campaign=Buffer" TargetMode="External"/><Relationship Id="rId5" Type="http://schemas.openxmlformats.org/officeDocument/2006/relationships/hyperlink" Target="http://www.cisco.com/web/RU/news/releases/txt/2013/02/020713a.html" TargetMode="External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9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5" Type="http://schemas.openxmlformats.org/officeDocument/2006/relationships/image" Target="../media/image2.pn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10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22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3.png"/><Relationship Id="rId4" Type="http://schemas.openxmlformats.org/officeDocument/2006/relationships/image" Target="../media/image7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4.png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26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2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3.png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13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37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8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gov.1c-bitrix.ru/" TargetMode="External"/><Relationship Id="rId4" Type="http://schemas.openxmlformats.org/officeDocument/2006/relationships/hyperlink" Target="mailto:artem@1c-bitrix.r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c-bitrix.ru/solution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7251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52" y="1988840"/>
            <a:ext cx="9143999" cy="2232248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060849"/>
            <a:ext cx="9144000" cy="2016223"/>
          </a:xfrm>
        </p:spPr>
        <p:txBody>
          <a:bodyPr>
            <a:normAutofit/>
          </a:bodyPr>
          <a:lstStyle/>
          <a:p>
            <a:r>
              <a:rPr lang="ru-RU" dirty="0">
                <a:latin typeface="Calibri" pitchFamily="34" charset="0"/>
                <a:cs typeface="Calibri" pitchFamily="34" charset="0"/>
              </a:rPr>
              <a:t>Решения «1С-Битрикс» для государственных организаций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52" y="4232342"/>
            <a:ext cx="4392488" cy="1296144"/>
          </a:xfrm>
          <a:prstGeom prst="rect">
            <a:avLst/>
          </a:prstGeom>
          <a:solidFill>
            <a:srgbClr val="C7E9FA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232342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Надежда Шикина, </a:t>
            </a:r>
            <a:r>
              <a:rPr lang="ru-RU" sz="2400" b="1" dirty="0">
                <a:latin typeface="Calibri" pitchFamily="34" charset="0"/>
                <a:cs typeface="Calibri" pitchFamily="34" charset="0"/>
              </a:rPr>
              <a:t>менеджер по развитию отраслевых 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решений</a:t>
            </a:r>
            <a:r>
              <a:rPr lang="ru-RU" sz="2400" b="1" dirty="0" smtClean="0"/>
              <a:t> </a:t>
            </a:r>
            <a:endParaRPr lang="ru-RU" sz="2000" dirty="0" smtClean="0"/>
          </a:p>
        </p:txBody>
      </p:sp>
      <p:grpSp>
        <p:nvGrpSpPr>
          <p:cNvPr id="11" name="Группа 10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54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Ebusiness Concept из Nmedia, Роялти-фри стоковое фото #6549225 на Fotolia.r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" r="-2191"/>
          <a:stretch/>
        </p:blipFill>
        <p:spPr bwMode="auto">
          <a:xfrm>
            <a:off x="3957" y="-16044"/>
            <a:ext cx="9436614" cy="687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980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«1С-Битрикс: Портал открытых данных»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635896" y="0"/>
            <a:ext cx="2418301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624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3561" y="3746624"/>
            <a:ext cx="79077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 </a:t>
            </a:r>
            <a:r>
              <a:rPr lang="ru-RU" sz="2400" b="1" dirty="0"/>
              <a:t>Открытые данные – </a:t>
            </a:r>
            <a:r>
              <a:rPr lang="ru-RU" sz="2400" dirty="0"/>
              <a:t>информация, размещенная в сети «Интернет» в виде систематизированных данных, организованных в формате, обеспечивающем ее автоматическую обработку без предварительного изменения человеком, в целях неоднократного, свободного и бесплатного использования.</a:t>
            </a:r>
          </a:p>
        </p:txBody>
      </p:sp>
      <p:pic>
        <p:nvPicPr>
          <p:cNvPr id="1026" name="Picture 2" descr="Росрыболовство - Открытые данные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690" y="0"/>
            <a:ext cx="9161379" cy="333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401" y="5608509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57547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146699" y="295066"/>
            <a:ext cx="668272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smtClean="0">
                <a:latin typeface="Calibri" pitchFamily="34" charset="0"/>
              </a:rPr>
              <a:t>Примеры</a:t>
            </a:r>
            <a:endParaRPr lang="en-US" sz="2800" b="1" dirty="0">
              <a:latin typeface="Verdana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355230" y="2475864"/>
            <a:ext cx="2088232" cy="2623387"/>
            <a:chOff x="6350028" y="3325893"/>
            <a:chExt cx="2088232" cy="2623387"/>
          </a:xfrm>
        </p:grpSpPr>
        <p:pic>
          <p:nvPicPr>
            <p:cNvPr id="1026" name="Picture 2" descr="http://a1.mzstatic.com/us/r30/Purple/v4/6d/3a/23/6d3a2304-6553-158a-5fbc-1f0dc49e4b73/mzl.kavtfpce.175x175-75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028" y="3861048"/>
              <a:ext cx="2088232" cy="2088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6355230" y="3325893"/>
              <a:ext cx="195232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 err="1"/>
                <a:t>Яндекс.Такси</a:t>
              </a:r>
              <a:endParaRPr lang="ru-RU" sz="2400" dirty="0"/>
            </a:p>
          </p:txBody>
        </p:sp>
      </p:grpSp>
      <p:pic>
        <p:nvPicPr>
          <p:cNvPr id="1028" name="Picture 4" descr="http://data.mos.ru/img/hackath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959880" cy="132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42693" y="1609826"/>
            <a:ext cx="2569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Портал открытых данных правительства Москвы</a:t>
            </a:r>
            <a:endParaRPr lang="ru-RU" sz="20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525" y="2960898"/>
            <a:ext cx="1233789" cy="116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2477" y="436510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Набор данных : Выданные </a:t>
            </a:r>
            <a:r>
              <a:rPr lang="ru-RU" sz="2400" dirty="0"/>
              <a:t>разрешения на осуществление деятельности по перевозке пассажиров и багажа легковым такси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2123728" y="3406132"/>
            <a:ext cx="3330625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333585" y="1321845"/>
            <a:ext cx="2528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Популярное приложение</a:t>
            </a:r>
            <a:endParaRPr lang="ru-RU" sz="2800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77005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2" descr="9786248_l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70"/>
          <a:stretch>
            <a:fillRect/>
          </a:stretch>
        </p:blipFill>
        <p:spPr bwMode="auto">
          <a:xfrm>
            <a:off x="-26966" y="-85725"/>
            <a:ext cx="914400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Портал открытых данных</a:t>
            </a:r>
            <a:endParaRPr lang="en-US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6372" y="1319970"/>
            <a:ext cx="831209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 </a:t>
            </a:r>
            <a:r>
              <a:rPr lang="ru-RU" sz="2400" b="1" dirty="0">
                <a:solidFill>
                  <a:srgbClr val="C00000"/>
                </a:solidFill>
              </a:rPr>
              <a:t>Законодательство</a:t>
            </a:r>
          </a:p>
          <a:p>
            <a:r>
              <a:rPr lang="ru-RU" dirty="0" smtClean="0"/>
              <a:t>ФЗ: </a:t>
            </a:r>
            <a:r>
              <a:rPr lang="ru-RU" dirty="0"/>
              <a:t>№8-ФЗ, №112-ФЗ, №149-ФЗ, №152 ФЗ, </a:t>
            </a:r>
            <a:r>
              <a:rPr lang="ru-RU" dirty="0" smtClean="0"/>
              <a:t>Приказ Мин-</a:t>
            </a:r>
            <a:r>
              <a:rPr lang="ru-RU" dirty="0" err="1" smtClean="0"/>
              <a:t>ва</a:t>
            </a:r>
            <a:r>
              <a:rPr lang="ru-RU" dirty="0" smtClean="0"/>
              <a:t> </a:t>
            </a:r>
            <a:r>
              <a:rPr lang="ru-RU" dirty="0"/>
              <a:t>связи и массовых коммуникаций </a:t>
            </a:r>
            <a:r>
              <a:rPr lang="ru-RU" dirty="0" smtClean="0"/>
              <a:t>РФ от </a:t>
            </a:r>
            <a:r>
              <a:rPr lang="ru-RU" dirty="0"/>
              <a:t>27 июня 2013 г. N 149 </a:t>
            </a:r>
            <a:r>
              <a:rPr lang="ru-RU" dirty="0" smtClean="0"/>
              <a:t>, </a:t>
            </a:r>
            <a:r>
              <a:rPr lang="ru-RU" dirty="0"/>
              <a:t>Указ Президента РФ от 07.05.2012 г. № 601 </a:t>
            </a:r>
            <a:r>
              <a:rPr lang="ru-RU" dirty="0" smtClean="0"/>
              <a:t>, </a:t>
            </a:r>
            <a:r>
              <a:rPr lang="ru-RU"/>
              <a:t>Постановление </a:t>
            </a:r>
            <a:r>
              <a:rPr lang="ru-RU" smtClean="0"/>
              <a:t>Правительства РФ </a:t>
            </a:r>
            <a:r>
              <a:rPr lang="ru-RU" dirty="0"/>
              <a:t>от 10.07.2013 г. № 583 </a:t>
            </a:r>
          </a:p>
          <a:p>
            <a:r>
              <a:rPr lang="ru-RU" dirty="0"/>
              <a:t>Выполнено в соответствии с методическими рекомендациями по публикации открытых данных государственными органами и органами местного самоуправления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Какие </a:t>
            </a:r>
            <a:r>
              <a:rPr lang="ru-RU" sz="2400" b="1" dirty="0">
                <a:solidFill>
                  <a:srgbClr val="C00000"/>
                </a:solidFill>
              </a:rPr>
              <a:t>задачи решает портал открытых данных</a:t>
            </a:r>
            <a:endParaRPr lang="ru-RU" sz="2400" i="1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Повышение прозрачности деятельности органов власти, стимулирование  вовлеченности и доверия граждан к деятельности органов власти;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 </a:t>
            </a:r>
            <a:r>
              <a:rPr lang="ru-RU" dirty="0" smtClean="0"/>
              <a:t>Упрощение </a:t>
            </a:r>
            <a:r>
              <a:rPr lang="ru-RU" dirty="0"/>
              <a:t>доступа к информации, необходимой для обеспечения  различных потребностей граждан;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 </a:t>
            </a:r>
            <a:r>
              <a:rPr lang="ru-RU" dirty="0" smtClean="0"/>
              <a:t>Предоставление </a:t>
            </a:r>
            <a:r>
              <a:rPr lang="ru-RU" dirty="0"/>
              <a:t>доступа бизнес-сообществу к имеющимся данным для успешного развития рынка и конкурентной среды;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 </a:t>
            </a:r>
            <a:r>
              <a:rPr lang="ru-RU" dirty="0" smtClean="0"/>
              <a:t>Стимулирование </a:t>
            </a:r>
            <a:r>
              <a:rPr lang="ru-RU" dirty="0"/>
              <a:t>создания разработчиками различных сервисов и приложений, направленных на решение повседневных задач граждан</a:t>
            </a:r>
            <a:r>
              <a:rPr lang="ru-RU" dirty="0" smtClean="0"/>
              <a:t>;</a:t>
            </a:r>
            <a:endParaRPr lang="ru-RU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40368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2" descr="9786248_l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70"/>
          <a:stretch>
            <a:fillRect/>
          </a:stretch>
        </p:blipFill>
        <p:spPr bwMode="auto">
          <a:xfrm>
            <a:off x="-26966" y="-85726"/>
            <a:ext cx="914400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611560" y="166688"/>
            <a:ext cx="619181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smtClean="0">
                <a:latin typeface="Calibri" pitchFamily="34" charset="0"/>
              </a:rPr>
              <a:t>1С-Битрикс: Портал открытых данных</a:t>
            </a:r>
            <a:endParaRPr lang="en-US" sz="2800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6373" y="1319970"/>
            <a:ext cx="790773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 </a:t>
            </a:r>
            <a:r>
              <a:rPr lang="ru-RU" sz="2000" b="1" dirty="0" smtClean="0">
                <a:solidFill>
                  <a:srgbClr val="C00000"/>
                </a:solidFill>
              </a:rPr>
              <a:t>Заказчик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Органы государственной власти и местного самоуправления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Сценарии использования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Как самостоятельный портал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Как раздел сайта </a:t>
            </a:r>
            <a:endParaRPr lang="ru-RU" sz="2000" dirty="0"/>
          </a:p>
          <a:p>
            <a:r>
              <a:rPr lang="ru-RU" sz="2000" dirty="0"/>
              <a:t> </a:t>
            </a:r>
            <a:r>
              <a:rPr lang="ru-RU" sz="2000" b="1" dirty="0" smtClean="0">
                <a:solidFill>
                  <a:srgbClr val="C00000"/>
                </a:solidFill>
              </a:rPr>
              <a:t>Преимущества</a:t>
            </a:r>
            <a:endParaRPr lang="ru-RU" sz="2000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Готовая структура, дизайн и </a:t>
            </a:r>
            <a:r>
              <a:rPr lang="ru-RU" sz="2000" dirty="0" err="1"/>
              <a:t>демо</a:t>
            </a:r>
            <a:r>
              <a:rPr lang="ru-RU" sz="2000" dirty="0"/>
              <a:t>-контент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Комплексная система создания портала открытых данных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Соответствие Законодательству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Версия для лиц с ограниченными возможностями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Высокая безопасность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АПИ для </a:t>
            </a:r>
            <a:r>
              <a:rPr lang="ru-RU" sz="2000" dirty="0" smtClean="0"/>
              <a:t>разработчиков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Модуль в </a:t>
            </a:r>
            <a:r>
              <a:rPr lang="ru-RU" sz="2000" dirty="0" err="1" smtClean="0"/>
              <a:t>Маркетплейс</a:t>
            </a:r>
            <a:r>
              <a:rPr lang="ru-RU" sz="2000" dirty="0" smtClean="0"/>
              <a:t>  с возможностью выбора платформы «1С-Битрикс»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6373" y="6028951"/>
            <a:ext cx="3830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</a:rPr>
              <a:t>Стоимость  модуля </a:t>
            </a:r>
            <a:r>
              <a:rPr lang="ru-RU" dirty="0" smtClean="0"/>
              <a:t>- </a:t>
            </a:r>
            <a:r>
              <a:rPr lang="ru-RU" b="1" dirty="0" smtClean="0"/>
              <a:t>49 </a:t>
            </a:r>
            <a:r>
              <a:rPr lang="ru-RU" b="1" dirty="0"/>
              <a:t>900р.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95233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181647"/>
            <a:ext cx="48245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Создание и  </a:t>
            </a:r>
            <a:r>
              <a:rPr lang="ru-RU" sz="2400" dirty="0"/>
              <a:t>редактирование </a:t>
            </a:r>
            <a:r>
              <a:rPr lang="ru-RU" sz="2400" dirty="0" smtClean="0"/>
              <a:t>данных в административной части сайта</a:t>
            </a:r>
          </a:p>
          <a:p>
            <a:pPr marL="342900" lvl="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Импорт </a:t>
            </a:r>
            <a:r>
              <a:rPr lang="ru-RU" sz="2400" dirty="0"/>
              <a:t>и экспорт данных</a:t>
            </a:r>
            <a:r>
              <a:rPr lang="ru-RU" sz="2400" dirty="0" smtClean="0"/>
              <a:t>, </a:t>
            </a:r>
            <a:r>
              <a:rPr lang="en-US" sz="2400" dirty="0" smtClean="0"/>
              <a:t>csv</a:t>
            </a:r>
            <a:r>
              <a:rPr lang="ru-RU" sz="2400" dirty="0" smtClean="0"/>
              <a:t> </a:t>
            </a:r>
          </a:p>
          <a:p>
            <a:pPr marL="342900" lvl="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Версионность данных</a:t>
            </a:r>
            <a:endParaRPr lang="ru-RU" sz="2400" dirty="0"/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Управление сообщениями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/>
              <a:t>об </a:t>
            </a:r>
            <a:r>
              <a:rPr lang="ru-RU" sz="2400" dirty="0" smtClean="0"/>
              <a:t>ошибках</a:t>
            </a:r>
            <a:endParaRPr lang="ru-RU" sz="2400" dirty="0"/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Журнал </a:t>
            </a:r>
            <a:r>
              <a:rPr lang="ru-RU" sz="2400" dirty="0"/>
              <a:t>контроля за </a:t>
            </a:r>
            <a:r>
              <a:rPr lang="ru-RU" sz="2400" dirty="0" smtClean="0"/>
              <a:t>изменениями 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Единое </a:t>
            </a:r>
            <a:r>
              <a:rPr lang="ru-RU" sz="2400" dirty="0"/>
              <a:t>хранилище </a:t>
            </a:r>
            <a:r>
              <a:rPr lang="ru-RU" sz="2400" dirty="0" smtClean="0"/>
              <a:t>открытых данных</a:t>
            </a:r>
            <a:endParaRPr lang="ru-RU" sz="2400" dirty="0"/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ЭЦП ( в разработке)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2788" y="214996"/>
            <a:ext cx="6095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Возможности для операторов</a:t>
            </a:r>
            <a:endParaRPr lang="ru-RU" sz="2800" dirty="0"/>
          </a:p>
        </p:txBody>
      </p:sp>
      <p:sp>
        <p:nvSpPr>
          <p:cNvPr id="2" name="AutoShape 4" descr="https://cp.bitrix.ru/extranet/contacts/personal/user/574/files/element/historyget/1119602/macbook1%20%282%29.png?cache_image=Y&amp;width=1024&amp;height=1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132856"/>
            <a:ext cx="3800658" cy="229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021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Паспорт набора</a:t>
            </a:r>
            <a: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en-US" b="1" dirty="0">
              <a:latin typeface="Verdana" pitchFamily="34" charset="0"/>
            </a:endParaRPr>
          </a:p>
        </p:txBody>
      </p:sp>
      <p:sp>
        <p:nvSpPr>
          <p:cNvPr id="2" name="AutoShape 2" descr="https://cp.bitrix.ru/extranet/contacts/personal/user/574/files/element/historyget/1116904/main.jpg?cache_image=Y&amp;width=1024&amp;height=1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980" y="1437341"/>
            <a:ext cx="8251498" cy="49781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737" y="1405293"/>
            <a:ext cx="8291623" cy="50064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"/>
          <a:stretch/>
        </p:blipFill>
        <p:spPr>
          <a:xfrm>
            <a:off x="393335" y="1556792"/>
            <a:ext cx="8226425" cy="49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642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Справочник организаций</a:t>
            </a:r>
            <a: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en-US" b="1" dirty="0">
              <a:latin typeface="Verdana" pitchFamily="34" charset="0"/>
            </a:endParaRPr>
          </a:p>
        </p:txBody>
      </p:sp>
      <p:sp>
        <p:nvSpPr>
          <p:cNvPr id="2" name="AutoShape 2" descr="https://cp.bitrix.ru/extranet/contacts/personal/user/574/files/element/historyget/1116904/main.jpg?cache_image=Y&amp;width=1024&amp;height=1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001" y="1340768"/>
            <a:ext cx="8574477" cy="51729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653" y="1352029"/>
            <a:ext cx="8818087" cy="517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248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Импорт и экспорт</a:t>
            </a:r>
            <a: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en-US" b="1" dirty="0">
              <a:latin typeface="Verdana" pitchFamily="34" charset="0"/>
            </a:endParaRPr>
          </a:p>
        </p:txBody>
      </p:sp>
      <p:sp>
        <p:nvSpPr>
          <p:cNvPr id="2" name="AutoShape 2" descr="https://cp.bitrix.ru/extranet/contacts/personal/user/574/files/element/historyget/1116904/main.jpg?cache_image=Y&amp;width=1024&amp;height=1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986" y="1628800"/>
            <a:ext cx="8164727" cy="49257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993" y="1596214"/>
            <a:ext cx="8574477" cy="51729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75" y="1539601"/>
            <a:ext cx="8460432" cy="51041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/>
          <a:stretch/>
        </p:blipFill>
        <p:spPr>
          <a:xfrm>
            <a:off x="441757" y="1479185"/>
            <a:ext cx="8660713" cy="522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63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-11113"/>
            <a:ext cx="4768849" cy="6778071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74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400" b="1" dirty="0" smtClean="0">
                <a:latin typeface="Calibri" pitchFamily="34" charset="0"/>
              </a:rPr>
              <a:t>Возможности для пользователей </a:t>
            </a:r>
            <a:endParaRPr lang="en-US" b="1" dirty="0">
              <a:latin typeface="Verdan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1938" y="1370390"/>
            <a:ext cx="431006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0" indent="-176213"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Просмотр </a:t>
            </a:r>
            <a:r>
              <a:rPr lang="ru-RU" sz="2000" dirty="0"/>
              <a:t>открытых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данных </a:t>
            </a:r>
            <a:r>
              <a:rPr lang="ru-RU" sz="2000" dirty="0"/>
              <a:t>на сайте: </a:t>
            </a:r>
          </a:p>
          <a:p>
            <a:pPr marL="265113" lvl="0">
              <a:spcAft>
                <a:spcPts val="1000"/>
              </a:spcAft>
              <a:buFont typeface="Symbol" panose="05050102010706020507" pitchFamily="18" charset="2"/>
              <a:buChar char=""/>
            </a:pPr>
            <a:r>
              <a:rPr lang="ru-RU" sz="2000" dirty="0"/>
              <a:t>в виде таблицы</a:t>
            </a:r>
          </a:p>
          <a:p>
            <a:pPr marL="265113" lvl="0">
              <a:spcAft>
                <a:spcPts val="1000"/>
              </a:spcAft>
              <a:buFont typeface="Symbol" panose="05050102010706020507" pitchFamily="18" charset="2"/>
              <a:buChar char=""/>
            </a:pPr>
            <a:r>
              <a:rPr lang="ru-RU" sz="2000" dirty="0"/>
              <a:t>на интерактивной карте</a:t>
            </a:r>
          </a:p>
          <a:p>
            <a:pPr marL="265113" lvl="0">
              <a:spcAft>
                <a:spcPts val="1000"/>
              </a:spcAft>
              <a:buFont typeface="Symbol" panose="05050102010706020507" pitchFamily="18" charset="2"/>
              <a:buChar char=""/>
            </a:pPr>
            <a:r>
              <a:rPr lang="ru-RU" sz="2000" dirty="0"/>
              <a:t>в виде файлов для скачивая в рекомендуемых </a:t>
            </a:r>
            <a:r>
              <a:rPr lang="ru-RU" sz="2000" dirty="0" smtClean="0"/>
              <a:t>форматах </a:t>
            </a:r>
            <a:r>
              <a:rPr lang="ru-RU" sz="2000" dirty="0"/>
              <a:t>(</a:t>
            </a:r>
            <a:r>
              <a:rPr lang="en-US" sz="2000" dirty="0"/>
              <a:t>csv</a:t>
            </a:r>
            <a:r>
              <a:rPr lang="ru-RU" sz="2000" dirty="0"/>
              <a:t>)</a:t>
            </a:r>
          </a:p>
          <a:p>
            <a:pPr marL="176213" lvl="0" indent="-176213"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Поиск  и фильтрация данных </a:t>
            </a:r>
          </a:p>
          <a:p>
            <a:pPr marL="176213" lvl="0" indent="-176213"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Просмотр данных по категориям и по организациям, публикующим данные</a:t>
            </a:r>
          </a:p>
          <a:p>
            <a:pPr marL="176213" lvl="0" indent="-176213"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Обратная связь и отправка сообщений об ошибках</a:t>
            </a: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00" y="1856957"/>
            <a:ext cx="4543650" cy="373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148243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55300" name="Text Box 61"/>
          <p:cNvSpPr txBox="1">
            <a:spLocks noChangeArrowheads="1"/>
          </p:cNvSpPr>
          <p:nvPr/>
        </p:nvSpPr>
        <p:spPr bwMode="auto">
          <a:xfrm>
            <a:off x="479366" y="404664"/>
            <a:ext cx="4956729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dirty="0">
                <a:solidFill>
                  <a:prstClr val="black"/>
                </a:solidFill>
                <a:latin typeface="Calibri"/>
              </a:rPr>
              <a:t>Компания «1С-Битрикс» — российский разработчик систем управления сайтами и корпоративными порталами. 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endParaRPr lang="ru-RU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10 </a:t>
            </a:r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000+ партнеров</a:t>
            </a:r>
          </a:p>
          <a:p>
            <a:pPr eaLnBrk="1" hangingPunct="1"/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100</a:t>
            </a:r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 000+ сайтов 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7" y="48086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92604"/>
            <a:ext cx="1804590" cy="43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6804248" y="3056905"/>
            <a:ext cx="215344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2006 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2008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2011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2012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76" descr="1c-bitrix-logo-ve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01" y="4455090"/>
            <a:ext cx="2743200" cy="171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1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1">
        <p:fade/>
      </p:transition>
    </mc:Choice>
    <mc:Fallback xmlns="">
      <p:transition spd="med" advTm="79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Портал открытых данных</a:t>
            </a:r>
            <a:r>
              <a:rPr lang="en-US" sz="3200" b="1" dirty="0" smtClean="0">
                <a:latin typeface="Calibri" pitchFamily="34" charset="0"/>
              </a:rPr>
              <a:t> </a:t>
            </a:r>
            <a:r>
              <a:rPr lang="en-US" sz="4400" b="1" baseline="30000" dirty="0" smtClean="0">
                <a:solidFill>
                  <a:srgbClr val="C00000"/>
                </a:solidFill>
                <a:latin typeface="Calibri" pitchFamily="34" charset="0"/>
              </a:rPr>
              <a:t>new</a:t>
            </a:r>
            <a: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b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en-US" b="1" dirty="0">
              <a:latin typeface="Verdana" pitchFamily="34" charset="0"/>
            </a:endParaRPr>
          </a:p>
        </p:txBody>
      </p:sp>
      <p:sp>
        <p:nvSpPr>
          <p:cNvPr id="2" name="AutoShape 2" descr="https://cp.bitrix.ru/extranet/contacts/personal/user/574/files/element/historyget/1116904/main.jpg?cache_image=Y&amp;width=1024&amp;height=1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86" y="1199192"/>
            <a:ext cx="6582971" cy="568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5" y="1527040"/>
            <a:ext cx="8325472" cy="50339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" y="1491923"/>
            <a:ext cx="8394012" cy="5075346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2" y="1145778"/>
            <a:ext cx="8978160" cy="542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321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0650" y="1628800"/>
            <a:ext cx="6834703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2400" b="1" dirty="0"/>
              <a:t> </a:t>
            </a:r>
            <a:r>
              <a:rPr lang="ru-RU" sz="2400" b="1" dirty="0" smtClean="0">
                <a:hlinkClick r:id="rId4"/>
              </a:rPr>
              <a:t>Концепция открытых данных</a:t>
            </a:r>
            <a:endParaRPr lang="ru-RU" sz="2400" b="1" dirty="0" smtClean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2400" b="1" dirty="0" smtClean="0">
                <a:hlinkClick r:id="rId5" action="ppaction://hlinkfile"/>
              </a:rPr>
              <a:t>Методические рекомендации по</a:t>
            </a:r>
            <a:r>
              <a:rPr lang="ru-RU" sz="2400" b="1" dirty="0">
                <a:hlinkClick r:id="rId5" action="ppaction://hlinkfile"/>
              </a:rPr>
              <a:t> публикации открытых </a:t>
            </a:r>
            <a:r>
              <a:rPr lang="ru-RU" sz="2400" b="1" dirty="0" smtClean="0">
                <a:hlinkClick r:id="rId5" action="ppaction://hlinkfile"/>
              </a:rPr>
              <a:t>данных государственными</a:t>
            </a:r>
            <a:r>
              <a:rPr lang="ru-RU" sz="2400" b="1" dirty="0">
                <a:hlinkClick r:id="rId5" action="ppaction://hlinkfile"/>
              </a:rPr>
              <a:t> органами и органами местного самоуправления </a:t>
            </a:r>
            <a:r>
              <a:rPr lang="ru-RU" sz="2400" b="1" dirty="0" smtClean="0">
                <a:hlinkClick r:id="rId5" action="ppaction://hlinkfile"/>
              </a:rPr>
              <a:t>Версия 3.0</a:t>
            </a:r>
            <a:endParaRPr lang="ru-RU" sz="2400" b="1" dirty="0" smtClean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2400" b="1" dirty="0" smtClean="0">
                <a:hlinkClick r:id="rId6"/>
              </a:rPr>
              <a:t>Портал открытых данных РФ</a:t>
            </a:r>
            <a:endParaRPr lang="ru-RU" sz="2400" b="1" dirty="0" smtClean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2400" b="1" dirty="0" smtClean="0">
                <a:hlinkClick r:id="rId7"/>
              </a:rPr>
              <a:t>Портал открытых данных Правительства Москвы</a:t>
            </a:r>
            <a:endParaRPr lang="ru-RU" sz="2400" b="1" dirty="0"/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2"/>
            <a:ext cx="8915400" cy="1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3528" y="341992"/>
            <a:ext cx="2964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Что посмотреть</a:t>
            </a:r>
            <a:endParaRPr lang="ru-RU" sz="3200" b="1" dirty="0"/>
          </a:p>
        </p:txBody>
      </p:sp>
      <p:pic>
        <p:nvPicPr>
          <p:cNvPr id="1030" name="Picture 6" descr="&quot;Открытые данные в Казахстане&quot; - Запись в блоге пользователя…"/>
          <p:cNvPicPr>
            <a:picLocks noChangeAspect="1" noChangeArrowheads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645024"/>
            <a:ext cx="28575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4899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840303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812"/>
            <a:ext cx="9149846" cy="68648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980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4800" b="0" dirty="0" smtClean="0">
                <a:latin typeface="Calibri" pitchFamily="34" charset="0"/>
                <a:cs typeface="Calibri" pitchFamily="34" charset="0"/>
              </a:rPr>
              <a:t>Официальный сайт государственной </a:t>
            </a:r>
            <a:r>
              <a:rPr lang="ru-RU" sz="4800" b="0" dirty="0" err="1" smtClean="0">
                <a:latin typeface="Calibri" pitchFamily="34" charset="0"/>
                <a:cs typeface="Calibri" pitchFamily="34" charset="0"/>
              </a:rPr>
              <a:t>организаци</a:t>
            </a:r>
            <a:endParaRPr lang="ru-RU" sz="4800" b="0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712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672408" cy="379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2"/>
          <p:cNvSpPr txBox="1">
            <a:spLocks noChangeArrowheads="1"/>
          </p:cNvSpPr>
          <p:nvPr/>
        </p:nvSpPr>
        <p:spPr bwMode="auto">
          <a:xfrm>
            <a:off x="261939" y="166688"/>
            <a:ext cx="138013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1484784"/>
            <a:ext cx="475252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Готовая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структура: разделы и сервисы, шаблоны дизайна и </a:t>
            </a:r>
            <a:r>
              <a:rPr lang="ru-RU" sz="2000" dirty="0" err="1">
                <a:solidFill>
                  <a:prstClr val="black"/>
                </a:solidFill>
                <a:latin typeface="Calibri"/>
                <a:cs typeface="+mn-cs"/>
              </a:rPr>
              <a:t>демо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-контент.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Соответствие Законодательству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Сервис «Обращения граждан»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Интерактивная карта объектов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Мобильное приложение «Мой город»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Версия для лиц с ограниченными физическими возможностями здоровья (WCAG2.0)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Простое управление сайтом: автоматический мастер установки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77350"/>
            <a:ext cx="6120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  <a:cs typeface="+mn-cs"/>
              </a:rPr>
              <a:t>1С-Битрикс: Официальный сайт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  <a:cs typeface="+mn-cs"/>
              </a:rPr>
              <a:t>государственной организации</a:t>
            </a:r>
            <a:endParaRPr lang="ru-RU" sz="28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5424324"/>
            <a:ext cx="3590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Более 900 успешных проектов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+mn-cs"/>
              </a:rPr>
              <a:t>!</a:t>
            </a: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271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428625" y="1928813"/>
            <a:ext cx="8572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</p:txBody>
      </p:sp>
      <p:sp>
        <p:nvSpPr>
          <p:cNvPr id="9220" name="Прямоугольник 3"/>
          <p:cNvSpPr>
            <a:spLocks noChangeArrowheads="1"/>
          </p:cNvSpPr>
          <p:nvPr/>
        </p:nvSpPr>
        <p:spPr bwMode="auto">
          <a:xfrm>
            <a:off x="403225" y="1412875"/>
            <a:ext cx="82724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b="1" dirty="0">
                <a:latin typeface="+mn-lt"/>
              </a:rPr>
              <a:t>Все органы власти и местного самоуправления должны иметь официальный сайт и обеспечивать раскрытие информации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вводит понятие ОФИЦИАЛЬНОГО САЙТА государственного органа и органа местного самоуправления. 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вводит ОБЯЗАТЕЛЬНУЮ открытость информации, кроме персональных данных и информации ограниченного доступа. 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детально расписывает правила раскрытия информации о деятельности органа власти. По сравнению с 98-ФЗ СУЩЕСТВЕННО РАСШИРЕН ПЕРЕЧЕНЬ РАСКРЫВАЕМОЙ ИНФОРМАЦИИ. 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ОБЯЗЫВАЕТ регистрировать обращения граждан и неявно указывает на преимущества процедуры с помощью сайта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определяет правила контроля и исполнения всех требований</a:t>
            </a:r>
          </a:p>
        </p:txBody>
      </p:sp>
      <p:pic>
        <p:nvPicPr>
          <p:cNvPr id="819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43164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 dirty="0">
                <a:latin typeface="Calibri" pitchFamily="34" charset="0"/>
              </a:rPr>
              <a:t>Федеральный закон №</a:t>
            </a:r>
            <a:r>
              <a:rPr lang="ru-RU" sz="3000" b="1" dirty="0" smtClean="0">
                <a:latin typeface="Calibri" pitchFamily="34" charset="0"/>
              </a:rPr>
              <a:t>8</a:t>
            </a:r>
            <a:endParaRPr lang="en-US" sz="3000" b="1" dirty="0">
              <a:latin typeface="Verdana" pitchFamily="34" charset="0"/>
            </a:endParaRPr>
          </a:p>
        </p:txBody>
      </p:sp>
      <p:pic>
        <p:nvPicPr>
          <p:cNvPr id="819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428625" y="1928813"/>
            <a:ext cx="8572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</p:txBody>
      </p:sp>
      <p:sp>
        <p:nvSpPr>
          <p:cNvPr id="10244" name="Прямоугольник 3"/>
          <p:cNvSpPr>
            <a:spLocks noChangeArrowheads="1"/>
          </p:cNvSpPr>
          <p:nvPr/>
        </p:nvSpPr>
        <p:spPr bwMode="auto">
          <a:xfrm>
            <a:off x="900113" y="1268413"/>
            <a:ext cx="7993062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latin typeface="+mn-lt"/>
              </a:rPr>
              <a:t>1.«О порядке рассмотрения обращений граждан Российской Федерации» </a:t>
            </a:r>
            <a:r>
              <a:rPr lang="ru-RU" sz="2000" b="1" dirty="0">
                <a:latin typeface="+mn-lt"/>
              </a:rPr>
              <a:t>от 06.05.2006 года N 59-ФЗ</a:t>
            </a:r>
            <a:r>
              <a:rPr lang="ru-RU" sz="2000" dirty="0">
                <a:latin typeface="+mn-lt"/>
              </a:rPr>
              <a:t>.</a:t>
            </a:r>
          </a:p>
          <a:p>
            <a:pPr>
              <a:defRPr/>
            </a:pPr>
            <a:endParaRPr lang="ru-RU" sz="2000" dirty="0">
              <a:latin typeface="+mn-lt"/>
            </a:endParaRPr>
          </a:p>
          <a:p>
            <a:pPr>
              <a:defRPr/>
            </a:pPr>
            <a:r>
              <a:rPr lang="ru-RU" sz="2000" dirty="0">
                <a:latin typeface="+mn-lt"/>
              </a:rPr>
              <a:t>2.«О размещении заказов на поставки товаров, выполнение работ, оказание услуг для государственных и муниципальных нужд» </a:t>
            </a:r>
            <a:r>
              <a:rPr lang="ru-RU" sz="2000" b="1" dirty="0">
                <a:latin typeface="+mn-lt"/>
              </a:rPr>
              <a:t>от 21.07.2005 года N 94-ФЗ </a:t>
            </a:r>
            <a:r>
              <a:rPr lang="ru-RU" sz="2000" dirty="0">
                <a:latin typeface="+mn-lt"/>
              </a:rPr>
              <a:t>в части: Информационное обеспечение размещения заказов (статья 16 часть 1).</a:t>
            </a:r>
          </a:p>
          <a:p>
            <a:pPr>
              <a:defRPr/>
            </a:pPr>
            <a:endParaRPr lang="ru-RU" sz="2000" dirty="0">
              <a:latin typeface="+mn-lt"/>
            </a:endParaRPr>
          </a:p>
          <a:p>
            <a:pPr>
              <a:defRPr/>
            </a:pPr>
            <a:r>
              <a:rPr lang="ru-RU" sz="2000" dirty="0">
                <a:latin typeface="+mn-lt"/>
              </a:rPr>
              <a:t>3.«Градостроительный кодекс РФ» от 29.12.2004 </a:t>
            </a:r>
            <a:r>
              <a:rPr lang="ru-RU" sz="2000" b="1" dirty="0">
                <a:latin typeface="+mn-lt"/>
              </a:rPr>
              <a:t>N 190-ФЗ </a:t>
            </a:r>
            <a:r>
              <a:rPr lang="ru-RU" sz="2000" dirty="0">
                <a:latin typeface="+mn-lt"/>
              </a:rPr>
              <a:t>в части:</a:t>
            </a:r>
          </a:p>
          <a:p>
            <a:pPr>
              <a:defRPr/>
            </a:pPr>
            <a:r>
              <a:rPr lang="ru-RU" sz="2000" dirty="0">
                <a:latin typeface="+mn-lt"/>
              </a:rPr>
              <a:t>Публикация проекта генерального плана на официальном сайте поселения, городского округа, проекта положений о территориальном планировании (статья 24 часть 9).</a:t>
            </a:r>
            <a:endParaRPr lang="ru-RU" dirty="0"/>
          </a:p>
          <a:p>
            <a:pPr>
              <a:defRPr/>
            </a:pPr>
            <a:endParaRPr lang="ru-RU" sz="2000" dirty="0">
              <a:latin typeface="+mn-lt"/>
            </a:endParaRPr>
          </a:p>
          <a:p>
            <a:pPr>
              <a:defRPr/>
            </a:pPr>
            <a:r>
              <a:rPr lang="ru-RU" sz="2000" b="1" dirty="0">
                <a:latin typeface="+mn-lt"/>
              </a:rPr>
              <a:t>4. Приказ Минэкономразвития РФ от 16 ноября 2009 г. N 470 «О Требованиях к технологическим, программным и лингвистическим средствам обеспечения пользования официальными сайтами федеральных органов исполнительной власти»</a:t>
            </a:r>
          </a:p>
        </p:txBody>
      </p:sp>
      <p:pic>
        <p:nvPicPr>
          <p:cNvPr id="922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>
                <a:latin typeface="Calibri" pitchFamily="34" charset="0"/>
              </a:rPr>
              <a:t>Другие Федеральные Законы и приказы</a:t>
            </a:r>
            <a:endParaRPr lang="en-US" sz="3000" b="1">
              <a:latin typeface="Verdana" pitchFamily="34" charset="0"/>
            </a:endParaRPr>
          </a:p>
        </p:txBody>
      </p:sp>
      <p:pic>
        <p:nvPicPr>
          <p:cNvPr id="922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13096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рямоугольник 3"/>
          <p:cNvSpPr>
            <a:spLocks noChangeArrowheads="1"/>
          </p:cNvSpPr>
          <p:nvPr/>
        </p:nvSpPr>
        <p:spPr bwMode="auto">
          <a:xfrm>
            <a:off x="590550" y="1312863"/>
            <a:ext cx="8323263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органа местного самоуправления </a:t>
            </a:r>
            <a:r>
              <a:rPr lang="ru-RU" sz="1600" b="1" dirty="0" smtClean="0"/>
              <a:t>муниципального </a:t>
            </a:r>
            <a:r>
              <a:rPr lang="ru-RU" sz="1600" b="1" dirty="0"/>
              <a:t>образования </a:t>
            </a:r>
            <a:br>
              <a:rPr lang="ru-RU" sz="1600" b="1" dirty="0"/>
            </a:br>
            <a:r>
              <a:rPr lang="ru-RU" sz="1600" dirty="0"/>
              <a:t>(</a:t>
            </a:r>
            <a:r>
              <a:rPr lang="ru-RU" sz="1600" dirty="0" smtClean="0"/>
              <a:t>город, поселок, район и т.п. </a:t>
            </a:r>
            <a:r>
              <a:rPr lang="ru-RU" sz="1600" dirty="0" smtClean="0">
                <a:sym typeface="Symbol"/>
              </a:rPr>
              <a:t></a:t>
            </a:r>
            <a:r>
              <a:rPr lang="ru-RU" sz="1600" dirty="0" smtClean="0"/>
              <a:t> </a:t>
            </a:r>
            <a:r>
              <a:rPr lang="ru-RU" sz="1600" dirty="0"/>
              <a:t>на примере </a:t>
            </a:r>
            <a:r>
              <a:rPr lang="ru-RU" sz="1600" dirty="0" smtClean="0"/>
              <a:t> сайта администрации </a:t>
            </a:r>
            <a:r>
              <a:rPr lang="ru-RU" sz="1600" dirty="0"/>
              <a:t>города)</a:t>
            </a: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органа власти субъекта РФ </a:t>
            </a:r>
            <a:br>
              <a:rPr lang="ru-RU" sz="1600" b="1" dirty="0"/>
            </a:br>
            <a:r>
              <a:rPr lang="ru-RU" sz="1600" dirty="0"/>
              <a:t>(области, края, </a:t>
            </a:r>
            <a:r>
              <a:rPr lang="ru-RU" sz="1600" dirty="0" smtClean="0"/>
              <a:t>республики </a:t>
            </a:r>
            <a:r>
              <a:rPr lang="ru-RU" sz="1600" dirty="0">
                <a:sym typeface="Symbol"/>
              </a:rPr>
              <a:t> </a:t>
            </a:r>
            <a:r>
              <a:rPr lang="ru-RU" sz="1600" dirty="0" smtClean="0"/>
              <a:t>на примере сайта </a:t>
            </a:r>
            <a:r>
              <a:rPr lang="ru-RU" sz="1600" dirty="0"/>
              <a:t>правительства области)</a:t>
            </a: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законодательного органа </a:t>
            </a:r>
            <a:r>
              <a:rPr lang="ru-RU" sz="1600" b="1" dirty="0" smtClean="0"/>
              <a:t>власти субъекта РФ (</a:t>
            </a:r>
            <a:r>
              <a:rPr lang="ru-RU" sz="1600" dirty="0"/>
              <a:t>на примере  сайта областной думы </a:t>
            </a:r>
            <a:r>
              <a:rPr lang="ru-RU" sz="1600" dirty="0" smtClean="0"/>
              <a:t>)</a:t>
            </a:r>
            <a:endParaRPr lang="ru-RU" sz="1600" b="1" dirty="0" smtClean="0"/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законодательного органа местного </a:t>
            </a:r>
            <a:r>
              <a:rPr lang="ru-RU" sz="1600" b="1" dirty="0" smtClean="0"/>
              <a:t>самоуправления</a:t>
            </a:r>
            <a:endParaRPr lang="ru-RU" sz="1600" dirty="0"/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проекта или целевой </a:t>
            </a:r>
            <a:r>
              <a:rPr lang="ru-RU" sz="1600" b="1" dirty="0" smtClean="0"/>
              <a:t>программы, </a:t>
            </a:r>
            <a:r>
              <a:rPr lang="ru-RU" sz="1600" dirty="0" smtClean="0"/>
              <a:t>реализуемой </a:t>
            </a:r>
            <a:r>
              <a:rPr lang="ru-RU" sz="1600" dirty="0"/>
              <a:t>государственной </a:t>
            </a:r>
            <a:r>
              <a:rPr lang="ru-RU" sz="1600" dirty="0" smtClean="0"/>
              <a:t>организацией</a:t>
            </a:r>
            <a:endParaRPr lang="ru-RU" sz="1600" b="1" baseline="30000" dirty="0" smtClean="0">
              <a:solidFill>
                <a:srgbClr val="FF0000"/>
              </a:solidFill>
            </a:endParaRP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 smtClean="0"/>
              <a:t>Сайт </a:t>
            </a:r>
            <a:r>
              <a:rPr lang="ru-RU" sz="1600" b="1" dirty="0"/>
              <a:t>силового ведомства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(на примере </a:t>
            </a:r>
            <a:r>
              <a:rPr lang="ru-RU" sz="1600" dirty="0" smtClean="0"/>
              <a:t> сайта прокуратуры </a:t>
            </a:r>
            <a:r>
              <a:rPr lang="ru-RU" sz="1600" dirty="0"/>
              <a:t>области)</a:t>
            </a:r>
            <a:r>
              <a:rPr lang="en-US" sz="1600" b="1" baseline="30000" dirty="0">
                <a:solidFill>
                  <a:srgbClr val="FF0000"/>
                </a:solidFill>
              </a:rPr>
              <a:t> </a:t>
            </a:r>
            <a:endParaRPr lang="ru-RU" sz="1600" b="1" baseline="30000" dirty="0" smtClean="0">
              <a:solidFill>
                <a:srgbClr val="FF0000"/>
              </a:solidFill>
            </a:endParaRP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 smtClean="0"/>
              <a:t>Сайт </a:t>
            </a:r>
            <a:r>
              <a:rPr lang="ru-RU" sz="1600" b="1" dirty="0"/>
              <a:t>территориально-распределенной организации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(на примере </a:t>
            </a:r>
            <a:r>
              <a:rPr lang="ru-RU" sz="1600" dirty="0" smtClean="0"/>
              <a:t> сайта органов </a:t>
            </a:r>
            <a:r>
              <a:rPr lang="ru-RU" sz="1600" dirty="0"/>
              <a:t>ЗАГС</a:t>
            </a:r>
            <a:r>
              <a:rPr lang="ru-RU" sz="1600" dirty="0" smtClean="0"/>
              <a:t>)</a:t>
            </a: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en-US" sz="1600" b="1" baseline="30000" dirty="0" smtClean="0"/>
              <a:t> </a:t>
            </a:r>
            <a:r>
              <a:rPr lang="ru-RU" sz="1600" b="1" dirty="0" smtClean="0"/>
              <a:t>Сайт </a:t>
            </a:r>
            <a:r>
              <a:rPr lang="ru-RU" sz="1600" b="1" dirty="0"/>
              <a:t>государственного учреждения или предприятия </a:t>
            </a:r>
            <a:r>
              <a:rPr lang="ru-RU" sz="1600" dirty="0"/>
              <a:t>(</a:t>
            </a:r>
            <a:r>
              <a:rPr lang="ru-RU" sz="1600" dirty="0" err="1"/>
              <a:t>гуП</a:t>
            </a:r>
            <a:r>
              <a:rPr lang="ru-RU" sz="1600" dirty="0"/>
              <a:t>, </a:t>
            </a:r>
            <a:r>
              <a:rPr lang="ru-RU" sz="1600" dirty="0" err="1"/>
              <a:t>муП</a:t>
            </a:r>
            <a:r>
              <a:rPr lang="ru-RU" sz="1600" dirty="0"/>
              <a:t> – </a:t>
            </a:r>
            <a:r>
              <a:rPr lang="ru-RU" sz="1600"/>
              <a:t>на </a:t>
            </a:r>
            <a:r>
              <a:rPr lang="ru-RU" sz="1600" smtClean="0"/>
              <a:t>примере </a:t>
            </a:r>
            <a:r>
              <a:rPr lang="ru-RU" sz="1600" dirty="0" smtClean="0"/>
              <a:t>сайта государственного </a:t>
            </a:r>
            <a:r>
              <a:rPr lang="ru-RU" sz="1600" dirty="0"/>
              <a:t>предприятия)</a:t>
            </a: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 smtClean="0"/>
              <a:t>Сайт </a:t>
            </a:r>
            <a:r>
              <a:rPr lang="ru-RU" sz="1600" b="1" dirty="0"/>
              <a:t>подразделения органа власти или государственной организации </a:t>
            </a:r>
            <a:r>
              <a:rPr lang="ru-RU" sz="1600" dirty="0" smtClean="0"/>
              <a:t>(</a:t>
            </a:r>
            <a:r>
              <a:rPr lang="ru-RU" sz="1600" dirty="0"/>
              <a:t>на примере сайта департамента)</a:t>
            </a:r>
          </a:p>
        </p:txBody>
      </p:sp>
      <p:pic>
        <p:nvPicPr>
          <p:cNvPr id="1127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Rectangle 2"/>
          <p:cNvSpPr txBox="1">
            <a:spLocks noChangeArrowheads="1"/>
          </p:cNvSpPr>
          <p:nvPr/>
        </p:nvSpPr>
        <p:spPr bwMode="auto">
          <a:xfrm>
            <a:off x="311150" y="136525"/>
            <a:ext cx="58689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>
                <a:latin typeface="Calibri" pitchFamily="34" charset="0"/>
              </a:rPr>
              <a:t>Типовые официальные сайты в поставке продукта</a:t>
            </a:r>
            <a:endParaRPr lang="en-US" sz="3000" b="1">
              <a:latin typeface="Verdana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pic>
        <p:nvPicPr>
          <p:cNvPr id="1433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Мастер установки</a:t>
            </a:r>
            <a:endParaRPr lang="en-US" sz="3200" b="1" dirty="0">
              <a:latin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114" y="1412776"/>
            <a:ext cx="7587075" cy="41848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439" y="1358116"/>
            <a:ext cx="7264424" cy="43975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948" y="1364733"/>
            <a:ext cx="7716103" cy="43910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54" y="1412775"/>
            <a:ext cx="7836207" cy="41848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905" y="1412776"/>
            <a:ext cx="7716104" cy="41848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948" y="1389585"/>
            <a:ext cx="7836206" cy="4366042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8173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pic>
        <p:nvPicPr>
          <p:cNvPr id="1433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168400"/>
            <a:ext cx="7686675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Шаблон «Яркий»</a:t>
            </a:r>
            <a:endParaRPr lang="en-US" sz="3200" b="1" dirty="0">
              <a:latin typeface="Verdana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24382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pic>
        <p:nvPicPr>
          <p:cNvPr id="1433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Шаблон «Портальный»</a:t>
            </a:r>
            <a:endParaRPr lang="en-US" sz="3200" b="1" dirty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5688632" cy="516865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43073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Платформа 1С-Битрикс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AutoShape 2" descr="https://cp.bitrix.ru/company/personal/user/76/files/element/historyget/1096119/%F0%E5%E9%F2%E8%ED%E3%20%E8%FE%EB%FC.jpg?cache_imag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169" y="1916832"/>
            <a:ext cx="7827445" cy="4176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278" y="1412776"/>
            <a:ext cx="4453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Рейтинг платных тиражных</a:t>
            </a:r>
            <a:r>
              <a:rPr lang="en-US" sz="2400" dirty="0" smtClean="0"/>
              <a:t> CMS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9123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2"/>
          <p:cNvSpPr txBox="1">
            <a:spLocks noChangeArrowheads="1"/>
          </p:cNvSpPr>
          <p:nvPr/>
        </p:nvSpPr>
        <p:spPr bwMode="auto">
          <a:xfrm>
            <a:off x="323528" y="188640"/>
            <a:ext cx="58531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ru-RU" sz="3200">
                <a:solidFill>
                  <a:srgbClr val="0D0D0D"/>
                </a:solidFill>
                <a:latin typeface="Calibri" charset="0"/>
              </a:rPr>
              <a:t>Мобильная версия</a:t>
            </a:r>
            <a:endParaRPr lang="en-US" sz="3200">
              <a:solidFill>
                <a:srgbClr val="0D0D0D"/>
              </a:solidFill>
              <a:latin typeface="Verdana" charset="0"/>
            </a:endParaRPr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3733800" y="1600200"/>
            <a:ext cx="5105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400" b="0" dirty="0">
                <a:latin typeface="Calibri" charset="0"/>
                <a:cs typeface="Calibri" charset="0"/>
              </a:rPr>
              <a:t>Автоматически подключается при заходе на сайт с мобильного устройства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400" b="0" dirty="0">
                <a:latin typeface="Calibri" charset="0"/>
                <a:cs typeface="Calibri" charset="0"/>
              </a:rPr>
              <a:t>Не требуется отдельная «мобильная» структура сайта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400" b="0" dirty="0">
                <a:latin typeface="Calibri" charset="0"/>
                <a:cs typeface="Calibri" charset="0"/>
              </a:rPr>
              <a:t>Не нужно создавать новый контент </a:t>
            </a:r>
            <a:r>
              <a:rPr lang="ru-RU" sz="1600" b="0" dirty="0">
                <a:latin typeface="Calibri" charset="0"/>
                <a:cs typeface="Calibri" charset="0"/>
              </a:rPr>
              <a:t>(максимум – адаптировать несколько страниц</a:t>
            </a:r>
            <a:r>
              <a:rPr lang="ru-RU" sz="1600" b="0" dirty="0" smtClean="0">
                <a:latin typeface="Calibri" charset="0"/>
                <a:cs typeface="Calibri" charset="0"/>
              </a:rPr>
              <a:t>)</a:t>
            </a:r>
            <a:endParaRPr lang="ru-RU" sz="2400" b="0" dirty="0">
              <a:latin typeface="Calibri" charset="0"/>
              <a:cs typeface="Calibri" charset="0"/>
            </a:endParaRPr>
          </a:p>
        </p:txBody>
      </p:sp>
      <p:pic>
        <p:nvPicPr>
          <p:cNvPr id="28677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221038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832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1270000"/>
            <a:ext cx="5618162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Заголовок 1"/>
          <p:cNvSpPr>
            <a:spLocks noGrp="1"/>
          </p:cNvSpPr>
          <p:nvPr>
            <p:ph type="title"/>
          </p:nvPr>
        </p:nvSpPr>
        <p:spPr>
          <a:xfrm>
            <a:off x="422275" y="152400"/>
            <a:ext cx="5826125" cy="1025525"/>
          </a:xfrm>
        </p:spPr>
        <p:txBody>
          <a:bodyPr/>
          <a:lstStyle/>
          <a:p>
            <a:pPr algn="l"/>
            <a:r>
              <a:rPr lang="ru-RU" sz="3200" b="1" dirty="0" smtClean="0">
                <a:cs typeface="Calibri" pitchFamily="34" charset="0"/>
              </a:rPr>
              <a:t>Широкий функционал</a:t>
            </a:r>
            <a:endParaRPr lang="ru-RU" sz="4800" dirty="0" smtClean="0">
              <a:cs typeface="Calibri" pitchFamily="34" charset="0"/>
            </a:endParaRPr>
          </a:p>
        </p:txBody>
      </p:sp>
      <p:pic>
        <p:nvPicPr>
          <p:cNvPr id="1843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8035222"/>
      </p:ext>
    </p:extLst>
  </p:cSld>
  <p:clrMapOvr>
    <a:masterClrMapping/>
  </p:clrMapOvr>
  <p:transition spd="med" advTm="5311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74"/>
            <a:ext cx="9144001" cy="361335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3613355"/>
            <a:ext cx="9144001" cy="3244645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Модуль «1С-Битрикс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: Интерактивная карта объектов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sz="2800" b="1" dirty="0" smtClean="0">
              <a:solidFill>
                <a:srgbClr val="C00000"/>
              </a:solidFill>
              <a:ea typeface="+mj-ea"/>
              <a:cs typeface="+mj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607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70442" y="1196752"/>
            <a:ext cx="3831516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2" lvl="0">
              <a:spcAft>
                <a:spcPts val="600"/>
              </a:spcAft>
              <a:buClr>
                <a:srgbClr val="C00000"/>
              </a:buClr>
            </a:pPr>
            <a:r>
              <a:rPr lang="ru-RU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Карта объектов и событий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отображение объектов  на </a:t>
            </a:r>
            <a:r>
              <a:rPr lang="ru-RU" sz="2000" dirty="0" err="1" smtClean="0">
                <a:latin typeface="Calibri" panose="020F0502020204030204" pitchFamily="34" charset="0"/>
              </a:rPr>
              <a:t>Яндекс.Картах</a:t>
            </a:r>
            <a:r>
              <a:rPr lang="ru-RU" sz="2000" dirty="0" smtClean="0">
                <a:latin typeface="Calibri" panose="020F0502020204030204" pitchFamily="34" charset="0"/>
              </a:rPr>
              <a:t> или </a:t>
            </a:r>
            <a:r>
              <a:rPr lang="en-US" sz="2000" dirty="0">
                <a:latin typeface="Calibri" panose="020F0502020204030204" pitchFamily="34" charset="0"/>
              </a:rPr>
              <a:t>Google Maps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группировка объектов по категориям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список объектов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поиск объектов по их </a:t>
            </a:r>
            <a:r>
              <a:rPr lang="ru-RU" sz="2000" dirty="0" smtClean="0">
                <a:latin typeface="Calibri" panose="020F0502020204030204" pitchFamily="34" charset="0"/>
              </a:rPr>
              <a:t>названию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детальная информация об объекте 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прокладка маршрута до объекта</a:t>
            </a:r>
          </a:p>
          <a:p>
            <a:pPr marL="176212" lvl="0">
              <a:spcAft>
                <a:spcPts val="600"/>
              </a:spcAft>
              <a:buClr>
                <a:srgbClr val="C00000"/>
              </a:buClr>
            </a:pPr>
            <a:r>
              <a:rPr lang="ru-RU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Карта маршрутов</a:t>
            </a:r>
          </a:p>
        </p:txBody>
      </p:sp>
      <p:pic>
        <p:nvPicPr>
          <p:cNvPr id="16" name="Picture 4" descr="C:\Users\Надежда\Downloads\3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71381"/>
            <a:ext cx="5192007" cy="448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603"/>
            <a:ext cx="7524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931987" y="19052"/>
            <a:ext cx="5224189" cy="9357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buClr>
                <a:srgbClr val="C00000"/>
              </a:buClr>
            </a:pPr>
            <a:r>
              <a:rPr lang="ru-RU" sz="3000" b="1" dirty="0">
                <a:latin typeface="Calibri" pitchFamily="34" charset="0"/>
              </a:rPr>
              <a:t>Интерактивная </a:t>
            </a:r>
            <a:r>
              <a:rPr lang="ru-RU" sz="3000" b="1" dirty="0" smtClean="0">
                <a:latin typeface="Calibri" pitchFamily="34" charset="0"/>
              </a:rPr>
              <a:t>карта</a:t>
            </a:r>
            <a:endParaRPr lang="ru-RU" sz="3000" b="1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78538" y="1041304"/>
            <a:ext cx="8195939" cy="114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0681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76896" y="222251"/>
            <a:ext cx="6933505" cy="838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2800" b="1" dirty="0"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1397000"/>
            <a:ext cx="31012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Доступность с мобильных устройств:</a:t>
            </a:r>
            <a:br>
              <a:rPr lang="ru-RU" sz="2400" dirty="0" smtClean="0"/>
            </a:br>
            <a:endParaRPr lang="ru-RU" sz="2400" dirty="0" smtClean="0"/>
          </a:p>
          <a:p>
            <a:pPr marL="555625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b="0" dirty="0" smtClean="0"/>
              <a:t> </a:t>
            </a:r>
            <a:r>
              <a:rPr lang="ru-RU" sz="2400" dirty="0" smtClean="0"/>
              <a:t>Шаблон  для мобильной версии сайта</a:t>
            </a:r>
            <a:br>
              <a:rPr lang="ru-RU" sz="2400" dirty="0" smtClean="0"/>
            </a:br>
            <a:endParaRPr lang="ru-RU" sz="2400" dirty="0"/>
          </a:p>
          <a:p>
            <a:pPr marL="555625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dirty="0" smtClean="0"/>
              <a:t> Шаблон для мобильного приложения</a:t>
            </a:r>
            <a:br>
              <a:rPr lang="ru-RU" sz="2400" dirty="0" smtClean="0"/>
            </a:br>
            <a:endParaRPr lang="ru-RU" sz="2400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1467952"/>
            <a:ext cx="2017059" cy="3976216"/>
          </a:xfrm>
          <a:prstGeom prst="rect">
            <a:avLst/>
          </a:prstGeom>
        </p:spPr>
      </p:pic>
      <p:pic>
        <p:nvPicPr>
          <p:cNvPr id="1026" name="Picture 2" descr="C:\Users\Надежда\Downloads\iphone_2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042" y="1723542"/>
            <a:ext cx="2013159" cy="37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142" y="1723544"/>
            <a:ext cx="2013159" cy="3720624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603"/>
            <a:ext cx="7524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931987" y="19052"/>
            <a:ext cx="5224189" cy="9357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lnSpc>
                <a:spcPct val="90000"/>
              </a:lnSpc>
            </a:pPr>
            <a:r>
              <a:rPr lang="ru-RU" sz="3000" b="1" dirty="0">
                <a:latin typeface="Calibri" pitchFamily="34" charset="0"/>
              </a:rPr>
              <a:t>Мобильная карта</a:t>
            </a:r>
            <a:endParaRPr lang="en-US" sz="3000" b="1" dirty="0">
              <a:latin typeface="Verdana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378538" y="1041304"/>
            <a:ext cx="8195939" cy="114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9215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1392382"/>
            <a:ext cx="70678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 smtClean="0"/>
              <a:t>Поддержка </a:t>
            </a:r>
            <a:r>
              <a:rPr lang="ru-RU" sz="2000" dirty="0" err="1" smtClean="0"/>
              <a:t>Яндекс.Карты</a:t>
            </a:r>
            <a:r>
              <a:rPr lang="ru-RU" sz="2000" dirty="0" smtClean="0"/>
              <a:t> </a:t>
            </a:r>
            <a:r>
              <a:rPr lang="ru-RU" sz="2000" dirty="0"/>
              <a:t>и </a:t>
            </a:r>
            <a:r>
              <a:rPr lang="ru-RU" sz="2000" dirty="0" err="1"/>
              <a:t>Google</a:t>
            </a:r>
            <a:r>
              <a:rPr lang="ru-RU" sz="2000" dirty="0"/>
              <a:t> </a:t>
            </a:r>
            <a:r>
              <a:rPr lang="ru-RU" sz="2000" dirty="0" err="1"/>
              <a:t>Maps</a:t>
            </a:r>
            <a:r>
              <a:rPr lang="ru-RU" sz="2000" dirty="0"/>
              <a:t> </a:t>
            </a:r>
            <a:endParaRPr lang="ru-RU" sz="2000" dirty="0" smtClean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 smtClean="0"/>
              <a:t>Единый источник данных и </a:t>
            </a:r>
            <a:r>
              <a:rPr lang="ru-RU" sz="2000" dirty="0"/>
              <a:t>для мобильной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 для десктоп версии</a:t>
            </a:r>
            <a:endParaRPr lang="ru-RU" sz="2000" dirty="0"/>
          </a:p>
          <a:p>
            <a:pPr lvl="0">
              <a:buClr>
                <a:srgbClr val="C00000"/>
              </a:buClr>
            </a:pPr>
            <a:endParaRPr lang="ru-RU" sz="2000" dirty="0" smtClean="0"/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 err="1" smtClean="0"/>
              <a:t>Кастомизация</a:t>
            </a:r>
            <a:r>
              <a:rPr lang="ru-RU" sz="2000" dirty="0" smtClean="0"/>
              <a:t> внешнего вида (задание </a:t>
            </a:r>
            <a:r>
              <a:rPr lang="ru-RU" sz="2000" dirty="0"/>
              <a:t>пользовательских </a:t>
            </a:r>
            <a:r>
              <a:rPr lang="ru-RU" sz="2000" dirty="0" smtClean="0"/>
              <a:t>маркеров, изменение высоты </a:t>
            </a:r>
            <a:r>
              <a:rPr lang="ru-RU" sz="2000" dirty="0"/>
              <a:t>карты, </a:t>
            </a:r>
            <a:r>
              <a:rPr lang="ru-RU" sz="2000" dirty="0" smtClean="0"/>
              <a:t>цвета </a:t>
            </a:r>
            <a:r>
              <a:rPr lang="ru-RU" sz="2000" dirty="0"/>
              <a:t>линий </a:t>
            </a:r>
            <a:r>
              <a:rPr lang="ru-RU" sz="2000" dirty="0" smtClean="0"/>
              <a:t>, текст сообщений и </a:t>
            </a:r>
            <a:r>
              <a:rPr lang="ru-RU" sz="2000" dirty="0" err="1" smtClean="0"/>
              <a:t>т.п</a:t>
            </a:r>
            <a:r>
              <a:rPr lang="ru-RU" sz="2000" dirty="0" smtClean="0"/>
              <a:t>):</a:t>
            </a:r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Ч</a:t>
            </a:r>
            <a:r>
              <a:rPr lang="ru-RU" sz="2000" dirty="0" smtClean="0"/>
              <a:t>ерез </a:t>
            </a:r>
            <a:r>
              <a:rPr lang="ru-RU" sz="2000" dirty="0"/>
              <a:t>интерфейс </a:t>
            </a:r>
            <a:r>
              <a:rPr lang="ru-RU" sz="2000" dirty="0" smtClean="0"/>
              <a:t>административной панели 1С-Битрикс</a:t>
            </a:r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Через настройки компонента</a:t>
            </a:r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С помощью </a:t>
            </a:r>
            <a:r>
              <a:rPr lang="ru-RU" sz="2000" dirty="0"/>
              <a:t>настройки </a:t>
            </a:r>
            <a:r>
              <a:rPr lang="ru-RU" sz="2000" dirty="0" smtClean="0"/>
              <a:t>параметров </a:t>
            </a:r>
            <a:r>
              <a:rPr lang="ru-RU" sz="2000" dirty="0"/>
              <a:t>и </a:t>
            </a:r>
            <a:r>
              <a:rPr lang="en-US" sz="2000" dirty="0"/>
              <a:t>CSS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 </a:t>
            </a:r>
            <a:endParaRPr lang="ru-RU" sz="2000" dirty="0" smtClean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Настройка маршрутов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 smtClean="0"/>
              <a:t>Защита </a:t>
            </a:r>
            <a:r>
              <a:rPr lang="ru-RU" sz="2000" dirty="0"/>
              <a:t>от ввода некорректных </a:t>
            </a:r>
            <a:r>
              <a:rPr lang="ru-RU" sz="2000" dirty="0" smtClean="0"/>
              <a:t>данных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850" y="1247980"/>
            <a:ext cx="2781103" cy="1300822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603"/>
            <a:ext cx="7524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931987" y="19052"/>
            <a:ext cx="5224189" cy="9357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lnSpc>
                <a:spcPct val="90000"/>
              </a:lnSpc>
            </a:pPr>
            <a:r>
              <a:rPr lang="ru-RU" sz="3200" b="1" dirty="0"/>
              <a:t>Управление картой (</a:t>
            </a:r>
            <a:r>
              <a:rPr lang="en-US" sz="3200" b="1" dirty="0"/>
              <a:t>API)</a:t>
            </a:r>
            <a:endParaRPr lang="en-US" sz="3000" b="1" dirty="0">
              <a:latin typeface="Verdana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78538" y="1041304"/>
            <a:ext cx="8195939" cy="114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552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650" y="188640"/>
            <a:ext cx="5969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Карта в обычной версии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7236296" cy="496182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9238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4" y="850404"/>
            <a:ext cx="9125033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6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76102"/>
            <a:ext cx="56221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  <a:cs typeface="+mn-cs"/>
              </a:rPr>
              <a:t>Доступность сайта для людей с ограниченными возможностями</a:t>
            </a:r>
            <a:endParaRPr lang="ru-RU" sz="28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484784"/>
            <a:ext cx="475252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Соответствие стандартам 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+mn-cs"/>
              </a:rPr>
              <a:t>WCAG2.0 </a:t>
            </a: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и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br>
              <a:rPr lang="en-US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ГОСТ </a:t>
            </a:r>
            <a:r>
              <a:rPr lang="ru-RU" b="1" dirty="0">
                <a:solidFill>
                  <a:srgbClr val="000000"/>
                </a:solidFill>
                <a:latin typeface="Calibri"/>
                <a:cs typeface="+mn-cs"/>
              </a:rPr>
              <a:t> Р 52872-2007 </a:t>
            </a: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:</a:t>
            </a: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возможность  </a:t>
            </a: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увеличения размера </a:t>
            </a: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шрифта</a:t>
            </a: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выбор </a:t>
            </a: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контрастной цветовой </a:t>
            </a: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схемы</a:t>
            </a:r>
            <a:endParaRPr lang="ru-RU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перемещение по странице с помощью клавиатуры </a:t>
            </a:r>
            <a:endParaRPr lang="ru-RU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и другие специальные </a:t>
            </a: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решения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0000"/>
              <a:tabLst>
                <a:tab pos="7443788" algn="l"/>
              </a:tabLst>
            </a:pPr>
            <a:endParaRPr lang="en-US" sz="12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Новая контрастная версия</a:t>
            </a:r>
            <a:b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 (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+mn-cs"/>
              </a:rPr>
              <a:t>CSS, </a:t>
            </a: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без </a:t>
            </a:r>
            <a:r>
              <a:rPr lang="ru-RU" sz="2000" b="1" dirty="0">
                <a:solidFill>
                  <a:srgbClr val="000000"/>
                </a:solidFill>
                <a:latin typeface="Calibri"/>
                <a:cs typeface="+mn-cs"/>
              </a:rPr>
              <a:t>перезагрузки </a:t>
            </a: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страниц)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endParaRPr lang="ru-RU" sz="8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endParaRPr lang="en-US" sz="20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Подробное руководство по обеспечению доступности веб-контента</a:t>
            </a:r>
            <a:endParaRPr lang="ru-RU" sz="1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2700" y="1304048"/>
            <a:ext cx="2389699" cy="24121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2700" y="3909267"/>
            <a:ext cx="2389699" cy="22471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53139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8" t="6155" r="18425" b="7179"/>
          <a:stretch/>
        </p:blipFill>
        <p:spPr bwMode="auto">
          <a:xfrm>
            <a:off x="496746" y="0"/>
            <a:ext cx="8150508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657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23" y="1344642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1С-Битрикс: Управление сайтом</a:t>
            </a:r>
            <a:endParaRPr lang="en-US" sz="20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6344" y="2192486"/>
            <a:ext cx="49685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профессиональная система </a:t>
            </a:r>
            <a:r>
              <a:rPr lang="ru-RU" sz="2000" dirty="0">
                <a:latin typeface="+mj-lt"/>
              </a:rPr>
              <a:t>управления веб-проектами для </a:t>
            </a:r>
            <a:r>
              <a:rPr lang="ru-RU" sz="2000" dirty="0" smtClean="0">
                <a:latin typeface="+mj-lt"/>
              </a:rPr>
              <a:t>создания:</a:t>
            </a:r>
            <a:endParaRPr lang="ru-RU" sz="2000" dirty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4"/>
              </a:buBlip>
            </a:pPr>
            <a:r>
              <a:rPr lang="ru-RU" sz="2000" dirty="0">
                <a:latin typeface="+mj-lt"/>
              </a:rPr>
              <a:t>корпоративных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pPr marL="800100" lvl="1" indent="-342900">
              <a:buBlip>
                <a:blip r:embed="rId4"/>
              </a:buBlip>
            </a:pPr>
            <a:r>
              <a:rPr lang="ru-RU" sz="2000" dirty="0" smtClean="0">
                <a:latin typeface="+mj-lt"/>
              </a:rPr>
              <a:t>интернет-магазинов</a:t>
            </a:r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4"/>
              </a:buBlip>
            </a:pPr>
            <a:r>
              <a:rPr lang="ru-RU" sz="2000" dirty="0">
                <a:latin typeface="+mj-lt"/>
              </a:rPr>
              <a:t>информационных порталов</a:t>
            </a:r>
          </a:p>
          <a:p>
            <a:pPr marL="800100" lvl="1" indent="-342900">
              <a:buBlip>
                <a:blip r:embed="rId4"/>
              </a:buBlip>
            </a:pPr>
            <a:r>
              <a:rPr lang="ru-RU" sz="2000" dirty="0">
                <a:latin typeface="+mj-lt"/>
              </a:rPr>
              <a:t>онлайн-сообществ</a:t>
            </a:r>
          </a:p>
          <a:p>
            <a:pPr marL="800100" lvl="1" indent="-342900">
              <a:buBlip>
                <a:blip r:embed="rId4"/>
              </a:buBlip>
            </a:pPr>
            <a:r>
              <a:rPr lang="ru-RU" sz="2000" dirty="0">
                <a:latin typeface="+mj-lt"/>
              </a:rPr>
              <a:t>социальных сетей </a:t>
            </a:r>
            <a:endParaRPr lang="ru-RU" sz="2000" dirty="0" smtClean="0">
              <a:latin typeface="+mj-lt"/>
            </a:endParaRPr>
          </a:p>
          <a:p>
            <a:pPr marL="800100" lvl="1" indent="-342900">
              <a:buBlip>
                <a:blip r:embed="rId4"/>
              </a:buBlip>
            </a:pPr>
            <a:r>
              <a:rPr lang="ru-RU" sz="2000" dirty="0" smtClean="0">
                <a:latin typeface="+mj-lt"/>
              </a:rPr>
              <a:t>и </a:t>
            </a:r>
            <a:r>
              <a:rPr lang="ru-RU" sz="2000" dirty="0">
                <a:latin typeface="+mj-lt"/>
              </a:rPr>
              <a:t>других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endParaRPr lang="ru-RU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r>
              <a:rPr lang="en-US" sz="2800" u="sng" dirty="0" smtClean="0">
                <a:solidFill>
                  <a:srgbClr val="C00000"/>
                </a:solidFill>
                <a:latin typeface="+mj-lt"/>
              </a:rPr>
              <a:t>www.1c-bitrix.ru</a:t>
            </a:r>
            <a:endParaRPr lang="ru-RU" sz="280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2" name="Изображение 1" descr="box-bu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3768881" cy="4005064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926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515" y="1437"/>
            <a:ext cx="7898971" cy="6855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02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650" y="188640"/>
            <a:ext cx="5969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Руководство по доступности (законодательная карта 2)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4849418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563982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000">
              <a:solidFill>
                <a:prstClr val="black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 fontAlgn="auto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400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95536" y="0"/>
            <a:ext cx="6861632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</a:rPr>
              <a:t>Рост рынка мобильных устройств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83196" y="1268760"/>
            <a:ext cx="8225207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6700" indent="-266700" fontAlgn="auto">
              <a:spcBef>
                <a:spcPts val="852"/>
              </a:spcBef>
              <a:spcAft>
                <a:spcPts val="852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Calibri"/>
                <a:cs typeface="+mn-cs"/>
              </a:rPr>
              <a:t>2013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  - переломный год по продажам мобильных устройств:  </a:t>
            </a: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смартфоны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более </a:t>
            </a: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чем </a:t>
            </a:r>
            <a:r>
              <a:rPr lang="ru-RU" sz="1600" b="1" dirty="0">
                <a:solidFill>
                  <a:prstClr val="black"/>
                </a:solidFill>
                <a:latin typeface="Calibri"/>
                <a:cs typeface="+mn-cs"/>
              </a:rPr>
              <a:t>50% рынка</a:t>
            </a: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планшеты </a:t>
            </a: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также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набирают популярность. </a:t>
            </a: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66700" indent="-266700" fontAlgn="auto">
              <a:spcBef>
                <a:spcPts val="852"/>
              </a:spcBef>
              <a:spcAft>
                <a:spcPts val="852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Calibri"/>
                <a:cs typeface="+mn-cs"/>
              </a:rPr>
              <a:t>II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Calibri"/>
                <a:cs typeface="+mn-cs"/>
              </a:rPr>
              <a:t>квартал 2013г. </a:t>
            </a: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- </a:t>
            </a:r>
            <a:r>
              <a:rPr lang="ru-RU" sz="1600" b="1" dirty="0">
                <a:solidFill>
                  <a:prstClr val="black"/>
                </a:solidFill>
                <a:latin typeface="Calibri"/>
                <a:cs typeface="+mn-cs"/>
              </a:rPr>
              <a:t>Мировой рынок мобильных телефонов вырос на 6% </a:t>
            </a: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до 432,1 млн устройств по сравнению с 407,7 млн в аналогичный период прошлого года, сообщает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IDC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ru-RU" sz="1600" b="1" dirty="0" smtClean="0">
                <a:solidFill>
                  <a:prstClr val="black"/>
                </a:solidFill>
                <a:latin typeface="Calibri"/>
                <a:cs typeface="+mn-cs"/>
              </a:rPr>
              <a:t>Смартфоны: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во II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квартале2013 г. было поставлено на мировой рынок 237,9 млн штук по сравнению со 156,2 млн в аналогичный период прошлого года.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cs typeface="+mn-cs"/>
              </a:rPr>
              <a:t>Рост год к году составил 52,3%.</a:t>
            </a:r>
          </a:p>
          <a:p>
            <a:pPr marL="266700" indent="-266700" fontAlgn="auto">
              <a:spcBef>
                <a:spcPts val="852"/>
              </a:spcBef>
              <a:spcAft>
                <a:spcPts val="852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endParaRPr lang="ru-RU" sz="1600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84" y="4059676"/>
            <a:ext cx="1638300" cy="2124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7824" y="4202659"/>
            <a:ext cx="2448272" cy="15799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s://encrypted-tbn3.gstatic.com/images?q=tbn:ANd9GcST5YRzvyT75WTSf4yKqmwPd0OwNuXeQYgwCrSGTlYQOrjPU8S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116" y="4400644"/>
            <a:ext cx="2015480" cy="13577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45022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 descr="Снимок экрана 2013-01-30 в 23.59.5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056" y="1052736"/>
            <a:ext cx="7987888" cy="47525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52643" y="6021288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* Notebook PCs,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включая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 smtClean="0">
                <a:solidFill>
                  <a:srgbClr val="262626"/>
                </a:solidFill>
                <a:latin typeface="Calibri"/>
                <a:cs typeface="+mn-cs"/>
              </a:rPr>
              <a:t>нетбуки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.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Исходя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из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следующих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"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жизненных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циклов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": Desktop PCs – 5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лет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; Notebooks PCs – 4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года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; Smartphones – 2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года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; Tablets – 2.5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года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.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Источник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: Katy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Huberty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, Ehud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Gelblum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, Morgan Stanley Research. Data and Estimates as of 9/12.</a:t>
            </a:r>
            <a:endParaRPr lang="ru-RU" sz="900" dirty="0">
              <a:solidFill>
                <a:srgbClr val="262626"/>
              </a:solidFill>
              <a:latin typeface="Calibri"/>
              <a:cs typeface="+mn-cs"/>
            </a:endParaRPr>
          </a:p>
        </p:txBody>
      </p:sp>
      <p:pic>
        <p:nvPicPr>
          <p:cNvPr id="9" name="Изображение 8" descr="Снимок экрана 2013-01-31 в 0.02.24.png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8" y="6038895"/>
            <a:ext cx="970549" cy="309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129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20672316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1210"/>
            <a:ext cx="9180512" cy="686921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7544" y="1052736"/>
            <a:ext cx="8424936" cy="5256584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4221088"/>
            <a:ext cx="7995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800" dirty="0" smtClean="0">
                <a:solidFill>
                  <a:prstClr val="black"/>
                </a:solidFill>
                <a:latin typeface="Calibri"/>
                <a:cs typeface="+mn-cs"/>
              </a:rPr>
              <a:t>В 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период с 2012 по 2017 гг. объем мобильного трафика вырастет в 13 раз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4797152"/>
            <a:ext cx="720080" cy="449315"/>
          </a:xfrm>
          <a:prstGeom prst="round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15988" y="4941170"/>
            <a:ext cx="16683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white"/>
                </a:solidFill>
                <a:latin typeface="Calibri"/>
                <a:cs typeface="+mn-cs"/>
                <a:hlinkClick r:id="rId5"/>
              </a:rPr>
              <a:t>П</a:t>
            </a:r>
            <a:r>
              <a:rPr lang="ru-RU" sz="1400" dirty="0" smtClean="0">
                <a:solidFill>
                  <a:prstClr val="white"/>
                </a:solidFill>
                <a:latin typeface="Calibri"/>
                <a:cs typeface="+mn-cs"/>
                <a:hlinkClick r:id="rId5"/>
              </a:rPr>
              <a:t>о </a:t>
            </a:r>
            <a:r>
              <a:rPr lang="ru-RU" sz="1400" dirty="0">
                <a:solidFill>
                  <a:prstClr val="white"/>
                </a:solidFill>
                <a:latin typeface="Calibri"/>
                <a:cs typeface="+mn-cs"/>
                <a:hlinkClick r:id="rId5"/>
              </a:rPr>
              <a:t>прогнозам </a:t>
            </a:r>
            <a:r>
              <a:rPr lang="ru-RU" sz="1400" dirty="0" err="1">
                <a:solidFill>
                  <a:prstClr val="white"/>
                </a:solidFill>
                <a:latin typeface="Calibri"/>
                <a:cs typeface="+mn-cs"/>
                <a:hlinkClick r:id="rId5"/>
              </a:rPr>
              <a:t>Cisco</a:t>
            </a:r>
            <a:endParaRPr lang="ru-RU" sz="14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4" y="1340768"/>
            <a:ext cx="76301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solidFill>
                  <a:prstClr val="black"/>
                </a:solidFill>
                <a:latin typeface="Calibri"/>
                <a:cs typeface="+mn-cs"/>
              </a:rPr>
              <a:t>Растет число </a:t>
            </a:r>
            <a:r>
              <a:rPr lang="ru-RU" sz="3200" dirty="0">
                <a:solidFill>
                  <a:prstClr val="black"/>
                </a:solidFill>
                <a:latin typeface="Calibri"/>
                <a:cs typeface="+mn-cs"/>
              </a:rPr>
              <a:t>пользователей мобильными </a:t>
            </a:r>
            <a:r>
              <a:rPr lang="ru-RU" sz="3200" dirty="0" smtClean="0">
                <a:solidFill>
                  <a:prstClr val="black"/>
                </a:solidFill>
                <a:latin typeface="Calibri"/>
                <a:cs typeface="+mn-cs"/>
              </a:rPr>
              <a:t>устройствами</a:t>
            </a:r>
            <a:endParaRPr lang="ru-RU" sz="3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2636912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  <a:cs typeface="+mn-cs"/>
              </a:rPr>
              <a:t>87</a:t>
            </a:r>
            <a:r>
              <a:rPr lang="en-US" sz="2800" dirty="0">
                <a:solidFill>
                  <a:prstClr val="black"/>
                </a:solidFill>
                <a:latin typeface="Calibri"/>
                <a:cs typeface="+mn-cs"/>
              </a:rPr>
              <a:t>% Of Connected Devices By 2017 Will Be Tablets And Smartphones</a:t>
            </a:r>
            <a:endParaRPr lang="ru-RU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15988" y="3356994"/>
            <a:ext cx="15826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white"/>
                </a:solidFill>
                <a:latin typeface="Calibri"/>
                <a:cs typeface="+mn-cs"/>
                <a:hlinkClick r:id="rId6"/>
              </a:rPr>
              <a:t>П</a:t>
            </a:r>
            <a:r>
              <a:rPr lang="ru-RU" sz="1400" dirty="0" smtClean="0">
                <a:solidFill>
                  <a:prstClr val="white"/>
                </a:solidFill>
                <a:latin typeface="Calibri"/>
                <a:cs typeface="+mn-cs"/>
                <a:hlinkClick r:id="rId6"/>
              </a:rPr>
              <a:t>о </a:t>
            </a:r>
            <a:r>
              <a:rPr lang="ru-RU" sz="1400" dirty="0">
                <a:solidFill>
                  <a:prstClr val="white"/>
                </a:solidFill>
                <a:latin typeface="Calibri"/>
                <a:cs typeface="+mn-cs"/>
                <a:hlinkClick r:id="rId6"/>
              </a:rPr>
              <a:t>прогнозам </a:t>
            </a:r>
            <a:r>
              <a:rPr lang="en-US" sz="1400" dirty="0">
                <a:solidFill>
                  <a:prstClr val="white"/>
                </a:solidFill>
                <a:latin typeface="Calibri"/>
                <a:cs typeface="+mn-cs"/>
                <a:hlinkClick r:id="rId6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Calibri"/>
                <a:cs typeface="+mn-cs"/>
                <a:hlinkClick r:id="rId6"/>
              </a:rPr>
              <a:t>IDC</a:t>
            </a:r>
            <a:endParaRPr lang="ru-RU" sz="14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1" y="3212976"/>
            <a:ext cx="936104" cy="378186"/>
          </a:xfrm>
          <a:prstGeom prst="roundRect">
            <a:avLst>
              <a:gd name="adj" fmla="val 16428"/>
            </a:avLst>
          </a:prstGeom>
        </p:spPr>
      </p:pic>
      <p:grpSp>
        <p:nvGrpSpPr>
          <p:cNvPr id="12" name="Группа 11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347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79513" y="116632"/>
            <a:ext cx="58326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2600" b="1" dirty="0" smtClean="0">
                <a:solidFill>
                  <a:prstClr val="black"/>
                </a:solidFill>
                <a:ea typeface="Calibri"/>
                <a:cs typeface="Calibri"/>
              </a:rPr>
              <a:t>1С-Битрикс: Мобильное приложение</a:t>
            </a:r>
            <a:endParaRPr kumimoji="0" lang="en-US" sz="2600" b="1" dirty="0">
              <a:solidFill>
                <a:prstClr val="black"/>
              </a:solidFill>
              <a:latin typeface="Verdana" charset="0"/>
              <a:ea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856" y="1484784"/>
            <a:ext cx="57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Позволяет разрабатывать мобильные приложения для сайтов на платформе «1С-Битрикс» и публиковать их в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cs typeface="Calibri"/>
              </a:rPr>
              <a:t>AppStore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и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Google Play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3888" y="2708916"/>
            <a:ext cx="518457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Разработка на html5+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JavaScript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Выпуск обновления не требует </a:t>
            </a:r>
            <a:r>
              <a:rPr lang="ru-RU" sz="2000" dirty="0" err="1">
                <a:solidFill>
                  <a:prstClr val="black"/>
                </a:solidFill>
                <a:latin typeface="Calibri"/>
                <a:cs typeface="Calibri"/>
              </a:rPr>
              <a:t>перевыпуск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 мобильных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приложений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Удобно для коллективной разработки, легко масштабировать выпуск. Все формы и изменения сразу отражаются на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сайте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Единая разработка для всех мобильных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платформ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0" y="5089379"/>
            <a:ext cx="528943" cy="41777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44" y="5000217"/>
            <a:ext cx="729208" cy="546907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" y="1556793"/>
            <a:ext cx="2825681" cy="3134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6282" y="5949280"/>
            <a:ext cx="2227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u="sng" dirty="0" smtClean="0">
                <a:solidFill>
                  <a:srgbClr val="B10000"/>
                </a:solidFill>
                <a:latin typeface="Calibri"/>
                <a:cs typeface="+mn-cs"/>
              </a:rPr>
              <a:t>apps.1c-bitrix.ru</a:t>
            </a:r>
            <a:endParaRPr lang="ru-RU" sz="2400" u="sng" dirty="0">
              <a:solidFill>
                <a:srgbClr val="B10000"/>
              </a:solidFill>
              <a:latin typeface="Calibri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571003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Calibri"/>
              </a:rPr>
              <a:t>Теперь быстрый выпуск собственного мобильного приложения для органа власти </a:t>
            </a:r>
            <a:r>
              <a:rPr lang="ru-RU" b="1" dirty="0" smtClean="0">
                <a:solidFill>
                  <a:srgbClr val="000000"/>
                </a:solidFill>
                <a:latin typeface="Calibri"/>
              </a:rPr>
              <a:t>- это </a:t>
            </a:r>
            <a:r>
              <a:rPr lang="ru-RU" b="1" dirty="0">
                <a:solidFill>
                  <a:srgbClr val="000000"/>
                </a:solidFill>
                <a:latin typeface="Calibri"/>
              </a:rPr>
              <a:t>реальность! 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789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958"/>
            <a:ext cx="9144000" cy="6873957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633782"/>
            <a:ext cx="460851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Мобильное приложение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«Мой город»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000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Создано 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+mn-cs"/>
              </a:rPr>
              <a:t>на базе  продукта </a:t>
            </a:r>
            <a:endParaRPr lang="ru-RU" sz="2400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«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+mn-cs"/>
              </a:rPr>
              <a:t>1С-Битрикс: Мобильное приложение»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Демо-версия «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+mn-cs"/>
              </a:rPr>
              <a:t>BitrixCity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»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доступна в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+mn-cs"/>
              </a:rPr>
              <a:t>AppStore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и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+mn-cs"/>
              </a:rPr>
              <a:t>Google Play</a:t>
            </a:r>
            <a:endParaRPr lang="ru-RU" sz="2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7086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99"/>
          <a:stretch/>
        </p:blipFill>
        <p:spPr>
          <a:xfrm>
            <a:off x="-18286" y="0"/>
            <a:ext cx="9162286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3999" y="136732"/>
            <a:ext cx="46886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prstClr val="white"/>
                </a:solidFill>
                <a:latin typeface="Calibri"/>
                <a:cs typeface="+mn-cs"/>
              </a:rPr>
              <a:t>Гид по государственным услугам</a:t>
            </a:r>
            <a:endParaRPr lang="ru-RU" sz="2800" b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16" y="1076325"/>
            <a:ext cx="356388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white"/>
                </a:solidFill>
                <a:latin typeface="Calibri"/>
                <a:cs typeface="+mn-cs"/>
              </a:rPr>
              <a:t>Список необходимых документов </a:t>
            </a:r>
          </a:p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white"/>
                </a:solidFill>
                <a:latin typeface="Calibri"/>
                <a:cs typeface="+mn-cs"/>
              </a:rPr>
              <a:t>Порядок и условия предоставления услуг </a:t>
            </a:r>
          </a:p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white"/>
                </a:solidFill>
                <a:latin typeface="Calibri"/>
                <a:cs typeface="+mn-cs"/>
              </a:rPr>
              <a:t>Популярные услуги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715849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92813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3475" y="1268760"/>
            <a:ext cx="3162300" cy="52259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600" y="1293168"/>
            <a:ext cx="3175703" cy="522595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56638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Государственные услуги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01897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4345" y="-26567"/>
            <a:ext cx="4893628" cy="6884567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32656"/>
            <a:ext cx="5969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Обращения граждан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700808"/>
            <a:ext cx="396044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Отправить обращение или сообщить о проблеме стало удобно!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Выбор темы обращения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Добавление фотографий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err="1" smtClean="0">
                <a:solidFill>
                  <a:prstClr val="black"/>
                </a:solidFill>
                <a:latin typeface="Calibri"/>
                <a:cs typeface="+mn-cs"/>
              </a:rPr>
              <a:t>Геолокация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 (планируется)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Просмотр статусов и результата обработки в личном кабинете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Font typeface="Wingdings" panose="05000000000000000000" pitchFamily="2" charset="2"/>
              <a:buChar char="ü"/>
              <a:defRPr/>
            </a:pPr>
            <a:endParaRPr lang="ru-RU" sz="2400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78273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653136"/>
            <a:ext cx="198278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1663"/>
            <a:ext cx="28352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08500"/>
            <a:ext cx="295275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2133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589588"/>
            <a:ext cx="244475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64904"/>
            <a:ext cx="24923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868863"/>
            <a:ext cx="1911350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860800"/>
            <a:ext cx="30638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276475"/>
            <a:ext cx="17224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>
                <a:latin typeface="Calibri" pitchFamily="34" charset="0"/>
              </a:rPr>
              <a:t>Платформу 1С-Битрикс используют:</a:t>
            </a:r>
            <a:endParaRPr lang="en-US" sz="3000" b="1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40768"/>
            <a:ext cx="4241800" cy="6858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56638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Обращения: статусы и темы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138" y="1303759"/>
            <a:ext cx="3378327" cy="4976813"/>
          </a:xfrm>
          <a:prstGeom prst="rect">
            <a:avLst/>
          </a:prstGeom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91" y="1333475"/>
            <a:ext cx="3396183" cy="4976813"/>
          </a:xfrm>
          <a:prstGeom prst="rect">
            <a:avLst/>
          </a:prstGeom>
          <a:effectLst/>
        </p:spPr>
      </p:pic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49461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036" y="1044743"/>
            <a:ext cx="2906363" cy="5489797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5" y="764704"/>
            <a:ext cx="596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atin typeface="Calibri"/>
                <a:cs typeface="+mn-cs"/>
              </a:rPr>
              <a:t>Интерактивная карта объектов</a:t>
            </a:r>
            <a:endParaRPr lang="ru-RU" sz="2800" b="1" dirty="0"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7584" y="1773526"/>
            <a:ext cx="4032448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Вся инфраструктура города/муниципалитета – на ладони!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Категории объектов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Группировка объектов </a:t>
            </a:r>
            <a:endParaRPr lang="en-US" sz="2400" dirty="0" smtClean="0"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Поиск объектов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Просмотр детального описания объектов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Прокладка маршрутов</a:t>
            </a: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28954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56638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Карта событий города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2667" y="1340768"/>
            <a:ext cx="3074456" cy="5020599"/>
          </a:xfrm>
          <a:prstGeom prst="roundRect">
            <a:avLst>
              <a:gd name="adj" fmla="val 3623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016" y="1340768"/>
            <a:ext cx="3074456" cy="5020599"/>
          </a:xfrm>
          <a:prstGeom prst="roundRect">
            <a:avLst>
              <a:gd name="adj" fmla="val 4710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7753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650" y="188640"/>
            <a:ext cx="5969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Карта туристических маршрутов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9915" y="1489914"/>
            <a:ext cx="3124583" cy="4603381"/>
          </a:xfrm>
          <a:prstGeom prst="roundRect">
            <a:avLst>
              <a:gd name="adj" fmla="val 4902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3048" y="1489915"/>
            <a:ext cx="3047304" cy="4603381"/>
          </a:xfrm>
          <a:prstGeom prst="roundRect">
            <a:avLst>
              <a:gd name="adj" fmla="val 4056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8564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513" y="1772816"/>
            <a:ext cx="9143999" cy="3888432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921" y="2688818"/>
            <a:ext cx="8691093" cy="2884523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Модуль в </a:t>
            </a:r>
            <a:r>
              <a:rPr lang="ru-RU" sz="2400" dirty="0" err="1" smtClean="0"/>
              <a:t>Маркетплейс</a:t>
            </a:r>
            <a:endParaRPr lang="ru-RU" sz="2400" dirty="0" smtClean="0"/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Ориентировочная цена: </a:t>
            </a:r>
            <a:r>
              <a:rPr lang="ru-RU" sz="2400" b="1" dirty="0" smtClean="0"/>
              <a:t>89 900 р.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400" b="1" dirty="0" smtClean="0"/>
              <a:t>(в стоимость включена лицензия на «1С-Битрикс: Мобильное приложение»)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endParaRPr lang="ru-RU" sz="1000" b="1" dirty="0" smtClean="0"/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dirty="0" smtClean="0">
                <a:solidFill>
                  <a:srgbClr val="C00000"/>
                </a:solidFill>
              </a:rPr>
              <a:t>Примечание: включено в  лицензию «1С-Битрикс: Официальный сайт государственной организации (расширенный)»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8921" y="1916832"/>
            <a:ext cx="8660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2075" algn="l"/>
              </a:tabLst>
            </a:pPr>
            <a:r>
              <a:rPr lang="ru-RU" sz="2800" dirty="0"/>
              <a:t>«</a:t>
            </a:r>
            <a:r>
              <a:rPr lang="ru-RU" sz="2800" b="1" dirty="0"/>
              <a:t>1С-Битрикс: мобильное приложение «Мой город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611560" y="0"/>
            <a:ext cx="2418301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185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volna\Downloads\картинки\9181433_l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" y="0"/>
            <a:ext cx="9137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7864" y="1277332"/>
            <a:ext cx="5810773" cy="3807852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r>
              <a:rPr lang="ru-RU" sz="2200" dirty="0" smtClean="0">
                <a:solidFill>
                  <a:prstClr val="black"/>
                </a:solidFill>
              </a:rPr>
              <a:t>       </a:t>
            </a:r>
          </a:p>
          <a:p>
            <a:pPr marL="457200" indent="-457200">
              <a:buFontTx/>
              <a:buBlip>
                <a:blip r:embed="rId4"/>
              </a:buBlip>
            </a:pPr>
            <a:r>
              <a:rPr lang="ru-RU" sz="2200" dirty="0" smtClean="0">
                <a:solidFill>
                  <a:prstClr val="black"/>
                </a:solidFill>
              </a:rPr>
              <a:t>Один год бесплатных обновлений платформы и техподдержки от 1С-Битрикс, льготное продление лицензии (22%) в течение одного  месяца</a:t>
            </a:r>
          </a:p>
          <a:p>
            <a:pPr marL="457200" indent="-457200">
              <a:buFontTx/>
              <a:buBlip>
                <a:blip r:embed="rId4"/>
              </a:buBlip>
            </a:pPr>
            <a:r>
              <a:rPr lang="ru-RU" sz="2200" dirty="0" smtClean="0">
                <a:solidFill>
                  <a:prstClr val="black"/>
                </a:solidFill>
              </a:rPr>
              <a:t>Неограниченное количество зарегистрированных пользователей сайта</a:t>
            </a:r>
          </a:p>
          <a:p>
            <a:pPr marL="457200" indent="-457200">
              <a:buFontTx/>
              <a:buBlip>
                <a:blip r:embed="rId4"/>
              </a:buBlip>
            </a:pPr>
            <a:r>
              <a:rPr lang="ru-RU" sz="2200" dirty="0" smtClean="0">
                <a:solidFill>
                  <a:prstClr val="black"/>
                </a:solidFill>
              </a:rPr>
              <a:t>Неограниченный объем размещаемой информации</a:t>
            </a:r>
          </a:p>
          <a:p>
            <a:pPr marL="457200" indent="-457200">
              <a:buFontTx/>
              <a:buBlip>
                <a:blip r:embed="rId4"/>
              </a:buBlip>
            </a:pPr>
            <a:endParaRPr lang="ru-RU" sz="2200" dirty="0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prstClr val="black"/>
                </a:solidFill>
                <a:latin typeface="Calibri"/>
              </a:rPr>
              <a:t>Политика </a:t>
            </a:r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лицензирования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182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Изображение 2" descr="8709283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Прямоугольник 12"/>
          <p:cNvSpPr>
            <a:spLocks noChangeArrowheads="1"/>
          </p:cNvSpPr>
          <p:nvPr/>
        </p:nvSpPr>
        <p:spPr bwMode="auto">
          <a:xfrm>
            <a:off x="0" y="5157788"/>
            <a:ext cx="9144000" cy="1700212"/>
          </a:xfrm>
          <a:prstGeom prst="rect">
            <a:avLst/>
          </a:prstGeom>
          <a:solidFill>
            <a:srgbClr val="FFFFFF">
              <a:alpha val="9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3" name="Rectangle 2"/>
          <p:cNvSpPr txBox="1">
            <a:spLocks noChangeArrowheads="1"/>
          </p:cNvSpPr>
          <p:nvPr/>
        </p:nvSpPr>
        <p:spPr bwMode="auto">
          <a:xfrm>
            <a:off x="649288" y="5351463"/>
            <a:ext cx="8386762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600" b="1">
                <a:latin typeface="Calibri" pitchFamily="34" charset="0"/>
                <a:cs typeface="Calibri" pitchFamily="34" charset="0"/>
              </a:rPr>
              <a:t>Минимальное время на запуск сайта</a:t>
            </a: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414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5670550"/>
            <a:ext cx="4000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0638"/>
            <a:ext cx="4716463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09563" y="1268413"/>
            <a:ext cx="4524375" cy="56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Проактивный фильтр защиты от атак 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 (</a:t>
            </a:r>
            <a:r>
              <a:rPr lang="en-US" sz="1900" dirty="0">
                <a:latin typeface="+mn-lt"/>
                <a:ea typeface="Verdana" pitchFamily="34" charset="0"/>
                <a:cs typeface="Verdana" pitchFamily="34" charset="0"/>
              </a:rPr>
              <a:t>Web Application </a:t>
            </a:r>
            <a:r>
              <a:rPr lang="en-US" sz="1900" dirty="0" err="1">
                <a:latin typeface="+mn-lt"/>
                <a:ea typeface="Verdana" pitchFamily="34" charset="0"/>
                <a:cs typeface="Verdana" pitchFamily="34" charset="0"/>
              </a:rPr>
              <a:t>FireWall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Аутентификация и система составных паролей (</a:t>
            </a:r>
            <a:r>
              <a:rPr lang="en-US" sz="1900" dirty="0">
                <a:latin typeface="+mn-lt"/>
              </a:rPr>
              <a:t>OTP)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Технология защиты сессии пользователя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Активная реакция на вторжение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Контроль целостности системы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от </a:t>
            </a:r>
            <a:r>
              <a:rPr lang="ru-RU" sz="1900" dirty="0" err="1">
                <a:latin typeface="+mn-lt"/>
              </a:rPr>
              <a:t>фишинга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Шифрование данных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Групповые политики безопасности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при регистрации и авторизации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Журнал событий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Веб-антивирус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Сертификат ФСТЭК</a:t>
            </a:r>
            <a:endParaRPr lang="ru-RU" sz="1900" dirty="0">
              <a:latin typeface="+mn-lt"/>
            </a:endParaRPr>
          </a:p>
        </p:txBody>
      </p:sp>
      <p:sp>
        <p:nvSpPr>
          <p:cNvPr id="28678" name="Rectangle 2"/>
          <p:cNvSpPr txBox="1">
            <a:spLocks noChangeArrowheads="1"/>
          </p:cNvSpPr>
          <p:nvPr/>
        </p:nvSpPr>
        <p:spPr bwMode="auto">
          <a:xfrm>
            <a:off x="338138" y="115888"/>
            <a:ext cx="453231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>
                <a:latin typeface="Calibri" pitchFamily="34" charset="0"/>
              </a:rPr>
              <a:t>Безопасность сайта. Проактивная защита</a:t>
            </a:r>
            <a:endParaRPr lang="en-US" altLang="ru-RU" sz="3000" b="1">
              <a:latin typeface="Verdana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468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4" y="30480"/>
            <a:ext cx="5763903" cy="96012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Система обновлений </a:t>
            </a:r>
            <a:r>
              <a:rPr lang="en-US" sz="28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SiteUpdate</a:t>
            </a:r>
          </a:p>
        </p:txBody>
      </p:sp>
      <p:sp>
        <p:nvSpPr>
          <p:cNvPr id="78851" name="Прямоугольник 5"/>
          <p:cNvSpPr>
            <a:spLocks noChangeArrowheads="1"/>
          </p:cNvSpPr>
          <p:nvPr/>
        </p:nvSpPr>
        <p:spPr bwMode="auto">
          <a:xfrm>
            <a:off x="438776" y="1575721"/>
            <a:ext cx="39732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Уникальная технология SiteUpdate позволяет без дополнительных расходов скачивать обновления продукта и новые модули.</a:t>
            </a:r>
          </a:p>
        </p:txBody>
      </p:sp>
      <p:sp>
        <p:nvSpPr>
          <p:cNvPr id="78852" name="Прямоугольник 6"/>
          <p:cNvSpPr>
            <a:spLocks noChangeArrowheads="1"/>
          </p:cNvSpPr>
          <p:nvPr/>
        </p:nvSpPr>
        <p:spPr bwMode="auto">
          <a:xfrm>
            <a:off x="418759" y="2901949"/>
            <a:ext cx="40005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Обновления </a:t>
            </a:r>
            <a:r>
              <a:rPr lang="ru-RU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не затрагивают публичную часть сайта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полностью исключая потерю данных.</a:t>
            </a:r>
          </a:p>
        </p:txBody>
      </p:sp>
      <p:sp>
        <p:nvSpPr>
          <p:cNvPr id="78853" name="Прямоугольник 7"/>
          <p:cNvSpPr>
            <a:spLocks noChangeArrowheads="1"/>
          </p:cNvSpPr>
          <p:nvPr/>
        </p:nvSpPr>
        <p:spPr bwMode="auto">
          <a:xfrm>
            <a:off x="426720" y="3952165"/>
            <a:ext cx="4000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Таким образом, владелец продукта может </a:t>
            </a:r>
            <a:r>
              <a:rPr lang="ru-RU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поддерживать постоянную актуальность системы 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оперативно получать новые модули.</a:t>
            </a:r>
          </a:p>
        </p:txBody>
      </p:sp>
      <p:pic>
        <p:nvPicPr>
          <p:cNvPr id="78854" name="Рисунок 8" descr="siteupdat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3" y="1676023"/>
            <a:ext cx="4378325" cy="328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877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731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"/>
            <a:ext cx="9144000" cy="68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0" y="0"/>
            <a:ext cx="47244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97168" y="134645"/>
            <a:ext cx="5431633" cy="645129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Техническая поддержка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228600" y="1143000"/>
            <a:ext cx="3886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Направьте вопрос специалистам технической поддержки и </a:t>
            </a: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получите квалифицированную консультацию.</a:t>
            </a: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445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10158" y="3336116"/>
            <a:ext cx="3263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Веб-сайт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16" name="Cloud"/>
          <p:cNvSpPr>
            <a:spLocks noChangeAspect="1" noEditPoints="1" noChangeArrowheads="1"/>
          </p:cNvSpPr>
          <p:nvPr/>
        </p:nvSpPr>
        <p:spPr bwMode="auto">
          <a:xfrm>
            <a:off x="425720" y="1225400"/>
            <a:ext cx="3513816" cy="235474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Cloud"/>
          <p:cNvSpPr>
            <a:spLocks noChangeAspect="1" noEditPoints="1" noChangeArrowheads="1"/>
          </p:cNvSpPr>
          <p:nvPr/>
        </p:nvSpPr>
        <p:spPr bwMode="auto">
          <a:xfrm>
            <a:off x="5220072" y="1468525"/>
            <a:ext cx="3322712" cy="2226679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64860" y="2128837"/>
            <a:ext cx="2971800" cy="762000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400" dirty="0" smtClean="0">
                <a:latin typeface="Calibri"/>
                <a:cs typeface="Calibri"/>
              </a:rPr>
              <a:t>Законодательство РФ</a:t>
            </a: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7" name="Содержимое 1"/>
          <p:cNvSpPr txBox="1">
            <a:spLocks/>
          </p:cNvSpPr>
          <p:nvPr/>
        </p:nvSpPr>
        <p:spPr bwMode="auto">
          <a:xfrm>
            <a:off x="5724128" y="1971675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Надежность и безопасность </a:t>
            </a:r>
            <a:endParaRPr lang="ru-RU"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7" name="Cloud"/>
          <p:cNvSpPr>
            <a:spLocks noChangeAspect="1" noEditPoints="1" noChangeArrowheads="1"/>
          </p:cNvSpPr>
          <p:nvPr/>
        </p:nvSpPr>
        <p:spPr bwMode="auto">
          <a:xfrm>
            <a:off x="551622" y="4207941"/>
            <a:ext cx="3387914" cy="227037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Содержимое 1"/>
          <p:cNvSpPr txBox="1">
            <a:spLocks/>
          </p:cNvSpPr>
          <p:nvPr/>
        </p:nvSpPr>
        <p:spPr bwMode="auto">
          <a:xfrm>
            <a:off x="817260" y="4581128"/>
            <a:ext cx="2971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 typeface="Arial" charset="0"/>
              <a:buNone/>
            </a:pPr>
            <a:r>
              <a:rPr lang="ru-RU" sz="2400" dirty="0" smtClean="0">
                <a:latin typeface="Calibri"/>
                <a:cs typeface="Calibri"/>
              </a:rPr>
              <a:t>Повышение сервиса обслуживания граждан</a:t>
            </a: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19" name="Cloud"/>
          <p:cNvSpPr>
            <a:spLocks noChangeAspect="1" noEditPoints="1" noChangeArrowheads="1"/>
          </p:cNvSpPr>
          <p:nvPr/>
        </p:nvSpPr>
        <p:spPr bwMode="auto">
          <a:xfrm>
            <a:off x="5602871" y="3933056"/>
            <a:ext cx="3387914" cy="227037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Содержимое 1"/>
          <p:cNvSpPr txBox="1">
            <a:spLocks/>
          </p:cNvSpPr>
          <p:nvPr/>
        </p:nvSpPr>
        <p:spPr bwMode="auto">
          <a:xfrm>
            <a:off x="5810928" y="4687242"/>
            <a:ext cx="2971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 typeface="Arial" charset="0"/>
              <a:buNone/>
            </a:pPr>
            <a:r>
              <a:rPr lang="ru-RU" sz="2400" dirty="0" smtClean="0">
                <a:latin typeface="Calibri"/>
                <a:cs typeface="Calibri"/>
              </a:rPr>
              <a:t>Современные технологии</a:t>
            </a: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578120" y="3736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Основные задачи веб-сайта</a:t>
            </a:r>
            <a:endParaRPr lang="en-US" sz="2800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29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22282" y="1268760"/>
            <a:ext cx="5962434" cy="3456384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2420888"/>
            <a:ext cx="5832648" cy="2484413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0000"/>
                </a:solidFill>
                <a:latin typeface="Calibri"/>
                <a:cs typeface="+mn-cs"/>
              </a:rPr>
              <a:t>Расширенная редакция  </a:t>
            </a:r>
            <a:r>
              <a:rPr lang="ru-RU" sz="2200" b="1" dirty="0" smtClean="0">
                <a:solidFill>
                  <a:srgbClr val="C00000"/>
                </a:solidFill>
                <a:latin typeface="Calibri"/>
                <a:cs typeface="+mn-cs"/>
              </a:rPr>
              <a:t>99  500 руб.</a:t>
            </a:r>
          </a:p>
          <a:p>
            <a:pPr marL="442913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sz="2200" dirty="0">
                <a:solidFill>
                  <a:srgbClr val="000000"/>
                </a:solidFill>
                <a:latin typeface="Calibri"/>
                <a:cs typeface="+mn-cs"/>
              </a:rPr>
              <a:t>с</a:t>
            </a:r>
            <a:r>
              <a:rPr lang="ru-RU" sz="2200" dirty="0" smtClean="0">
                <a:solidFill>
                  <a:srgbClr val="000000"/>
                </a:solidFill>
                <a:latin typeface="Calibri"/>
                <a:cs typeface="+mn-cs"/>
              </a:rPr>
              <a:t> мобильным приложением «Мой город»</a:t>
            </a:r>
          </a:p>
          <a:p>
            <a:pPr marL="442913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sz="2200" b="1" dirty="0" smtClean="0">
                <a:solidFill>
                  <a:srgbClr val="000000"/>
                </a:solidFill>
                <a:latin typeface="Calibri"/>
                <a:cs typeface="+mn-cs"/>
              </a:rPr>
              <a:t>В подарок клиенту лицензия на </a:t>
            </a:r>
            <a:br>
              <a:rPr lang="ru-RU" sz="2200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sz="2200" b="1" dirty="0" smtClean="0">
                <a:solidFill>
                  <a:srgbClr val="000000"/>
                </a:solidFill>
                <a:latin typeface="Calibri"/>
                <a:cs typeface="+mn-cs"/>
              </a:rPr>
              <a:t>«1С-Битрикс: Мобильное</a:t>
            </a:r>
            <a:r>
              <a:rPr lang="en-US" sz="2200" b="1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ru-RU" sz="2200" b="1" dirty="0" smtClean="0">
                <a:solidFill>
                  <a:srgbClr val="000000"/>
                </a:solidFill>
                <a:latin typeface="Calibri"/>
                <a:cs typeface="+mn-cs"/>
              </a:rPr>
              <a:t>приложение» </a:t>
            </a:r>
            <a:br>
              <a:rPr lang="ru-RU" sz="2200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endParaRPr lang="ru-RU" sz="22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tabLst>
                <a:tab pos="357188" algn="l"/>
              </a:tabLst>
            </a:pPr>
            <a:r>
              <a:rPr lang="ru-RU" sz="2200" dirty="0" smtClean="0">
                <a:solidFill>
                  <a:prstClr val="black"/>
                </a:solidFill>
                <a:latin typeface="+mn-lt"/>
              </a:rPr>
              <a:t>Базовая </a:t>
            </a:r>
            <a:r>
              <a:rPr lang="ru-RU" sz="2200" dirty="0">
                <a:solidFill>
                  <a:prstClr val="black"/>
                </a:solidFill>
                <a:latin typeface="+mn-lt"/>
              </a:rPr>
              <a:t>редакция</a:t>
            </a:r>
            <a:r>
              <a:rPr lang="ru-RU" sz="22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2200" b="1" dirty="0">
                <a:solidFill>
                  <a:prstClr val="black"/>
                </a:solidFill>
              </a:rPr>
              <a:t>– 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49  900</a:t>
            </a:r>
            <a:r>
              <a:rPr lang="ru-RU" sz="2200" b="1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2200" b="1" dirty="0">
                <a:solidFill>
                  <a:srgbClr val="C00000"/>
                </a:solidFill>
              </a:rPr>
              <a:t>руб.</a:t>
            </a:r>
          </a:p>
          <a:p>
            <a:pPr marL="785813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sz="2200" b="1" dirty="0" smtClean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23528" y="1484784"/>
            <a:ext cx="5400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alibri"/>
              </a:rPr>
              <a:t>Цены</a:t>
            </a:r>
          </a:p>
          <a:p>
            <a:pPr algn="l" fontAlgn="auto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alibri"/>
              </a:rPr>
              <a:t>«1С-Битрикс: Официальный сайт государственной организации»</a:t>
            </a:r>
            <a:endParaRPr lang="ru-RU" sz="2400" b="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59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77338" cy="6873875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12700" y="-15875"/>
            <a:ext cx="4356100" cy="10064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Сайт </a:t>
            </a:r>
            <a:r>
              <a:rPr lang="ru-RU" sz="3200" dirty="0">
                <a:latin typeface="Calibri" pitchFamily="34" charset="0"/>
              </a:rPr>
              <a:t>создали. </a:t>
            </a:r>
            <a:endParaRPr lang="en-US" sz="3200" dirty="0" smtClean="0">
              <a:latin typeface="Calibri" pitchFamily="34" charset="0"/>
            </a:endParaRPr>
          </a:p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Что </a:t>
            </a:r>
            <a:r>
              <a:rPr lang="ru-RU" sz="3200" dirty="0">
                <a:latin typeface="Calibri" pitchFamily="34" charset="0"/>
              </a:rPr>
              <a:t>дальше?</a:t>
            </a:r>
            <a:endParaRPr lang="en-US" sz="3200" dirty="0" smtClean="0">
              <a:latin typeface="Verdana" pitchFamily="34" charset="0"/>
            </a:endParaRPr>
          </a:p>
        </p:txBody>
      </p:sp>
      <p:sp>
        <p:nvSpPr>
          <p:cNvPr id="13317" name="Прямоугольник 10"/>
          <p:cNvSpPr>
            <a:spLocks noChangeArrowheads="1"/>
          </p:cNvSpPr>
          <p:nvPr/>
        </p:nvSpPr>
        <p:spPr bwMode="auto">
          <a:xfrm>
            <a:off x="-12700" y="990600"/>
            <a:ext cx="4356100" cy="5867400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574800"/>
            <a:ext cx="4038600" cy="45243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Осталось: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убрать ненужное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добавить необходимое</a:t>
            </a:r>
          </a:p>
          <a:p>
            <a:pPr>
              <a:defRPr/>
            </a:pPr>
            <a:endParaRPr lang="ru-RU" sz="24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 основе решения - полноценный «1С-Битрикс: управление сайтом», поэтому: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можно модифицировать что угодно и как угодно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управлять так же просто, как и создавать</a:t>
            </a:r>
          </a:p>
        </p:txBody>
      </p:sp>
    </p:spTree>
    <p:extLst>
      <p:ext uri="{BB962C8B-B14F-4D97-AF65-F5344CB8AC3E}">
        <p14:creationId xmlns:p14="http://schemas.microsoft.com/office/powerpoint/2010/main" val="1889975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078888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1981200"/>
            <a:ext cx="9140044" cy="304800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420888"/>
            <a:ext cx="8686800" cy="2303512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Закажите внедрение сайта у партнеров 1С-Битрикс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atin typeface="Calibri"/>
                <a:cs typeface="Calibri"/>
              </a:rPr>
              <a:t/>
            </a:r>
            <a:br>
              <a:rPr lang="ru-RU" sz="2800" dirty="0">
                <a:latin typeface="Calibri"/>
                <a:cs typeface="Calibri"/>
              </a:rPr>
            </a:br>
            <a:r>
              <a:rPr lang="ru-RU" sz="2800" dirty="0" smtClean="0">
                <a:latin typeface="Calibri"/>
                <a:cs typeface="Calibri"/>
              </a:rPr>
              <a:t>Список партнеров есть на сайте </a:t>
            </a:r>
            <a:r>
              <a:rPr lang="en-US" sz="2800" dirty="0" smtClean="0">
                <a:latin typeface="Calibri"/>
                <a:cs typeface="Calibri"/>
              </a:rPr>
              <a:t>www.1c-bitrix.ru</a:t>
            </a:r>
            <a:endParaRPr lang="ru-RU" sz="2800" dirty="0">
              <a:latin typeface="Calibri"/>
              <a:cs typeface="Calibri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570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Веб-приложения для сайта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477471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Новые возможности и сервисы для администраторов и посетителей Вашего сайта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6" y="5410201"/>
            <a:ext cx="1197494" cy="1066799"/>
          </a:xfrm>
          <a:prstGeom prst="rect">
            <a:avLst/>
          </a:prstGeom>
        </p:spPr>
      </p:pic>
      <p:pic>
        <p:nvPicPr>
          <p:cNvPr id="4" name="Изображение 3" descr="Снимок экрана 2012-09-19 в 1.27.1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1"/>
            <a:ext cx="4050805" cy="1142860"/>
          </a:xfrm>
          <a:prstGeom prst="rect">
            <a:avLst/>
          </a:prstGeom>
        </p:spPr>
      </p:pic>
      <p:pic>
        <p:nvPicPr>
          <p:cNvPr id="11" name="Изображение 10" descr="Снимок экрана 2012-09-19 в 1.32.1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3978470" cy="2677525"/>
          </a:xfrm>
          <a:prstGeom prst="rect">
            <a:avLst/>
          </a:prstGeom>
        </p:spPr>
      </p:pic>
      <p:pic>
        <p:nvPicPr>
          <p:cNvPr id="5" name="Изображение 4" descr="Снимок экрана 2012-09-19 в 1.36.08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0207" y="2844902"/>
            <a:ext cx="3531794" cy="8201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4280796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«1C-Битрикс: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- более </a:t>
            </a:r>
            <a:r>
              <a:rPr lang="ru-RU" sz="2000" dirty="0">
                <a:latin typeface="Calibri"/>
                <a:cs typeface="Calibri"/>
              </a:rPr>
              <a:t>9</a:t>
            </a:r>
            <a:r>
              <a:rPr lang="ru-RU" sz="2000" b="0" dirty="0" smtClean="0">
                <a:latin typeface="Calibri"/>
                <a:cs typeface="Calibri"/>
              </a:rPr>
              <a:t>00 </a:t>
            </a:r>
            <a:r>
              <a:rPr lang="ru-RU" sz="2000" b="0" dirty="0">
                <a:latin typeface="Calibri"/>
                <a:cs typeface="Calibri"/>
              </a:rPr>
              <a:t>веб-приложений для сайтов на платформе  «1C-Битрикс». Веб-приложения разработаны партнерами компании «1С-Битрикс».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97658" y="3714690"/>
            <a:ext cx="269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0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0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53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71" y="1983422"/>
            <a:ext cx="4216400" cy="3200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39552" y="2514600"/>
            <a:ext cx="3962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Компания «1С-Битрикс» проводит </a:t>
            </a:r>
            <a:r>
              <a:rPr lang="ru-RU" sz="1500" b="1" dirty="0">
                <a:solidFill>
                  <a:srgbClr val="000000"/>
                </a:solidFill>
                <a:latin typeface="Calibri"/>
                <a:cs typeface="Arial" charset="0"/>
              </a:rPr>
              <a:t>бесплатное онлайн-обучение 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и сертификацию пользователей программного продукта «1С-Битрикс: Управление сайтом». Курсы могут пройти все желающие бесплатно на сайте </a:t>
            </a:r>
            <a:r>
              <a:rPr lang="en-US" sz="1500" dirty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07707" y="1629409"/>
            <a:ext cx="381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Учебные онлайн-курсы для пользователей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15938" y="4038600"/>
            <a:ext cx="3810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Сертифицированные учебные центры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15938" y="4899025"/>
            <a:ext cx="396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Авторизованные учебные центры проводят платные учебные курсы в России и СНГ. Расписание ближайших курсов вы найдете на сайте </a:t>
            </a:r>
            <a:r>
              <a:rPr lang="en-US" sz="1500" dirty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0" y="1699514"/>
            <a:ext cx="234388" cy="2343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3" y="4157430"/>
            <a:ext cx="234388" cy="234388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64240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latin typeface="+mn-lt"/>
              </a:rPr>
              <a:t>Более 1000 клиентов уже используют готовое решение</a:t>
            </a: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20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Temp\2\gossite_screens\Snap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356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Temp\2\gossite_screens\Snap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96798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0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Temp\2\gossite_screens\basic\Snap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" y="616686"/>
            <a:ext cx="9001099" cy="603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60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Temp\2\gossite_screens\basic\Snap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" y="836712"/>
            <a:ext cx="909987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77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7110882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63" y="1435601"/>
            <a:ext cx="3564133" cy="5346199"/>
          </a:xfrm>
          <a:prstGeom prst="rect">
            <a:avLst/>
          </a:prstGeom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Знакомо?</a:t>
            </a:r>
            <a:endParaRPr lang="en-US" sz="2800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" name="Выноска-облако 2"/>
          <p:cNvSpPr/>
          <p:nvPr/>
        </p:nvSpPr>
        <p:spPr bwMode="auto">
          <a:xfrm>
            <a:off x="152400" y="1321301"/>
            <a:ext cx="3657600" cy="2209800"/>
          </a:xfrm>
          <a:prstGeom prst="cloudCallout">
            <a:avLst>
              <a:gd name="adj1" fmla="val 67963"/>
              <a:gd name="adj2" fmla="val -2341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76956" y="1556792"/>
            <a:ext cx="2971800" cy="762000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400" dirty="0" smtClean="0">
                <a:latin typeface="Calibri"/>
                <a:cs typeface="Calibri"/>
              </a:rPr>
              <a:t>Сайт… это сложные технологии, программирование, непонятные термины… </a:t>
            </a: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10" name="Выноска-облако 9"/>
          <p:cNvSpPr/>
          <p:nvPr/>
        </p:nvSpPr>
        <p:spPr bwMode="auto">
          <a:xfrm>
            <a:off x="5887156" y="1600200"/>
            <a:ext cx="3048000" cy="1981200"/>
          </a:xfrm>
          <a:prstGeom prst="cloudCallout">
            <a:avLst>
              <a:gd name="adj1" fmla="val -81240"/>
              <a:gd name="adj2" fmla="val -2409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Содержимое 1"/>
          <p:cNvSpPr txBox="1">
            <a:spLocks/>
          </p:cNvSpPr>
          <p:nvPr/>
        </p:nvSpPr>
        <p:spPr bwMode="auto">
          <a:xfrm>
            <a:off x="6098823" y="19812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У меня нет времени в этом разбираться! </a:t>
            </a:r>
            <a:endParaRPr lang="ru-RU"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159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Temp\2\gossite_screens\basic\Snap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4" y="1196752"/>
            <a:ext cx="9037090" cy="444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36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Temp\2\gossite_screens\basic\Snap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9" y="1196752"/>
            <a:ext cx="910070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2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 descr="C:\Users\volna\Desktop\my documents\презентации\картинки\нов\9727234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77338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5875" y="2741613"/>
            <a:ext cx="9193213" cy="208915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15875" y="3025775"/>
            <a:ext cx="86915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sz="4400" b="1" dirty="0">
                <a:latin typeface="+mj-lt"/>
                <a:ea typeface="+mj-ea"/>
                <a:cs typeface="+mj-cs"/>
              </a:rPr>
              <a:t>Внутренний (</a:t>
            </a:r>
            <a:r>
              <a:rPr lang="ru-RU" sz="4400" b="1" dirty="0" err="1">
                <a:latin typeface="+mj-lt"/>
                <a:ea typeface="+mj-ea"/>
                <a:cs typeface="+mj-cs"/>
              </a:rPr>
              <a:t>интранет</a:t>
            </a:r>
            <a:r>
              <a:rPr lang="ru-RU" sz="4400" b="1" dirty="0">
                <a:latin typeface="+mj-lt"/>
                <a:ea typeface="+mj-ea"/>
                <a:cs typeface="+mj-cs"/>
              </a:rPr>
              <a:t>-) портал государственной организации</a:t>
            </a:r>
            <a:endParaRPr lang="en-US" sz="4400" b="1" dirty="0"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3072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13" y="27654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23047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5105400" cy="68580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latin typeface="Calibri" charset="0"/>
                <a:ea typeface="Verdana" charset="0"/>
                <a:cs typeface="Calibri" charset="0"/>
              </a:rPr>
              <a:t>Внутренний портал государственной организации</a:t>
            </a:r>
            <a:endParaRPr lang="en-US" sz="2800" b="1" dirty="0">
              <a:latin typeface="Calibri" charset="0"/>
              <a:ea typeface="Verdana" charset="0"/>
              <a:cs typeface="Calibri" charset="0"/>
            </a:endParaRPr>
          </a:p>
        </p:txBody>
      </p:sp>
      <p:pic>
        <p:nvPicPr>
          <p:cNvPr id="18436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249363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1" y="6411135"/>
            <a:ext cx="91868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1600200"/>
            <a:ext cx="4191000" cy="3529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200" b="0" dirty="0" smtClean="0">
                <a:latin typeface="Calibri"/>
                <a:cs typeface="Calibri"/>
              </a:rPr>
              <a:t>Готовая структура включает:</a:t>
            </a:r>
          </a:p>
          <a:p>
            <a:pPr marL="539750" indent="-26987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b="0" dirty="0" smtClean="0">
                <a:latin typeface="Calibri"/>
                <a:cs typeface="Calibri"/>
              </a:rPr>
              <a:t>инструкции и положения; </a:t>
            </a:r>
          </a:p>
          <a:p>
            <a:pPr marL="539750" indent="-26987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b="0" dirty="0" smtClean="0">
                <a:latin typeface="Calibri"/>
                <a:cs typeface="Calibri"/>
              </a:rPr>
              <a:t>информацию об организационной структуре; </a:t>
            </a:r>
          </a:p>
          <a:p>
            <a:pPr marL="539750" indent="-26987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b="0" dirty="0" smtClean="0">
                <a:latin typeface="Calibri"/>
                <a:cs typeface="Calibri"/>
              </a:rPr>
              <a:t>справочник служащих и сотрудников; </a:t>
            </a:r>
          </a:p>
          <a:p>
            <a:pPr marL="539750" indent="-26987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b="0" dirty="0" smtClean="0">
                <a:latin typeface="Calibri"/>
                <a:cs typeface="Calibri"/>
              </a:rPr>
              <a:t>бланки и типовые формы документов; </a:t>
            </a:r>
          </a:p>
          <a:p>
            <a:pPr marL="539750" indent="-26987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b="0" dirty="0" smtClean="0">
                <a:latin typeface="Calibri"/>
                <a:cs typeface="Calibri"/>
              </a:rPr>
              <a:t>кадровые и финансово-экономические документы.</a:t>
            </a:r>
            <a:endParaRPr lang="ru-RU" sz="2200" b="0" dirty="0">
              <a:latin typeface="Calibri"/>
              <a:cs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5619690"/>
            <a:ext cx="853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0" dirty="0" smtClean="0">
                <a:latin typeface="Calibri"/>
                <a:cs typeface="Calibri"/>
              </a:rPr>
              <a:t>разработано на основе «1С-Битрикс: Корпоративный портал»</a:t>
            </a:r>
            <a:endParaRPr lang="ru-RU" sz="2000" b="0" dirty="0">
              <a:latin typeface="Calibri"/>
              <a:cs typeface="Calibri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752600"/>
            <a:ext cx="3909531" cy="2438400"/>
          </a:xfrm>
          <a:prstGeom prst="rect">
            <a:avLst/>
          </a:prstGeom>
          <a:effectLst>
            <a:reflection blurRad="6350" stA="46000" endA="300" endPos="26000" dist="38100" dir="5400000" sy="-100000" algn="bl" rotWithShape="0"/>
          </a:effectLst>
        </p:spPr>
      </p:pic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671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Прямоугольник 2"/>
          <p:cNvSpPr>
            <a:spLocks noChangeArrowheads="1"/>
          </p:cNvSpPr>
          <p:nvPr/>
        </p:nvSpPr>
        <p:spPr bwMode="auto">
          <a:xfrm>
            <a:off x="684213" y="2636838"/>
            <a:ext cx="7835900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n-lt"/>
              </a:rPr>
              <a:t>«1С-Битрикс: Внутренний портал органа власти» позволяет разделить основную проблемы на составляющие и решить их:</a:t>
            </a:r>
          </a:p>
          <a:p>
            <a:pPr>
              <a:defRPr/>
            </a:pPr>
            <a:endParaRPr lang="ru-RU" dirty="0">
              <a:latin typeface="+mn-lt"/>
            </a:endParaRPr>
          </a:p>
          <a:p>
            <a:pPr>
              <a:defRPr/>
            </a:pPr>
            <a:r>
              <a:rPr lang="ru-RU" dirty="0">
                <a:latin typeface="+mn-lt"/>
              </a:rPr>
              <a:t>1. </a:t>
            </a:r>
            <a:r>
              <a:rPr lang="ru-RU" b="1" dirty="0">
                <a:latin typeface="+mn-lt"/>
              </a:rPr>
              <a:t>Рабочие группы </a:t>
            </a:r>
            <a:r>
              <a:rPr lang="ru-RU" dirty="0">
                <a:latin typeface="+mn-lt"/>
              </a:rPr>
              <a:t>— инструмент межведомственного взаимодействия и</a:t>
            </a:r>
          </a:p>
          <a:p>
            <a:pPr>
              <a:defRPr/>
            </a:pPr>
            <a:r>
              <a:rPr lang="ru-RU" dirty="0">
                <a:latin typeface="+mn-lt"/>
              </a:rPr>
              <a:t>информационного обмена. Позволяют участникам общаться по рабочим вопросам,</a:t>
            </a:r>
          </a:p>
          <a:p>
            <a:pPr>
              <a:defRPr/>
            </a:pPr>
            <a:r>
              <a:rPr lang="ru-RU" dirty="0">
                <a:latin typeface="+mn-lt"/>
              </a:rPr>
              <a:t>получать доступ к общим документам и совместно формировать требуемый</a:t>
            </a:r>
          </a:p>
          <a:p>
            <a:pPr>
              <a:defRPr/>
            </a:pPr>
            <a:r>
              <a:rPr lang="ru-RU" dirty="0">
                <a:latin typeface="+mn-lt"/>
              </a:rPr>
              <a:t>результат.</a:t>
            </a:r>
          </a:p>
          <a:p>
            <a:pPr>
              <a:defRPr/>
            </a:pPr>
            <a:endParaRPr lang="ru-RU" dirty="0">
              <a:latin typeface="+mn-lt"/>
            </a:endParaRPr>
          </a:p>
          <a:p>
            <a:pPr>
              <a:defRPr/>
            </a:pPr>
            <a:r>
              <a:rPr lang="ru-RU" dirty="0">
                <a:latin typeface="+mn-lt"/>
              </a:rPr>
              <a:t>2. </a:t>
            </a:r>
            <a:r>
              <a:rPr lang="ru-RU" b="1" dirty="0">
                <a:latin typeface="+mn-lt"/>
              </a:rPr>
              <a:t>Единый банк данных документов</a:t>
            </a:r>
            <a:r>
              <a:rPr lang="ru-RU" dirty="0">
                <a:latin typeface="+mn-lt"/>
              </a:rPr>
              <a:t> позволяет не только обеспечить доступ ко всем</a:t>
            </a:r>
          </a:p>
          <a:p>
            <a:pPr>
              <a:defRPr/>
            </a:pPr>
            <a:r>
              <a:rPr lang="ru-RU" dirty="0">
                <a:latin typeface="+mn-lt"/>
              </a:rPr>
              <a:t>документам, но и обеспечивает полнотекстовый поиск.</a:t>
            </a:r>
          </a:p>
          <a:p>
            <a:pPr>
              <a:defRPr/>
            </a:pPr>
            <a:endParaRPr lang="ru-RU" sz="1600" dirty="0"/>
          </a:p>
        </p:txBody>
      </p:sp>
      <p:pic>
        <p:nvPicPr>
          <p:cNvPr id="3277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>
                <a:latin typeface="Calibri" pitchFamily="34" charset="0"/>
              </a:rPr>
              <a:t>Зачем нужен интранет-портал</a:t>
            </a:r>
            <a:endParaRPr lang="en-US" sz="3200" b="1">
              <a:latin typeface="Verdana" pitchFamily="34" charset="0"/>
            </a:endParaRPr>
          </a:p>
        </p:txBody>
      </p:sp>
      <p:pic>
        <p:nvPicPr>
          <p:cNvPr id="3277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08275"/>
            <a:ext cx="241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Box 1"/>
          <p:cNvSpPr txBox="1">
            <a:spLocks noChangeArrowheads="1"/>
          </p:cNvSpPr>
          <p:nvPr/>
        </p:nvSpPr>
        <p:spPr bwMode="auto">
          <a:xfrm>
            <a:off x="1690688" y="1382713"/>
            <a:ext cx="68294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600" b="1" i="1">
                <a:solidFill>
                  <a:srgbClr val="000000"/>
                </a:solidFill>
              </a:rPr>
              <a:t>“</a:t>
            </a:r>
            <a:r>
              <a:rPr lang="ru-RU" b="1" i="1">
                <a:solidFill>
                  <a:srgbClr val="000000"/>
                </a:solidFill>
                <a:latin typeface="Calibri" pitchFamily="34" charset="0"/>
              </a:rPr>
              <a:t>Основная проблема — межведомственная разобщенность, выраженная в трудностях обмена информацией между подразделениями и координации взаимодействия.</a:t>
            </a:r>
            <a:r>
              <a:rPr lang="en-US" b="1" i="1">
                <a:solidFill>
                  <a:srgbClr val="000000"/>
                </a:solidFill>
                <a:latin typeface="Calibri" pitchFamily="34" charset="0"/>
              </a:rPr>
              <a:t>”</a:t>
            </a:r>
            <a:endParaRPr lang="ru-RU" b="1" i="1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36258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Прямоугольник 2"/>
          <p:cNvSpPr>
            <a:spLocks noChangeArrowheads="1"/>
          </p:cNvSpPr>
          <p:nvPr/>
        </p:nvSpPr>
        <p:spPr bwMode="auto">
          <a:xfrm>
            <a:off x="611188" y="1365250"/>
            <a:ext cx="802957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n-lt"/>
              </a:rPr>
              <a:t>3. </a:t>
            </a:r>
            <a:r>
              <a:rPr lang="ru-RU" b="1" dirty="0">
                <a:latin typeface="+mn-lt"/>
              </a:rPr>
              <a:t>Обучение </a:t>
            </a:r>
            <a:r>
              <a:rPr lang="ru-RU" dirty="0">
                <a:latin typeface="+mn-lt"/>
              </a:rPr>
              <a:t>— снижает затраты и повышает эффективность введения в должность,</a:t>
            </a:r>
          </a:p>
          <a:p>
            <a:pPr>
              <a:defRPr/>
            </a:pPr>
            <a:r>
              <a:rPr lang="ru-RU" dirty="0">
                <a:latin typeface="+mn-lt"/>
              </a:rPr>
              <a:t>повышение квалификации, проведение тестирования и аттестации.</a:t>
            </a:r>
          </a:p>
          <a:p>
            <a:pPr>
              <a:defRPr/>
            </a:pPr>
            <a:endParaRPr lang="ru-RU" dirty="0">
              <a:latin typeface="+mn-lt"/>
            </a:endParaRPr>
          </a:p>
          <a:p>
            <a:pPr>
              <a:defRPr/>
            </a:pPr>
            <a:r>
              <a:rPr lang="ru-RU" dirty="0">
                <a:latin typeface="+mn-lt"/>
              </a:rPr>
              <a:t>4. </a:t>
            </a:r>
            <a:r>
              <a:rPr lang="ru-RU" b="1" dirty="0">
                <a:latin typeface="+mn-lt"/>
              </a:rPr>
              <a:t>База знаний по организации</a:t>
            </a:r>
            <a:r>
              <a:rPr lang="ru-RU" dirty="0">
                <a:latin typeface="+mn-lt"/>
              </a:rPr>
              <a:t> обеспечивает обмен опытом, быстрое нахождение</a:t>
            </a:r>
          </a:p>
          <a:p>
            <a:pPr>
              <a:defRPr/>
            </a:pPr>
            <a:r>
              <a:rPr lang="ru-RU" dirty="0">
                <a:latin typeface="+mn-lt"/>
              </a:rPr>
              <a:t>ответов на вопросы, возникающие у сотрудников.</a:t>
            </a:r>
          </a:p>
          <a:p>
            <a:pPr>
              <a:defRPr/>
            </a:pPr>
            <a:endParaRPr lang="ru-RU" dirty="0">
              <a:latin typeface="+mn-lt"/>
            </a:endParaRPr>
          </a:p>
          <a:p>
            <a:pPr>
              <a:defRPr/>
            </a:pPr>
            <a:r>
              <a:rPr lang="ru-RU" dirty="0">
                <a:latin typeface="+mn-lt"/>
              </a:rPr>
              <a:t>5. </a:t>
            </a:r>
            <a:r>
              <a:rPr lang="ru-RU" b="1" dirty="0">
                <a:latin typeface="+mn-lt"/>
              </a:rPr>
              <a:t>Организация планирования деятельности. </a:t>
            </a:r>
            <a:r>
              <a:rPr lang="ru-RU" dirty="0">
                <a:latin typeface="+mn-lt"/>
              </a:rPr>
              <a:t>Актуальные планы подразделений</a:t>
            </a:r>
          </a:p>
          <a:p>
            <a:pPr>
              <a:defRPr/>
            </a:pPr>
            <a:r>
              <a:rPr lang="ru-RU" dirty="0">
                <a:latin typeface="+mn-lt"/>
              </a:rPr>
              <a:t>доступны для других подразделений в режиме реального времени.</a:t>
            </a:r>
          </a:p>
          <a:p>
            <a:pPr>
              <a:defRPr/>
            </a:pPr>
            <a:endParaRPr lang="ru-RU" dirty="0">
              <a:latin typeface="+mn-lt"/>
            </a:endParaRPr>
          </a:p>
          <a:p>
            <a:pPr>
              <a:defRPr/>
            </a:pPr>
            <a:r>
              <a:rPr lang="ru-RU" dirty="0">
                <a:latin typeface="+mn-lt"/>
              </a:rPr>
              <a:t>6. </a:t>
            </a:r>
            <a:r>
              <a:rPr lang="ru-RU" b="1" dirty="0">
                <a:latin typeface="+mn-lt"/>
              </a:rPr>
              <a:t>Актуальная информация</a:t>
            </a:r>
            <a:r>
              <a:rPr lang="ru-RU" dirty="0">
                <a:latin typeface="+mn-lt"/>
              </a:rPr>
              <a:t> — единое место представления статистической</a:t>
            </a:r>
          </a:p>
          <a:p>
            <a:pPr>
              <a:defRPr/>
            </a:pPr>
            <a:r>
              <a:rPr lang="ru-RU" dirty="0">
                <a:latin typeface="+mn-lt"/>
              </a:rPr>
              <a:t>информации, информации об органе власти, городе, инфраструктуре и т.п.</a:t>
            </a:r>
          </a:p>
          <a:p>
            <a:pPr>
              <a:defRPr/>
            </a:pPr>
            <a:endParaRPr lang="ru-RU" dirty="0">
              <a:latin typeface="+mn-lt"/>
            </a:endParaRPr>
          </a:p>
          <a:p>
            <a:pPr>
              <a:defRPr/>
            </a:pPr>
            <a:r>
              <a:rPr lang="ru-RU" dirty="0">
                <a:latin typeface="+mn-lt"/>
              </a:rPr>
              <a:t>7. </a:t>
            </a:r>
            <a:r>
              <a:rPr lang="ru-RU" b="1" dirty="0">
                <a:latin typeface="+mn-lt"/>
              </a:rPr>
              <a:t>Упрощение решение оперативных вопросов</a:t>
            </a:r>
            <a:r>
              <a:rPr lang="ru-RU" dirty="0">
                <a:latin typeface="+mn-lt"/>
              </a:rPr>
              <a:t> — заявки на обслуживание, организация</a:t>
            </a:r>
          </a:p>
          <a:p>
            <a:pPr>
              <a:defRPr/>
            </a:pPr>
            <a:r>
              <a:rPr lang="ru-RU" dirty="0">
                <a:latin typeface="+mn-lt"/>
              </a:rPr>
              <a:t>совещаний и встреч.</a:t>
            </a:r>
          </a:p>
        </p:txBody>
      </p:sp>
      <p:pic>
        <p:nvPicPr>
          <p:cNvPr id="3379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>
                <a:latin typeface="Calibri" pitchFamily="34" charset="0"/>
              </a:rPr>
              <a:t>Зачем нужен интранет-портал</a:t>
            </a:r>
            <a:endParaRPr lang="en-US" sz="3200" b="1">
              <a:latin typeface="Verdana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80831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64038" y="2420938"/>
            <a:ext cx="78422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 dirty="0">
                <a:solidFill>
                  <a:schemeClr val="bg1">
                    <a:lumMod val="65000"/>
                  </a:schemeClr>
                </a:solidFill>
              </a:rPr>
              <a:t>+</a:t>
            </a:r>
            <a:endParaRPr lang="ru-RU" sz="8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100" name="Прямоугольник 9"/>
          <p:cNvSpPr>
            <a:spLocks noChangeArrowheads="1"/>
          </p:cNvSpPr>
          <p:nvPr/>
        </p:nvSpPr>
        <p:spPr bwMode="auto">
          <a:xfrm>
            <a:off x="1508125" y="4365625"/>
            <a:ext cx="23098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latin typeface="+mj-lt"/>
              </a:rPr>
              <a:t>«Официальный сайт </a:t>
            </a:r>
            <a:br>
              <a:rPr lang="ru-RU" b="1" dirty="0">
                <a:latin typeface="+mj-lt"/>
              </a:rPr>
            </a:br>
            <a:r>
              <a:rPr lang="ru-RU" b="1" dirty="0">
                <a:latin typeface="+mj-lt"/>
              </a:rPr>
              <a:t>государственной </a:t>
            </a:r>
            <a:br>
              <a:rPr lang="ru-RU" b="1" dirty="0">
                <a:latin typeface="+mj-lt"/>
              </a:rPr>
            </a:br>
            <a:r>
              <a:rPr lang="ru-RU" b="1" dirty="0">
                <a:latin typeface="+mj-lt"/>
              </a:rPr>
              <a:t>организации</a:t>
            </a:r>
          </a:p>
        </p:txBody>
      </p:sp>
      <p:sp>
        <p:nvSpPr>
          <p:cNvPr id="4101" name="Прямоугольник 11"/>
          <p:cNvSpPr>
            <a:spLocks noChangeArrowheads="1"/>
          </p:cNvSpPr>
          <p:nvPr/>
        </p:nvSpPr>
        <p:spPr bwMode="auto">
          <a:xfrm>
            <a:off x="5643563" y="4387850"/>
            <a:ext cx="22653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/>
              <a:t>«</a:t>
            </a:r>
            <a:r>
              <a:rPr lang="ru-RU" b="1" dirty="0">
                <a:latin typeface="+mj-lt"/>
              </a:rPr>
              <a:t>Внутренний портал</a:t>
            </a:r>
            <a:br>
              <a:rPr lang="ru-RU" b="1" dirty="0">
                <a:latin typeface="+mj-lt"/>
              </a:rPr>
            </a:br>
            <a:r>
              <a:rPr lang="ru-RU" b="1" dirty="0">
                <a:latin typeface="+mj-lt"/>
              </a:rPr>
              <a:t>государственной </a:t>
            </a:r>
            <a:br>
              <a:rPr lang="ru-RU" b="1" dirty="0">
                <a:latin typeface="+mj-lt"/>
              </a:rPr>
            </a:br>
            <a:r>
              <a:rPr lang="ru-RU" b="1" dirty="0">
                <a:latin typeface="+mj-lt"/>
              </a:rPr>
              <a:t>организации</a:t>
            </a:r>
          </a:p>
        </p:txBody>
      </p:sp>
      <p:sp>
        <p:nvSpPr>
          <p:cNvPr id="4102" name="Прямоугольник 12"/>
          <p:cNvSpPr>
            <a:spLocks noChangeArrowheads="1"/>
          </p:cNvSpPr>
          <p:nvPr/>
        </p:nvSpPr>
        <p:spPr bwMode="auto">
          <a:xfrm>
            <a:off x="2411413" y="5497513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+mj-lt"/>
              </a:rPr>
              <a:t>Два независимых продукта, тесно интегрированных между собой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1773238"/>
            <a:ext cx="2344738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1870075"/>
            <a:ext cx="2344738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>
                <a:latin typeface="Calibri" pitchFamily="34" charset="0"/>
              </a:rPr>
              <a:t>Комплексное решение интернет+интранет</a:t>
            </a:r>
            <a:endParaRPr lang="en-US" sz="3000" b="1">
              <a:latin typeface="Verdana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25701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Прямоугольник 2"/>
          <p:cNvSpPr>
            <a:spLocks noChangeArrowheads="1"/>
          </p:cNvSpPr>
          <p:nvPr/>
        </p:nvSpPr>
        <p:spPr bwMode="auto">
          <a:xfrm>
            <a:off x="755650" y="1412875"/>
            <a:ext cx="785653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n-lt"/>
              </a:rPr>
              <a:t>Интеграция внутреннего портала и официального сайта позволяет реализовать </a:t>
            </a:r>
            <a:r>
              <a:rPr lang="ru-RU" b="1" dirty="0">
                <a:latin typeface="+mn-lt"/>
              </a:rPr>
              <a:t>публикацию официальной информации с портала на сайт </a:t>
            </a:r>
            <a:r>
              <a:rPr lang="ru-RU" dirty="0">
                <a:latin typeface="+mn-lt"/>
              </a:rPr>
              <a:t>(официальные новости, законы и т.п.). </a:t>
            </a:r>
          </a:p>
          <a:p>
            <a:pPr>
              <a:defRPr/>
            </a:pPr>
            <a:endParaRPr lang="ru-RU" dirty="0">
              <a:latin typeface="+mn-lt"/>
            </a:endParaRPr>
          </a:p>
          <a:p>
            <a:pPr>
              <a:defRPr/>
            </a:pPr>
            <a:r>
              <a:rPr lang="ru-RU" dirty="0">
                <a:latin typeface="+mn-lt"/>
              </a:rPr>
              <a:t>Также возможен </a:t>
            </a:r>
            <a:r>
              <a:rPr lang="ru-RU" b="1" dirty="0">
                <a:latin typeface="+mn-lt"/>
              </a:rPr>
              <a:t>обратный прием информации </a:t>
            </a:r>
            <a:r>
              <a:rPr lang="ru-RU" dirty="0">
                <a:latin typeface="+mn-lt"/>
              </a:rPr>
              <a:t>– например, прием обращений граждан с сайта и последующая их обработка госслужащими через портал. </a:t>
            </a:r>
          </a:p>
          <a:p>
            <a:pPr>
              <a:defRPr/>
            </a:pPr>
            <a:endParaRPr lang="ru-RU" sz="1600" dirty="0"/>
          </a:p>
        </p:txBody>
      </p:sp>
      <p:pic>
        <p:nvPicPr>
          <p:cNvPr id="4" name="Рисунок 3" descr="Snap6-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716338"/>
            <a:ext cx="1979613" cy="204628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5" name="Рисунок 4" descr="25.09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3" y="3716338"/>
            <a:ext cx="2854325" cy="19843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6" name="Стрелка вправо 5"/>
          <p:cNvSpPr/>
          <p:nvPr/>
        </p:nvSpPr>
        <p:spPr>
          <a:xfrm>
            <a:off x="4286250" y="4551363"/>
            <a:ext cx="1285875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4284663" y="4818063"/>
            <a:ext cx="1285875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608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>
                <a:latin typeface="Calibri" pitchFamily="34" charset="0"/>
              </a:rPr>
              <a:t>Интеграция портала и сайта</a:t>
            </a:r>
            <a:endParaRPr lang="en-US" sz="3200" b="1">
              <a:latin typeface="Verdana" pitchFamily="34" charset="0"/>
            </a:endParaRPr>
          </a:p>
        </p:txBody>
      </p:sp>
      <p:pic>
        <p:nvPicPr>
          <p:cNvPr id="4609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4763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47019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73238"/>
            <a:ext cx="7253287" cy="409098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412875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2"/>
          <p:cNvSpPr txBox="1">
            <a:spLocks noChangeArrowheads="1"/>
          </p:cNvSpPr>
          <p:nvPr/>
        </p:nvSpPr>
        <p:spPr bwMode="auto">
          <a:xfrm>
            <a:off x="261938" y="201613"/>
            <a:ext cx="59277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b="1">
                <a:latin typeface="Calibri" pitchFamily="34" charset="0"/>
              </a:rPr>
              <a:t>Специальный раздел в портале для утверждения контента официального сайта</a:t>
            </a:r>
            <a:endParaRPr lang="en-US" sz="2800" b="1">
              <a:latin typeface="Verdana" pitchFamily="34" charset="0"/>
            </a:endParaRPr>
          </a:p>
        </p:txBody>
      </p:sp>
      <p:pic>
        <p:nvPicPr>
          <p:cNvPr id="471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732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57965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1403350"/>
            <a:ext cx="5505450" cy="412273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4" name="Прямоугольник 8"/>
          <p:cNvSpPr>
            <a:spLocks noChangeArrowheads="1"/>
          </p:cNvSpPr>
          <p:nvPr/>
        </p:nvSpPr>
        <p:spPr bwMode="auto">
          <a:xfrm>
            <a:off x="755650" y="1381125"/>
            <a:ext cx="2303463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1900" dirty="0">
                <a:latin typeface="+mn-lt"/>
              </a:rPr>
              <a:t>Можно менять бизнес-процессы под особенности организации без программирования</a:t>
            </a:r>
          </a:p>
          <a:p>
            <a:pPr>
              <a:defRPr/>
            </a:pPr>
            <a:endParaRPr lang="ru-RU" sz="1900" dirty="0">
              <a:latin typeface="+mn-lt"/>
            </a:endParaRPr>
          </a:p>
          <a:p>
            <a:pPr>
              <a:defRPr/>
            </a:pPr>
            <a:endParaRPr lang="ru-RU" sz="1900" dirty="0">
              <a:latin typeface="+mn-lt"/>
            </a:endParaRPr>
          </a:p>
          <a:p>
            <a:pPr>
              <a:defRPr/>
            </a:pPr>
            <a:r>
              <a:rPr lang="ru-RU" sz="1900" dirty="0">
                <a:latin typeface="+mn-lt"/>
              </a:rPr>
              <a:t>Для каждого типа контента (новости, события и т.п.) можно настроить особый бизнес-процесс (цепочку утверждения)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4813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>
                <a:latin typeface="Calibri" pitchFamily="34" charset="0"/>
              </a:rPr>
              <a:t>Бизнес-процесс утверждения контента сайта</a:t>
            </a:r>
            <a:endParaRPr lang="en-US" sz="3200" b="1">
              <a:latin typeface="Verdana" pitchFamily="34" charset="0"/>
            </a:endParaRPr>
          </a:p>
        </p:txBody>
      </p:sp>
      <p:pic>
        <p:nvPicPr>
          <p:cNvPr id="48136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1468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22417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352800"/>
            <a:ext cx="4267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04800" y="1393825"/>
            <a:ext cx="6386513" cy="456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0" dirty="0">
                <a:latin typeface="Calibri" pitchFamily="34" charset="0"/>
              </a:rPr>
              <a:t>Хороший, профессиональный сайт сделать </a:t>
            </a:r>
            <a:r>
              <a:rPr lang="ru-RU" sz="2200" b="1" dirty="0">
                <a:latin typeface="Calibri" pitchFamily="34" charset="0"/>
              </a:rPr>
              <a:t>сложно</a:t>
            </a:r>
            <a:r>
              <a:rPr lang="ru-RU" sz="2200" b="0" dirty="0">
                <a:latin typeface="Calibri" pitchFamily="34" charset="0"/>
              </a:rPr>
              <a:t>. Нужно выделить много организационных ресурсов на непрофильную деятельность.</a:t>
            </a: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b="0" dirty="0">
              <a:latin typeface="Calibri" pitchFamily="34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4"/>
              </a:buBlip>
              <a:defRPr/>
            </a:pPr>
            <a:r>
              <a:rPr lang="ru-RU" sz="2000" b="0" dirty="0">
                <a:latin typeface="Calibri" pitchFamily="34" charset="0"/>
              </a:rPr>
              <a:t> Какие разделы нужно сделать? Как сделать структуру сайта понятной и удобной посетителю?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4"/>
              </a:buBlip>
              <a:defRPr/>
            </a:pPr>
            <a:r>
              <a:rPr lang="ru-RU" sz="2000" b="0" dirty="0">
                <a:latin typeface="Calibri" pitchFamily="34" charset="0"/>
              </a:rPr>
              <a:t> Какие нужны материалы и откуда их взять?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4"/>
              </a:buBlip>
              <a:defRPr/>
            </a:pPr>
            <a:r>
              <a:rPr lang="ru-RU" sz="2000" b="0" dirty="0">
                <a:latin typeface="Calibri" pitchFamily="34" charset="0"/>
              </a:rPr>
              <a:t> Каким должен быть дизайн?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4"/>
              </a:buBlip>
              <a:defRPr/>
            </a:pPr>
            <a:r>
              <a:rPr lang="ru-RU" sz="2000" b="0" dirty="0">
                <a:latin typeface="Calibri" pitchFamily="34" charset="0"/>
              </a:rPr>
              <a:t> Какие </a:t>
            </a:r>
            <a:r>
              <a:rPr lang="ru-RU" sz="2000" b="0" dirty="0" smtClean="0">
                <a:latin typeface="Calibri" pitchFamily="34" charset="0"/>
              </a:rPr>
              <a:t>сервисы нужны</a:t>
            </a:r>
            <a:r>
              <a:rPr lang="ru-RU" sz="2000" b="0" dirty="0">
                <a:latin typeface="Calibri" pitchFamily="34" charset="0"/>
              </a:rPr>
              <a:t>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4"/>
              </a:buBlip>
              <a:defRPr/>
            </a:pPr>
            <a:r>
              <a:rPr lang="ru-RU" sz="2000" b="0" dirty="0">
                <a:latin typeface="Calibri" pitchFamily="34" charset="0"/>
              </a:rPr>
              <a:t> Как разместить сайт в интернете? (как выбрать хостинг?)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4"/>
              </a:buBlip>
              <a:defRPr/>
            </a:pPr>
            <a:r>
              <a:rPr lang="ru-RU" sz="2000" b="0" dirty="0">
                <a:latin typeface="Calibri" pitchFamily="34" charset="0"/>
              </a:rPr>
              <a:t> Кто этим всем будет заниматься?</a:t>
            </a:r>
          </a:p>
        </p:txBody>
      </p:sp>
      <p:pic>
        <p:nvPicPr>
          <p:cNvPr id="307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50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Почему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сделать хороший сайт сложно?</a:t>
            </a:r>
            <a:endParaRPr lang="en-US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39568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 descr="C:\Users\volna\Desktop\my documents\презентации\картинки\нов\692097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908050"/>
            <a:ext cx="3446463" cy="52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Прямоугольник 3"/>
          <p:cNvSpPr>
            <a:spLocks noChangeArrowheads="1"/>
          </p:cNvSpPr>
          <p:nvPr/>
        </p:nvSpPr>
        <p:spPr bwMode="auto">
          <a:xfrm>
            <a:off x="611188" y="1700213"/>
            <a:ext cx="4176712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latin typeface="+mn-lt"/>
              </a:rPr>
              <a:t>1. Обработка обращений и запросов граждан</a:t>
            </a:r>
          </a:p>
          <a:p>
            <a:pPr>
              <a:defRPr/>
            </a:pPr>
            <a:r>
              <a:rPr lang="ru-RU" sz="2000" dirty="0">
                <a:latin typeface="+mn-lt"/>
              </a:rPr>
              <a:t>обработка обращений и запросов граждан, полученных из различных источников: </a:t>
            </a:r>
            <a:r>
              <a:rPr lang="ru-RU" sz="2000" b="1" dirty="0">
                <a:latin typeface="+mn-lt"/>
              </a:rPr>
              <a:t>официальный сайт, электронная почта, письмо, факс, приемная.</a:t>
            </a:r>
          </a:p>
          <a:p>
            <a:pPr>
              <a:defRPr/>
            </a:pPr>
            <a:r>
              <a:rPr lang="ru-RU" sz="2000" dirty="0">
                <a:latin typeface="+mn-lt"/>
              </a:rPr>
              <a:t>Алгоритм работы бизнес-процесса реализован </a:t>
            </a:r>
            <a:r>
              <a:rPr lang="ru-RU" sz="2000" b="1" dirty="0">
                <a:latin typeface="+mn-lt"/>
              </a:rPr>
              <a:t>в соответствии с требованиям ст. 18 и 19 ФЗ-8.</a:t>
            </a:r>
          </a:p>
        </p:txBody>
      </p:sp>
      <p:sp>
        <p:nvSpPr>
          <p:cNvPr id="49156" name="Rectangle 2"/>
          <p:cNvSpPr txBox="1">
            <a:spLocks noChangeArrowheads="1"/>
          </p:cNvSpPr>
          <p:nvPr/>
        </p:nvSpPr>
        <p:spPr bwMode="auto">
          <a:xfrm>
            <a:off x="274638" y="188913"/>
            <a:ext cx="582136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>
                <a:latin typeface="Calibri" pitchFamily="34" charset="0"/>
              </a:rPr>
              <a:t>Готовые бизнес-процессы</a:t>
            </a:r>
            <a:r>
              <a:rPr lang="en-US" sz="3000" b="1">
                <a:latin typeface="Calibri" pitchFamily="34" charset="0"/>
              </a:rPr>
              <a:t> </a:t>
            </a:r>
            <a:r>
              <a:rPr lang="ru-RU" sz="3000" b="1">
                <a:latin typeface="Calibri" pitchFamily="34" charset="0"/>
              </a:rPr>
              <a:t>в поставке продукта</a:t>
            </a:r>
            <a:endParaRPr lang="en-US" sz="3000" b="1">
              <a:latin typeface="Verdana" pitchFamily="34" charset="0"/>
            </a:endParaRPr>
          </a:p>
        </p:txBody>
      </p:sp>
      <p:pic>
        <p:nvPicPr>
          <p:cNvPr id="4915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26944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Прямоугольник 3"/>
          <p:cNvSpPr>
            <a:spLocks noChangeArrowheads="1"/>
          </p:cNvSpPr>
          <p:nvPr/>
        </p:nvSpPr>
        <p:spPr bwMode="auto">
          <a:xfrm>
            <a:off x="431800" y="1628775"/>
            <a:ext cx="82804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200" b="1" dirty="0">
                <a:latin typeface="+mn-lt"/>
              </a:rPr>
              <a:t>2. </a:t>
            </a:r>
            <a:r>
              <a:rPr lang="ru-RU" sz="2400" b="1" dirty="0">
                <a:latin typeface="+mn-lt"/>
              </a:rPr>
              <a:t>Публикация материалов из портала на сайт</a:t>
            </a:r>
          </a:p>
          <a:p>
            <a:pPr>
              <a:defRPr/>
            </a:pPr>
            <a:r>
              <a:rPr lang="ru-RU" sz="2000" dirty="0">
                <a:latin typeface="+mn-lt"/>
              </a:rPr>
              <a:t>Публикация материалов, подготовленных на внутреннем портале, на публичном сайте для следующих информационных разделов: </a:t>
            </a:r>
            <a:r>
              <a:rPr lang="ru-RU" sz="2000" b="1" dirty="0">
                <a:latin typeface="+mn-lt"/>
              </a:rPr>
              <a:t>«Новости», «Анонсы событий», «Мероприятия и проекты», «Информационные сообщения», «Руководители», «Тезисы выступлений», «Официальные визиты и рабочие поездки», «Вакансии».</a:t>
            </a:r>
          </a:p>
          <a:p>
            <a:pPr>
              <a:defRPr/>
            </a:pPr>
            <a:endParaRPr lang="ru-RU" sz="2400" dirty="0">
              <a:latin typeface="+mn-lt"/>
            </a:endParaRPr>
          </a:p>
          <a:p>
            <a:pPr>
              <a:defRPr/>
            </a:pPr>
            <a:r>
              <a:rPr lang="ru-RU" sz="2400" b="1" dirty="0">
                <a:latin typeface="+mn-lt"/>
              </a:rPr>
              <a:t>3. Публикация нормативно-правового или иного акта из портала на сайт</a:t>
            </a:r>
          </a:p>
          <a:p>
            <a:pPr>
              <a:defRPr/>
            </a:pPr>
            <a:r>
              <a:rPr lang="ru-RU" sz="2000" dirty="0">
                <a:latin typeface="+mn-lt"/>
              </a:rPr>
              <a:t>публикация на «Официальном сайте» нормативно-правового акта органа власти (местного самоуправления), автоматически запускаемого при появлении в соответствующем разделе «Внутреннего портале органа власти» принятого (утвержденного) документа.</a:t>
            </a:r>
          </a:p>
        </p:txBody>
      </p:sp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>
                <a:latin typeface="Calibri" pitchFamily="34" charset="0"/>
              </a:rPr>
              <a:t>Готовые бизнес-процессы</a:t>
            </a:r>
            <a:r>
              <a:rPr lang="en-US" sz="3200" b="1">
                <a:latin typeface="Calibri" pitchFamily="34" charset="0"/>
              </a:rPr>
              <a:t> </a:t>
            </a:r>
            <a:r>
              <a:rPr lang="ru-RU" sz="3200" b="1">
                <a:latin typeface="Calibri" pitchFamily="34" charset="0"/>
              </a:rPr>
              <a:t>в поставке продукта</a:t>
            </a:r>
            <a:endParaRPr lang="en-US" sz="3200" b="1">
              <a:latin typeface="Verdana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10245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" y="6241521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0"/>
            <a:ext cx="5654982" cy="105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2900" b="1" dirty="0">
                <a:solidFill>
                  <a:prstClr val="black"/>
                </a:solidFill>
                <a:cs typeface="Calibri"/>
              </a:rPr>
              <a:t>Мобильный </a:t>
            </a:r>
            <a:r>
              <a:rPr lang="ru-RU" sz="2900" b="1" dirty="0" smtClean="0">
                <a:solidFill>
                  <a:prstClr val="black"/>
                </a:solidFill>
                <a:cs typeface="Calibri"/>
              </a:rPr>
              <a:t>интранет</a:t>
            </a:r>
            <a:endParaRPr lang="en-US" sz="2900" b="1" dirty="0">
              <a:solidFill>
                <a:prstClr val="black"/>
              </a:solidFill>
              <a:cs typeface="Calibri"/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Изображение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3154" y="4917458"/>
            <a:ext cx="1800578" cy="727522"/>
          </a:xfrm>
          <a:prstGeom prst="rect">
            <a:avLst/>
          </a:prstGeom>
        </p:spPr>
      </p:pic>
      <p:pic>
        <p:nvPicPr>
          <p:cNvPr id="16" name="Изображение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9988" y="4991977"/>
            <a:ext cx="1676401" cy="57597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968286" y="1473145"/>
            <a:ext cx="4079880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  <a:cs typeface="Calibri"/>
              </a:rPr>
              <a:t>Живая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лента</a:t>
            </a: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Управление </a:t>
            </a:r>
            <a:r>
              <a:rPr lang="ru-RU" sz="2400" dirty="0">
                <a:solidFill>
                  <a:prstClr val="black"/>
                </a:solidFill>
                <a:latin typeface="Calibri"/>
                <a:cs typeface="Calibri"/>
              </a:rPr>
              <a:t>задачами</a:t>
            </a: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  <a:cs typeface="Calibri"/>
              </a:rPr>
              <a:t>Работа с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файлами</a:t>
            </a: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Мгновенные сообщения</a:t>
            </a:r>
            <a:endParaRPr lang="ru-RU"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  <a:cs typeface="Calibri"/>
              </a:rPr>
              <a:t>Контакты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сотрудников</a:t>
            </a:r>
            <a:endParaRPr lang="en-US" sz="2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Рабочие группы</a:t>
            </a:r>
            <a:endParaRPr lang="ru-RU"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 err="1">
                <a:solidFill>
                  <a:prstClr val="black"/>
                </a:solidFill>
                <a:latin typeface="Calibri"/>
                <a:cs typeface="Calibri"/>
              </a:rPr>
              <a:t>Push</a:t>
            </a:r>
            <a:r>
              <a:rPr lang="ru-RU" sz="240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уведомления 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endParaRPr lang="ru-RU" sz="2400" dirty="0">
              <a:solidFill>
                <a:srgbClr val="F53830"/>
              </a:solidFill>
              <a:latin typeface="Calibri"/>
              <a:cs typeface="Calibri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292510" y="1699119"/>
            <a:ext cx="2228876" cy="3864682"/>
            <a:chOff x="762000" y="57150"/>
            <a:chExt cx="2966408" cy="5143500"/>
          </a:xfrm>
        </p:grpSpPr>
        <p:pic>
          <p:nvPicPr>
            <p:cNvPr id="26" name="Изображение 11" descr="df9a60c34480833348edd9f5a957a41a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000" y="57150"/>
              <a:ext cx="2966408" cy="5143500"/>
            </a:xfrm>
            <a:prstGeom prst="rect">
              <a:avLst/>
            </a:prstGeom>
          </p:spPr>
        </p:pic>
        <p:pic>
          <p:nvPicPr>
            <p:cNvPr id="27" name="Изображение 12" descr="Screenshot_2012-11-27-21-12-04.png"/>
            <p:cNvPicPr>
              <a:picLocks noChangeAspect="1"/>
            </p:cNvPicPr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1376" y="571158"/>
              <a:ext cx="2282621" cy="4043933"/>
            </a:xfrm>
            <a:prstGeom prst="rect">
              <a:avLst/>
            </a:prstGeom>
          </p:spPr>
        </p:pic>
      </p:grpSp>
      <p:pic>
        <p:nvPicPr>
          <p:cNvPr id="28" name="Изображение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104" y="1868669"/>
            <a:ext cx="1892362" cy="3694211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3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41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0"/>
            <a:ext cx="5654982" cy="105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2900" b="1" dirty="0" err="1" smtClean="0">
                <a:solidFill>
                  <a:prstClr val="black"/>
                </a:solidFill>
                <a:cs typeface="Calibri"/>
              </a:rPr>
              <a:t>Десктопное</a:t>
            </a:r>
            <a:r>
              <a:rPr lang="ru-RU" sz="2900" b="1" dirty="0" smtClean="0">
                <a:solidFill>
                  <a:prstClr val="black"/>
                </a:solidFill>
                <a:cs typeface="Calibri"/>
              </a:rPr>
              <a:t> приложение</a:t>
            </a:r>
            <a:endParaRPr lang="en-US" sz="2900" b="1" dirty="0" smtClean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57279" y="1590006"/>
            <a:ext cx="3867472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корпоративный бизнес-</a:t>
            </a:r>
            <a:r>
              <a:rPr lang="ru-RU" sz="2000" dirty="0" err="1" smtClean="0">
                <a:solidFill>
                  <a:prstClr val="black"/>
                </a:solidFill>
                <a:latin typeface="Calibri"/>
                <a:cs typeface="Calibri"/>
              </a:rPr>
              <a:t>мессенджер</a:t>
            </a:r>
            <a:endParaRPr lang="ru-RU" sz="20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мгновенные уведомления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о новых сообщениях, комментариях и лайках</a:t>
            </a: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список сотрудников</a:t>
            </a: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индикатор, кто в </a:t>
            </a:r>
            <a:r>
              <a:rPr lang="ru-RU" sz="2000" dirty="0" err="1" smtClean="0">
                <a:solidFill>
                  <a:prstClr val="black"/>
                </a:solidFill>
                <a:latin typeface="Calibri"/>
                <a:cs typeface="Calibri"/>
              </a:rPr>
              <a:t>онлайне</a:t>
            </a:r>
            <a:endParaRPr lang="ru-RU" sz="20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запоминает логин пароль</a:t>
            </a: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сохраняет историю переписки</a:t>
            </a:r>
          </a:p>
        </p:txBody>
      </p:sp>
      <p:pic>
        <p:nvPicPr>
          <p:cNvPr id="15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" y="1605725"/>
            <a:ext cx="4894898" cy="2541746"/>
          </a:xfrm>
          <a:prstGeom prst="rect">
            <a:avLst/>
          </a:prstGeom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264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Версия 14.0</a:t>
            </a:r>
            <a:endParaRPr lang="en-US" sz="3200" b="1" dirty="0">
              <a:latin typeface="Verdana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52516" y="1484784"/>
            <a:ext cx="3627396" cy="4320480"/>
            <a:chOff x="258314" y="1001334"/>
            <a:chExt cx="3386684" cy="3919802"/>
          </a:xfrm>
        </p:grpSpPr>
        <p:pic>
          <p:nvPicPr>
            <p:cNvPr id="8" name="Изображение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8314" y="1001334"/>
              <a:ext cx="3386627" cy="3919802"/>
            </a:xfrm>
            <a:prstGeom prst="roundRect">
              <a:avLst>
                <a:gd name="adj" fmla="val 1496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Изображение 8" descr="Снимок экрана 2013-09-24 в 11.41.32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01086" y="2830239"/>
              <a:ext cx="743912" cy="1006647"/>
            </a:xfrm>
            <a:prstGeom prst="rect">
              <a:avLst/>
            </a:prstGeom>
          </p:spPr>
        </p:pic>
        <p:pic>
          <p:nvPicPr>
            <p:cNvPr id="10" name="Изображение 9" descr="Снимок экрана 2013-09-24 в 12.03.55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7694" y="2921526"/>
              <a:ext cx="1948298" cy="1984432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3897202" y="1722145"/>
            <a:ext cx="47940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 smtClean="0">
                <a:latin typeface="Calibri"/>
                <a:cs typeface="Calibri"/>
              </a:rPr>
              <a:t>Редактирование и создание документов онлайн</a:t>
            </a:r>
            <a:endParaRPr lang="ru-RU" sz="1600" dirty="0">
              <a:latin typeface="Calibri"/>
              <a:cs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97202" y="2099716"/>
            <a:ext cx="26482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 smtClean="0">
                <a:latin typeface="Calibri"/>
                <a:cs typeface="Calibri"/>
              </a:rPr>
              <a:t>Групповые </a:t>
            </a:r>
            <a:r>
              <a:rPr lang="ru-RU" sz="1600" dirty="0" err="1" smtClean="0">
                <a:latin typeface="Calibri"/>
                <a:cs typeface="Calibri"/>
              </a:rPr>
              <a:t>видеозвонки</a:t>
            </a:r>
            <a:endParaRPr lang="ru-RU" sz="1600" dirty="0">
              <a:latin typeface="Calibri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97203" y="2477287"/>
            <a:ext cx="466473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Пульс и </a:t>
            </a:r>
            <a:r>
              <a:rPr lang="ru-RU" sz="1600" dirty="0" err="1">
                <a:latin typeface="Calibri"/>
                <a:cs typeface="Calibri"/>
              </a:rPr>
              <a:t>инфографика</a:t>
            </a:r>
            <a:r>
              <a:rPr lang="ru-RU" sz="1600" dirty="0">
                <a:latin typeface="Calibri"/>
                <a:cs typeface="Calibri"/>
              </a:rPr>
              <a:t>: инструменты внедрения «Битрикс24» в компании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897203" y="3024135"/>
            <a:ext cx="42837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Новая «живая лента» в реальном времени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897203" y="3401706"/>
            <a:ext cx="36033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Новая версия десктоп-приложения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897203" y="3779277"/>
            <a:ext cx="51603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Управление задачами и проектами: счетчики и роли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897202" y="4156848"/>
            <a:ext cx="23080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Интеграция с почтой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897203" y="4534419"/>
            <a:ext cx="52650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Обновление CRM, редактирование в мобильной CRM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897203" y="4911987"/>
            <a:ext cx="18893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Маркетплейс24</a:t>
            </a:r>
          </a:p>
        </p:txBody>
      </p:sp>
      <p:pic>
        <p:nvPicPr>
          <p:cNvPr id="20" name="Изображение 19" descr="Снимок экрана 2013-09-24 в 16.48.29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2204864"/>
            <a:ext cx="2824205" cy="1618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Группа 20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32022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22282" y="1484784"/>
            <a:ext cx="6322474" cy="4207349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160" y="2222835"/>
            <a:ext cx="6264696" cy="3130744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Лицензия на «1C-Битрикс: Внутренний портал государственной организации» (включает 25 пользователей</a:t>
            </a:r>
            <a:r>
              <a:rPr lang="ru-RU" dirty="0" smtClean="0"/>
              <a:t>) - </a:t>
            </a:r>
            <a:r>
              <a:rPr lang="ru-RU" dirty="0"/>
              <a:t> </a:t>
            </a:r>
            <a:r>
              <a:rPr lang="ru-RU" b="1" dirty="0" smtClean="0">
                <a:solidFill>
                  <a:srgbClr val="C00000"/>
                </a:solidFill>
              </a:rPr>
              <a:t>99 500 руб.</a:t>
            </a: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>
                <a:solidFill>
                  <a:srgbClr val="C00000"/>
                </a:solidFill>
              </a:rPr>
              <a:t> </a:t>
            </a:r>
            <a:r>
              <a:rPr lang="ru-RU" dirty="0" smtClean="0"/>
              <a:t>Расширение </a:t>
            </a:r>
            <a:r>
              <a:rPr lang="ru-RU" dirty="0"/>
              <a:t>лицензии на «1С-Битрикс: Внутренний портал государственной организации» (доп. пользователь) </a:t>
            </a:r>
            <a:r>
              <a:rPr lang="ru-RU" dirty="0" smtClean="0"/>
              <a:t>- </a:t>
            </a:r>
            <a:r>
              <a:rPr lang="ru-RU" b="1" dirty="0" smtClean="0">
                <a:solidFill>
                  <a:srgbClr val="C00000"/>
                </a:solidFill>
              </a:rPr>
              <a:t>765 руб.</a:t>
            </a: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Расширение </a:t>
            </a:r>
            <a:r>
              <a:rPr lang="ru-RU" dirty="0"/>
              <a:t>лицензии на «1С-Битрикс: Внутренний портал государственной организации» (</a:t>
            </a:r>
            <a:r>
              <a:rPr lang="ru-RU" dirty="0" err="1"/>
              <a:t>неогр</a:t>
            </a:r>
            <a:r>
              <a:rPr lang="ru-RU" dirty="0"/>
              <a:t>. кол-во пользователей) </a:t>
            </a:r>
            <a:r>
              <a:rPr lang="ru-RU" dirty="0" smtClean="0"/>
              <a:t> - </a:t>
            </a:r>
            <a:r>
              <a:rPr lang="ru-RU" b="1" dirty="0" smtClean="0">
                <a:solidFill>
                  <a:srgbClr val="C00000"/>
                </a:solidFill>
              </a:rPr>
              <a:t>339 150 </a:t>
            </a:r>
            <a:r>
              <a:rPr lang="ru-RU" b="1" dirty="0">
                <a:solidFill>
                  <a:srgbClr val="C00000"/>
                </a:solidFill>
              </a:rPr>
              <a:t>руб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23528" y="1484784"/>
            <a:ext cx="5400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alibri"/>
              </a:rPr>
              <a:t>Цены </a:t>
            </a:r>
            <a:endParaRPr lang="ru-RU" sz="2400" b="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138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Изображение 1" descr="2840303_l.jpg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812"/>
            <a:ext cx="9149846" cy="6864812"/>
          </a:xfrm>
          <a:prstGeom prst="rect">
            <a:avLst/>
          </a:prstGeom>
        </p:spPr>
      </p:pic>
      <p:pic>
        <p:nvPicPr>
          <p:cNvPr id="5018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764704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Релиз осень 2014 </a:t>
            </a:r>
            <a:r>
              <a:rPr lang="en-US" sz="4400" b="1" baseline="30000" dirty="0" smtClean="0">
                <a:solidFill>
                  <a:srgbClr val="C00000"/>
                </a:solidFill>
                <a:latin typeface="Calibri" pitchFamily="34" charset="0"/>
              </a:rPr>
              <a:t>new</a:t>
            </a:r>
            <a: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b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en-US" b="1" dirty="0">
              <a:latin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9800" y="1905506"/>
            <a:ext cx="77366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+mn-lt"/>
              </a:rPr>
              <a:t>«1С-Битрикс</a:t>
            </a:r>
            <a:r>
              <a:rPr lang="ru-RU" sz="2400" b="1" dirty="0">
                <a:latin typeface="+mn-lt"/>
              </a:rPr>
              <a:t>: Портал открытых </a:t>
            </a:r>
            <a:r>
              <a:rPr lang="ru-RU" sz="2400" b="1" dirty="0" smtClean="0">
                <a:latin typeface="+mn-lt"/>
              </a:rPr>
              <a:t>данных» </a:t>
            </a:r>
            <a:r>
              <a:rPr lang="ru-RU" sz="2400" dirty="0" smtClean="0">
                <a:latin typeface="+mn-lt"/>
              </a:rPr>
              <a:t>(октябрь)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1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+mn-lt"/>
              </a:rPr>
              <a:t>«1С-Битрикс: Мобильное приложение «Мой город» </a:t>
            </a:r>
            <a:r>
              <a:rPr lang="ru-RU" sz="2400" dirty="0" smtClean="0">
                <a:latin typeface="+mn-lt"/>
              </a:rPr>
              <a:t>(октябрь-ноябрь)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1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+mn-lt"/>
              </a:rPr>
              <a:t>Интеграция модуля «1С-битрикс: Интерактивная карта объектов» в решение «1С-Битрикс: Официальный сайт государственной организации» </a:t>
            </a:r>
            <a:r>
              <a:rPr lang="ru-RU" sz="2400" dirty="0" smtClean="0">
                <a:latin typeface="+mn-lt"/>
              </a:rPr>
              <a:t>(ноябрь-декабрь)</a:t>
            </a:r>
            <a:endParaRPr lang="ru-RU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latin typeface="+mn-lt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76962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Natalia\Downloads\9560810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-1588"/>
            <a:ext cx="4554537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1219200"/>
            <a:ext cx="60198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4000" dirty="0">
                <a:latin typeface="+mn-lt"/>
              </a:rPr>
              <a:t/>
            </a:r>
            <a:br>
              <a:rPr lang="ru-RU" sz="4000" dirty="0">
                <a:latin typeface="+mn-lt"/>
              </a:rPr>
            </a:br>
            <a:r>
              <a:rPr lang="ru-RU" sz="4400" dirty="0">
                <a:latin typeface="Calibri" pitchFamily="34" charset="0"/>
                <a:cs typeface="Calibri" pitchFamily="34" charset="0"/>
              </a:rPr>
              <a:t>Спасибо </a:t>
            </a:r>
            <a:r>
              <a:rPr lang="ru-RU" sz="4400" dirty="0" smtClean="0">
                <a:latin typeface="Calibri" pitchFamily="34" charset="0"/>
                <a:cs typeface="Calibri" pitchFamily="34" charset="0"/>
              </a:rPr>
              <a:t>за внимание</a:t>
            </a:r>
            <a:r>
              <a:rPr lang="ru-RU" sz="4400" dirty="0">
                <a:latin typeface="Calibri" pitchFamily="34" charset="0"/>
                <a:cs typeface="Calibri" pitchFamily="34" charset="0"/>
              </a:rPr>
              <a:t>!</a:t>
            </a:r>
            <a:r>
              <a:rPr lang="en-US" sz="4400" dirty="0">
                <a:latin typeface="Calibri" pitchFamily="34" charset="0"/>
                <a:cs typeface="Calibri" pitchFamily="34" charset="0"/>
              </a:rPr>
              <a:t>  </a:t>
            </a:r>
            <a:endParaRPr lang="ru-RU" sz="44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defRPr/>
            </a:pPr>
            <a:r>
              <a:rPr lang="ru-RU" sz="4400" dirty="0" smtClean="0">
                <a:latin typeface="Calibri" pitchFamily="34" charset="0"/>
                <a:cs typeface="Calibri" pitchFamily="34" charset="0"/>
              </a:rPr>
              <a:t>Вопросы</a:t>
            </a:r>
            <a:r>
              <a:rPr lang="ru-RU" sz="4400" dirty="0">
                <a:latin typeface="Calibri" pitchFamily="34" charset="0"/>
                <a:cs typeface="Calibri" pitchFamily="34" charset="0"/>
              </a:rPr>
              <a:t>?</a:t>
            </a:r>
            <a:endParaRPr lang="en-US" sz="4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58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2388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Содержимое 2"/>
          <p:cNvSpPr>
            <a:spLocks noGrp="1"/>
          </p:cNvSpPr>
          <p:nvPr>
            <p:ph idx="1"/>
          </p:nvPr>
        </p:nvSpPr>
        <p:spPr>
          <a:xfrm>
            <a:off x="457200" y="5332413"/>
            <a:ext cx="5467350" cy="1298575"/>
          </a:xfrm>
        </p:spPr>
        <p:txBody>
          <a:bodyPr/>
          <a:lstStyle/>
          <a:p>
            <a:pPr>
              <a:buFontTx/>
              <a:buNone/>
            </a:pPr>
            <a:r>
              <a:rPr lang="ru-RU" sz="2400" b="1" dirty="0" smtClean="0">
                <a:cs typeface="Calibri" pitchFamily="34" charset="0"/>
              </a:rPr>
              <a:t>Надежда Шикина</a:t>
            </a:r>
            <a:endParaRPr lang="ru-RU" sz="2400" b="1" dirty="0" smtClean="0">
              <a:cs typeface="Calibri" pitchFamily="34" charset="0"/>
              <a:hlinkClick r:id="rId4"/>
            </a:endParaRPr>
          </a:p>
          <a:p>
            <a:pPr>
              <a:buFontTx/>
              <a:buNone/>
            </a:pPr>
            <a:r>
              <a:rPr lang="en-US" sz="2000" u="sng" dirty="0" smtClean="0">
                <a:solidFill>
                  <a:srgbClr val="0070C0"/>
                </a:solidFill>
                <a:cs typeface="Calibri" pitchFamily="34" charset="0"/>
                <a:hlinkClick r:id="rId4"/>
              </a:rPr>
              <a:t>ns@1c-bitrix.ru</a:t>
            </a:r>
            <a:endParaRPr lang="ru-RU" sz="2000" u="sng" dirty="0" smtClean="0">
              <a:solidFill>
                <a:srgbClr val="0070C0"/>
              </a:solidFill>
              <a:cs typeface="Calibri" pitchFamily="34" charset="0"/>
            </a:endParaRPr>
          </a:p>
          <a:p>
            <a:pPr>
              <a:buFontTx/>
              <a:buNone/>
            </a:pPr>
            <a:endParaRPr lang="ru-RU" sz="2000" u="sng" dirty="0" smtClean="0">
              <a:solidFill>
                <a:srgbClr val="0070C0"/>
              </a:solidFill>
              <a:cs typeface="Calibri" pitchFamily="34" charset="0"/>
            </a:endParaRPr>
          </a:p>
          <a:p>
            <a:pPr algn="ctr">
              <a:buFontTx/>
              <a:buNone/>
            </a:pPr>
            <a:endParaRPr lang="ru-RU" dirty="0" smtClean="0">
              <a:cs typeface="Calibri" pitchFamily="34" charset="0"/>
            </a:endParaRPr>
          </a:p>
          <a:p>
            <a:pPr algn="ctr">
              <a:buFontTx/>
              <a:buNone/>
            </a:pPr>
            <a:endParaRPr lang="ru-RU" dirty="0" smtClean="0">
              <a:cs typeface="Calibri" pitchFamily="34" charset="0"/>
            </a:endParaRPr>
          </a:p>
          <a:p>
            <a:pPr algn="ctr"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ru-RU" dirty="0" smtClean="0"/>
          </a:p>
        </p:txBody>
      </p:sp>
      <p:sp>
        <p:nvSpPr>
          <p:cNvPr id="7" name="Text Box 61"/>
          <p:cNvSpPr txBox="1">
            <a:spLocks noChangeArrowheads="1"/>
          </p:cNvSpPr>
          <p:nvPr/>
        </p:nvSpPr>
        <p:spPr bwMode="auto">
          <a:xfrm>
            <a:off x="457200" y="3716338"/>
            <a:ext cx="4143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dirty="0" smtClean="0">
                <a:latin typeface="+mn-lt"/>
                <a:hlinkClick r:id="rId5"/>
              </a:rPr>
              <a:t>http://gov.1c-bitrix.ru</a:t>
            </a:r>
            <a:r>
              <a:rPr lang="en-US" sz="3200" dirty="0" smtClean="0">
                <a:latin typeface="+mn-lt"/>
              </a:rPr>
              <a:t>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1968234" y="1261204"/>
            <a:ext cx="7067816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/>
              <a:t>Решения для </a:t>
            </a:r>
            <a:r>
              <a:rPr lang="ru-RU" sz="2400" b="1" dirty="0" smtClean="0"/>
              <a:t>государственных </a:t>
            </a:r>
            <a:r>
              <a:rPr lang="ru-RU" sz="2400" b="1" dirty="0"/>
              <a:t>организаций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400" dirty="0"/>
              <a:t>Официальный сайт государственной организации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sz="2400" dirty="0"/>
              <a:t>Внутренний портал государственной организации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Портал открытых данных </a:t>
            </a:r>
            <a:r>
              <a:rPr lang="en-US" sz="2400" b="1" kern="0" baseline="20000" dirty="0">
                <a:solidFill>
                  <a:srgbClr val="A63331"/>
                </a:solidFill>
              </a:rPr>
              <a:t>new</a:t>
            </a:r>
            <a:endParaRPr lang="ru-RU" sz="2400" b="1" kern="0" baseline="20000" dirty="0">
              <a:solidFill>
                <a:srgbClr val="A6333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Мобильное </a:t>
            </a:r>
            <a:r>
              <a:rPr lang="ru-RU" sz="2400" dirty="0"/>
              <a:t>приложение «Мой город» </a:t>
            </a:r>
            <a:r>
              <a:rPr lang="en-US" sz="2400" b="1" kern="0" baseline="20000" dirty="0">
                <a:solidFill>
                  <a:srgbClr val="A63331"/>
                </a:solidFill>
              </a:rPr>
              <a:t>new</a:t>
            </a:r>
            <a:endParaRPr lang="ru-RU" sz="2400" b="1" kern="0" baseline="20000" dirty="0">
              <a:solidFill>
                <a:srgbClr val="A63331"/>
              </a:solidFill>
            </a:endParaRPr>
          </a:p>
          <a:p>
            <a:pPr>
              <a:defRPr/>
            </a:pPr>
            <a:endParaRPr lang="ru-RU" sz="2400" dirty="0"/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b="1" dirty="0" smtClean="0"/>
              <a:t>Сервисы </a:t>
            </a:r>
            <a:r>
              <a:rPr lang="en-US" sz="2400" b="1" kern="0" baseline="20000" dirty="0">
                <a:solidFill>
                  <a:srgbClr val="A63331"/>
                </a:solidFill>
              </a:rPr>
              <a:t>new</a:t>
            </a:r>
            <a:endParaRPr lang="ru-RU" sz="2400" b="1" kern="0" baseline="20000" dirty="0">
              <a:solidFill>
                <a:srgbClr val="A63331"/>
              </a:solidFill>
            </a:endParaRPr>
          </a:p>
          <a:p>
            <a:pPr marL="746125" lvl="2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Интерактивная </a:t>
            </a:r>
            <a:r>
              <a:rPr lang="ru-RU" sz="2400" dirty="0"/>
              <a:t>карта объектов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5869493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000" b="1" dirty="0" smtClean="0">
                <a:latin typeface="Calibri" pitchFamily="34" charset="0"/>
              </a:rPr>
              <a:t>Отраслевые решения 1С-Битрикс</a:t>
            </a:r>
            <a:endParaRPr lang="en-US" sz="3000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57469" y="6300028"/>
            <a:ext cx="2778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hlinkClick r:id="rId3"/>
              </a:rPr>
              <a:t>www.1c</a:t>
            </a:r>
            <a:r>
              <a:rPr lang="en-US" sz="1800" dirty="0">
                <a:solidFill>
                  <a:schemeClr val="bg1"/>
                </a:solidFill>
                <a:hlinkClick r:id="rId3"/>
              </a:rPr>
              <a:t>-</a:t>
            </a:r>
            <a:r>
              <a:rPr lang="en-US" sz="1800" dirty="0" smtClean="0">
                <a:solidFill>
                  <a:schemeClr val="bg1"/>
                </a:solidFill>
                <a:hlinkClick r:id="rId3"/>
              </a:rPr>
              <a:t>bitrix.ru/solutions/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50" y="1500710"/>
            <a:ext cx="1164974" cy="112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85852" y="2627620"/>
            <a:ext cx="179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1000+  проектов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1С-Битрикс: Интерактивная карта объект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84" y="4830330"/>
            <a:ext cx="902925" cy="90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8" name="Прямая соединительная линия 27"/>
          <p:cNvCxnSpPr/>
          <p:nvPr/>
        </p:nvCxnSpPr>
        <p:spPr>
          <a:xfrm>
            <a:off x="378538" y="1137374"/>
            <a:ext cx="8195939" cy="114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6729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10438</TotalTime>
  <Words>2479</Words>
  <Application>Microsoft Office PowerPoint</Application>
  <PresentationFormat>Экран (4:3)</PresentationFormat>
  <Paragraphs>547</Paragraphs>
  <Slides>87</Slides>
  <Notes>83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87</vt:i4>
      </vt:variant>
    </vt:vector>
  </HeadingPairs>
  <TitlesOfParts>
    <vt:vector size="92" baseType="lpstr">
      <vt:lpstr>Тема Office</vt:lpstr>
      <vt:lpstr>1_Тема1</vt:lpstr>
      <vt:lpstr>3_Тема1</vt:lpstr>
      <vt:lpstr>2_Тема Office</vt:lpstr>
      <vt:lpstr>Воздушный поток</vt:lpstr>
      <vt:lpstr>Решения «1С-Битрикс» для государственных организаций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Широкий функционал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обновлений SiteUpdate</vt:lpstr>
      <vt:lpstr>Техническая поддержка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Внутренний портал государственной организации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 Грихина</dc:creator>
  <cp:lastModifiedBy>Надежда</cp:lastModifiedBy>
  <cp:revision>804</cp:revision>
  <dcterms:modified xsi:type="dcterms:W3CDTF">2014-10-27T15:20:50Z</dcterms:modified>
</cp:coreProperties>
</file>