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7" r:id="rId3"/>
    <p:sldId id="344" r:id="rId4"/>
    <p:sldId id="352" r:id="rId5"/>
    <p:sldId id="348" r:id="rId6"/>
    <p:sldId id="349" r:id="rId7"/>
    <p:sldId id="494" r:id="rId8"/>
    <p:sldId id="466" r:id="rId9"/>
    <p:sldId id="399" r:id="rId10"/>
    <p:sldId id="409" r:id="rId11"/>
    <p:sldId id="412" r:id="rId12"/>
    <p:sldId id="358" r:id="rId13"/>
    <p:sldId id="356" r:id="rId14"/>
    <p:sldId id="364" r:id="rId15"/>
    <p:sldId id="363" r:id="rId16"/>
    <p:sldId id="332" r:id="rId17"/>
    <p:sldId id="470" r:id="rId18"/>
    <p:sldId id="417" r:id="rId19"/>
    <p:sldId id="495" r:id="rId20"/>
    <p:sldId id="496" r:id="rId21"/>
    <p:sldId id="438" r:id="rId22"/>
    <p:sldId id="439" r:id="rId2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28469C"/>
    <a:srgbClr val="FF0000"/>
    <a:srgbClr val="B2B2B2"/>
    <a:srgbClr val="FFFFFF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9167" autoAdjust="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A2F9-B548-4407-AB1C-1A1402670E2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A7F5-70AA-43C8-877D-2666DF1C6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06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2EC927-4DF7-44EE-B4C5-71AD54443A34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1E8F67-C573-4689-B9C5-CDE3CC0AA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45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20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2451-8FF9-45A2-8036-08270A7B4350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B6F8-AB69-42AB-AE05-FA64B109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9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7A3C-BA1E-4964-9166-93F43DAB35AA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71E0-EB4B-4334-9F66-7DB903113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0B32-213B-485E-AB0D-1049A2B9F393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C96B-9333-472C-8EEC-049EE7E8B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7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2B13-5EAC-45C0-B56A-B385416376DE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E9F9-A0DF-4143-B637-955A55446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610E-D43E-46E2-BFE9-51DACF7707E9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63C1-3382-4BAA-9CEE-0996AE0D9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3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FB9D-CBEB-4CFD-8A90-41C807A0A7BF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B8B2-226A-4AB6-B224-DA50C1A8E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4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BF2F-B379-40F5-A665-4E0F9B7EEBA2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9AC3-952C-47E3-B7B6-138A0E33E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7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9E7A-5EC2-4D70-B231-30EFDAFC7A75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132F-A13F-4573-81C1-EDF564482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8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19A0-7A6A-4CDB-AF87-09868606C2CC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21BC-C5FE-4B2D-B96A-65A93448B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9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6C11-F408-47BE-9D3D-008B980A9D74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332D-C42F-4E79-AD4D-4C8FFDBA9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5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E133-AB6B-42E3-81B8-84984A30C871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43BB-9C11-4043-B41A-1F9F4508B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4F432-81F9-452F-98C9-9CC603732228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A94F66-1ED4-48F2-A978-D11F4E3B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1431" y="2348880"/>
            <a:ext cx="9155431" cy="216024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46108" y="2689305"/>
            <a:ext cx="8486276" cy="131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4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Эрмитаж</a:t>
            </a:r>
            <a:r>
              <a:rPr lang="en-US" sz="4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ru-RU" sz="4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концепция </a:t>
            </a:r>
            <a:r>
              <a:rPr lang="ru-RU" sz="40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интерфейса в продукте «1С-Битрикс: Управление </a:t>
            </a:r>
            <a:r>
              <a:rPr lang="ru-RU" sz="4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сайтом»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35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25720" y="221233"/>
            <a:ext cx="5370416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Транслитерация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2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9" y="2619496"/>
            <a:ext cx="7221493" cy="349394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3708" y="1365387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2000" dirty="0">
                <a:latin typeface="+mj-lt"/>
              </a:rPr>
              <a:t>Мастер создания страницы автоматически делает транслитерацию </a:t>
            </a:r>
            <a:r>
              <a:rPr lang="ru-RU" sz="2000" dirty="0" smtClean="0">
                <a:latin typeface="+mj-lt"/>
              </a:rPr>
              <a:t>и </a:t>
            </a:r>
            <a:r>
              <a:rPr lang="ru-RU" sz="2000" dirty="0">
                <a:latin typeface="+mj-lt"/>
              </a:rPr>
              <a:t>предлагает его в качестве имени документа в целях лучшей поисковой оптимизации. </a:t>
            </a:r>
          </a:p>
        </p:txBody>
      </p:sp>
      <p:pic>
        <p:nvPicPr>
          <p:cNvPr id="1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5720" y="221233"/>
            <a:ext cx="5370416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Минимизированный режим работы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797" y="1376384"/>
            <a:ext cx="8076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Минимизированный режим </a:t>
            </a:r>
            <a:r>
              <a:rPr lang="ru-RU" dirty="0" smtClean="0">
                <a:latin typeface="+mj-lt"/>
              </a:rPr>
              <a:t>работы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удобен </a:t>
            </a:r>
            <a:r>
              <a:rPr lang="ru-RU" dirty="0">
                <a:latin typeface="+mj-lt"/>
              </a:rPr>
              <a:t>для тех, кто уже знает как работать с системой. </a:t>
            </a:r>
            <a:r>
              <a:rPr lang="ru-RU" dirty="0" smtClean="0">
                <a:latin typeface="+mj-lt"/>
              </a:rPr>
              <a:t>Экранное пространство освобождается, при </a:t>
            </a:r>
            <a:r>
              <a:rPr lang="ru-RU" dirty="0">
                <a:latin typeface="+mj-lt"/>
              </a:rPr>
              <a:t>этом </a:t>
            </a:r>
            <a:r>
              <a:rPr lang="ru-RU" dirty="0" smtClean="0">
                <a:latin typeface="+mj-lt"/>
              </a:rPr>
              <a:t>свернутая </a:t>
            </a:r>
            <a:r>
              <a:rPr lang="ru-RU" dirty="0">
                <a:latin typeface="+mj-lt"/>
              </a:rPr>
              <a:t>Панель сохраняет управленческие </a:t>
            </a:r>
            <a:r>
              <a:rPr lang="ru-RU" dirty="0" smtClean="0">
                <a:latin typeface="+mj-lt"/>
              </a:rPr>
              <a:t>функции.</a:t>
            </a:r>
            <a:endParaRPr lang="ru-RU" dirty="0">
              <a:latin typeface="+mj-lt"/>
            </a:endParaRPr>
          </a:p>
        </p:txBody>
      </p:sp>
      <p:pic>
        <p:nvPicPr>
          <p:cNvPr id="10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6" y="2605804"/>
            <a:ext cx="8223440" cy="318347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221233"/>
            <a:ext cx="5370416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Технология управляемого кеширования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336" y="1336172"/>
            <a:ext cx="32483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Эта технология позволяет отображать изменения на сайте, не дожидаясь обновления </a:t>
            </a:r>
            <a:r>
              <a:rPr lang="ru-RU" sz="2000" dirty="0" err="1">
                <a:latin typeface="+mj-lt"/>
              </a:rPr>
              <a:t>кеша</a:t>
            </a:r>
            <a:r>
              <a:rPr lang="ru-RU" sz="2000" dirty="0">
                <a:latin typeface="+mj-lt"/>
              </a:rPr>
              <a:t>, которое производится системой в заданные периоды времени. 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Это одна из важнейших технологических составляющих удобной работы пользователей с сайтом. </a:t>
            </a:r>
            <a:endParaRPr lang="ru-RU" sz="2000" dirty="0">
              <a:latin typeface="+mj-lt"/>
            </a:endParaRPr>
          </a:p>
        </p:txBody>
      </p:sp>
      <p:pic>
        <p:nvPicPr>
          <p:cNvPr id="12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09" y="1505631"/>
            <a:ext cx="5145660" cy="347116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14030" y="4059816"/>
            <a:ext cx="2771033" cy="5497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139344"/>
            <a:ext cx="5730456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/>
              <a:t>Ограничение доступа к новой странице</a:t>
            </a:r>
            <a:br>
              <a:rPr lang="ru-RU" sz="2500" b="1" dirty="0"/>
            </a:br>
            <a:r>
              <a:rPr lang="ru-RU" sz="2500" b="1" dirty="0"/>
              <a:t>(не публиковать)</a:t>
            </a:r>
            <a:endParaRPr lang="en-US" sz="2500" b="1" dirty="0"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85" y="1471616"/>
            <a:ext cx="7286809" cy="4433664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25720" y="139344"/>
            <a:ext cx="5730456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Администрирование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61" y="1506519"/>
            <a:ext cx="5062382" cy="441248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119" y="1378396"/>
            <a:ext cx="32868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Административный раздел продукта предназначен для полнофункционального управления всем интернет-проектом. </a:t>
            </a:r>
            <a:endParaRPr lang="en-US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Рабочий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стол в административной части индивидуально настраивается, комплектуется гаджетами и снабжен системой поиска по меню. В продукте можно создать </a:t>
            </a:r>
            <a:r>
              <a:rPr lang="ru-RU" dirty="0" smtClean="0">
                <a:latin typeface="+mj-lt"/>
              </a:rPr>
              <a:t>неограниченное количество «Рабочих </a:t>
            </a:r>
            <a:r>
              <a:rPr lang="ru-RU" dirty="0">
                <a:latin typeface="+mj-lt"/>
              </a:rPr>
              <a:t>столов». 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13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я\Desktop\1004248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88" y="2420888"/>
            <a:ext cx="443711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139344"/>
            <a:ext cx="5730456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Эрмитаж для веб-разработчиков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264" y="1321244"/>
            <a:ext cx="5580558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dirty="0">
                <a:latin typeface="+mj-lt"/>
              </a:rPr>
              <a:t>Разработка сайта в соответствии с 15 ключевыми рекомендациями обеспечит принципиально важные для клиентов моменты: </a:t>
            </a:r>
          </a:p>
          <a:p>
            <a:pPr>
              <a:defRPr/>
            </a:pPr>
            <a:endParaRPr lang="ru-RU" sz="2400" dirty="0">
              <a:latin typeface="+mj-lt"/>
            </a:endParaRPr>
          </a:p>
          <a:p>
            <a:pPr marL="360363" indent="-179388">
              <a:buFont typeface="Arial" pitchFamily="34" charset="0"/>
              <a:buChar char="•"/>
              <a:defRPr/>
            </a:pPr>
            <a:r>
              <a:rPr lang="ru-RU" sz="2400" dirty="0">
                <a:latin typeface="+mj-lt"/>
              </a:rPr>
              <a:t>удобство управления</a:t>
            </a:r>
          </a:p>
          <a:p>
            <a:pPr marL="360363" indent="-179388">
              <a:buFont typeface="Arial" pitchFamily="34" charset="0"/>
              <a:buChar char="•"/>
              <a:defRPr/>
            </a:pPr>
            <a:r>
              <a:rPr lang="ru-RU" sz="2400" dirty="0">
                <a:latin typeface="+mj-lt"/>
              </a:rPr>
              <a:t>возможность обновляться</a:t>
            </a:r>
          </a:p>
          <a:p>
            <a:pPr marL="360363" indent="-179388">
              <a:buFont typeface="Arial" pitchFamily="34" charset="0"/>
              <a:buChar char="•"/>
              <a:defRPr/>
            </a:pPr>
            <a:r>
              <a:rPr lang="ru-RU" sz="2400" dirty="0">
                <a:latin typeface="+mj-lt"/>
              </a:rPr>
              <a:t>высокую производительность</a:t>
            </a:r>
          </a:p>
          <a:p>
            <a:pPr marL="360363" indent="-179388">
              <a:buFont typeface="Arial" pitchFamily="34" charset="0"/>
              <a:buChar char="•"/>
              <a:defRPr/>
            </a:pPr>
            <a:r>
              <a:rPr lang="ru-RU" sz="2400" dirty="0">
                <a:latin typeface="+mj-lt"/>
              </a:rPr>
              <a:t>безопасность проекта</a:t>
            </a:r>
          </a:p>
        </p:txBody>
      </p:sp>
      <p:pic>
        <p:nvPicPr>
          <p:cNvPr id="12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5720" y="139344"/>
            <a:ext cx="5730456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Рекомендации</a:t>
            </a:r>
            <a:endParaRPr lang="en-US" sz="2800" b="1" dirty="0">
              <a:latin typeface="Verdana" pitchFamily="34" charset="0"/>
            </a:endParaRPr>
          </a:p>
        </p:txBody>
      </p:sp>
      <p:pic>
        <p:nvPicPr>
          <p:cNvPr id="10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146" y="1359259"/>
            <a:ext cx="8175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2714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Дизайн - в соответствии с руководством по интеграции</a:t>
            </a:r>
          </a:p>
          <a:p>
            <a:pPr marL="541338" indent="-2714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В шаблоне сайта - стандартные компоненты меню с кешированием</a:t>
            </a:r>
          </a:p>
          <a:p>
            <a:pPr marL="541338" indent="-2714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Использовать Компоненты 2.0</a:t>
            </a:r>
          </a:p>
          <a:p>
            <a:pPr marL="541338" indent="-2714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Копировать шаблоны компонентов при настройке внешнего вида</a:t>
            </a:r>
          </a:p>
          <a:p>
            <a:pPr marL="541338" indent="-2714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Свой компонент создавать в своем пространстве имен</a:t>
            </a:r>
          </a:p>
          <a:p>
            <a:pPr marL="541338" indent="-2714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Учитывать рекомендации по написанию кода</a:t>
            </a:r>
          </a:p>
          <a:p>
            <a:pPr marL="541338" indent="-2714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Использование комплексных компонентов рекомендуется в случаях создании сложного функционала </a:t>
            </a:r>
          </a:p>
          <a:p>
            <a:pPr marL="541338" indent="-2714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Поддерживать технологию </a:t>
            </a:r>
            <a:r>
              <a:rPr lang="ru-RU" sz="2000" dirty="0" err="1">
                <a:latin typeface="+mj-lt"/>
              </a:rPr>
              <a:t>Автокеширования</a:t>
            </a:r>
            <a:r>
              <a:rPr lang="ru-RU" sz="2000" dirty="0">
                <a:latin typeface="+mj-lt"/>
              </a:rPr>
              <a:t> и использовать Управляемое кеширование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97450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696" y="1378396"/>
            <a:ext cx="7326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При </a:t>
            </a:r>
            <a:r>
              <a:rPr lang="ru-RU" dirty="0">
                <a:latin typeface="+mj-lt"/>
              </a:rPr>
              <a:t>настройке компонентов желательна обязательная установка в параметрах компонента значения </a:t>
            </a:r>
            <a:r>
              <a:rPr lang="ru-RU" dirty="0" err="1">
                <a:latin typeface="+mj-lt"/>
              </a:rPr>
              <a:t>Авто+Управляемое</a:t>
            </a:r>
            <a:r>
              <a:rPr lang="ru-RU" dirty="0">
                <a:latin typeface="+mj-lt"/>
              </a:rPr>
              <a:t> с большим временем кеширования (1-12 месяцев в случае, если вы полностью работаете по технологии </a:t>
            </a:r>
            <a:r>
              <a:rPr lang="ru-RU" dirty="0" err="1">
                <a:latin typeface="+mj-lt"/>
              </a:rPr>
              <a:t>Сache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Dependencies</a:t>
            </a:r>
            <a:r>
              <a:rPr lang="ru-RU" dirty="0">
                <a:latin typeface="+mj-lt"/>
              </a:rPr>
              <a:t>).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Желательно</a:t>
            </a:r>
            <a:r>
              <a:rPr lang="ru-RU" dirty="0">
                <a:latin typeface="+mj-lt"/>
              </a:rPr>
              <a:t>, чтобы в режиме </a:t>
            </a:r>
            <a:r>
              <a:rPr lang="ru-RU" dirty="0" err="1">
                <a:latin typeface="+mj-lt"/>
              </a:rPr>
              <a:t>Автокеширования</a:t>
            </a:r>
            <a:r>
              <a:rPr lang="ru-RU" dirty="0">
                <a:latin typeface="+mj-lt"/>
              </a:rPr>
              <a:t> компонент не выполнял запросов к базе данных или выполнял только те запросы, кеширование которых является нерациональным.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По </a:t>
            </a:r>
            <a:r>
              <a:rPr lang="ru-RU" dirty="0">
                <a:latin typeface="+mj-lt"/>
              </a:rPr>
              <a:t>возможности желательна поддержка SEO </a:t>
            </a:r>
            <a:r>
              <a:rPr lang="ru-RU" dirty="0" err="1">
                <a:latin typeface="+mj-lt"/>
              </a:rPr>
              <a:t>урлов</a:t>
            </a:r>
            <a:r>
              <a:rPr lang="ru-RU" dirty="0">
                <a:latin typeface="+mj-lt"/>
              </a:rPr>
              <a:t> и поддержка ЧПУ в компоненте для целей поисковой оптимизации.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Рекомендуется </a:t>
            </a:r>
            <a:r>
              <a:rPr lang="ru-RU" dirty="0">
                <a:latin typeface="+mj-lt"/>
              </a:rPr>
              <a:t>поддержка управления элементами списков через API продукта. Это позволит пользователям редактировать и удалять элементы прямо на страницах сайта. (Новое. Главу добавим в ближайшее время) </a:t>
            </a:r>
            <a:endParaRPr lang="ru-RU" dirty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139344"/>
            <a:ext cx="5730456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Рекомендации</a:t>
            </a:r>
            <a:endParaRPr lang="en-US" sz="2800" b="1" dirty="0">
              <a:latin typeface="Verdana" pitchFamily="34" charset="0"/>
            </a:endParaRPr>
          </a:p>
        </p:txBody>
      </p:sp>
      <p:pic>
        <p:nvPicPr>
          <p:cNvPr id="12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7290" y="1383584"/>
            <a:ext cx="78817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Рекомендуется </a:t>
            </a:r>
            <a:r>
              <a:rPr lang="ru-RU" dirty="0">
                <a:latin typeface="+mj-lt"/>
              </a:rPr>
              <a:t>оформлять большие разработки в собственные модули с API и включением в них своих компонентов. С последующим размещением их в </a:t>
            </a:r>
            <a:r>
              <a:rPr lang="ru-RU" dirty="0" err="1" smtClean="0">
                <a:latin typeface="+mj-lt"/>
              </a:rPr>
              <a:t>Маркетплейс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и возможностью обновления по технологии SiteUpdate.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Рекомендуется </a:t>
            </a:r>
            <a:r>
              <a:rPr lang="ru-RU" dirty="0">
                <a:latin typeface="+mj-lt"/>
              </a:rPr>
              <a:t>использование API платформы для работы с объектами системы. Крайне нежелательные прямые запросы к базе данных. Это может привести к несовместимости обновлений продукта с реализацией партнера.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Сохранение </a:t>
            </a:r>
            <a:r>
              <a:rPr lang="ru-RU" dirty="0">
                <a:latin typeface="+mj-lt"/>
              </a:rPr>
              <a:t>целостности ядра продукта и использование наших рекомендаций при реализация проекта для обеспечения возможности обновления продукта по технологии обновлений SiteUpdate. Используйте систему внутренних событий, для изменения логики работы продукта или запрашивайте появление новых событий. </a:t>
            </a:r>
            <a:endParaRPr lang="ru-RU" dirty="0"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5720" y="139344"/>
            <a:ext cx="5730456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Рекомендации</a:t>
            </a:r>
            <a:endParaRPr lang="en-US" sz="2800" b="1" dirty="0">
              <a:latin typeface="Verdana" pitchFamily="34" charset="0"/>
            </a:endParaRPr>
          </a:p>
        </p:txBody>
      </p:sp>
      <p:pic>
        <p:nvPicPr>
          <p:cNvPr id="10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48123" y="1344642"/>
            <a:ext cx="5094277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1С-Битрикс: Управление сайтом</a:t>
            </a:r>
            <a:endParaRPr lang="en-US" sz="2000" b="1" dirty="0" smtClean="0"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6344" y="2192486"/>
            <a:ext cx="49685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+mj-lt"/>
              </a:rPr>
              <a:t>профессиональная система </a:t>
            </a:r>
            <a:r>
              <a:rPr lang="ru-RU" sz="2000" b="0" dirty="0">
                <a:latin typeface="+mj-lt"/>
              </a:rPr>
              <a:t>управления </a:t>
            </a:r>
            <a:r>
              <a:rPr lang="ru-RU" sz="2000" b="0" dirty="0" smtClean="0">
                <a:latin typeface="+mj-lt"/>
              </a:rPr>
              <a:t>веб-проектами для:</a:t>
            </a:r>
            <a:endParaRPr lang="ru-RU" sz="2000" b="0" dirty="0">
              <a:latin typeface="+mj-lt"/>
            </a:endParaRPr>
          </a:p>
          <a:p>
            <a:endParaRPr lang="ru-RU" sz="2000" b="0" dirty="0">
              <a:latin typeface="+mj-lt"/>
            </a:endParaRPr>
          </a:p>
          <a:p>
            <a:pPr marL="800100" lvl="1" indent="-342900">
              <a:buBlip>
                <a:blip r:embed="rId5"/>
              </a:buBlip>
            </a:pPr>
            <a:r>
              <a:rPr lang="ru-RU" sz="2000" b="0" dirty="0">
                <a:latin typeface="+mj-lt"/>
              </a:rPr>
              <a:t>корпоративных </a:t>
            </a:r>
            <a:r>
              <a:rPr lang="ru-RU" sz="2000" b="0" dirty="0" smtClean="0">
                <a:latin typeface="+mj-lt"/>
              </a:rPr>
              <a:t>сайтов</a:t>
            </a:r>
          </a:p>
          <a:p>
            <a:pPr marL="800100" lvl="1" indent="-342900">
              <a:buBlip>
                <a:blip r:embed="rId5"/>
              </a:buBlip>
            </a:pPr>
            <a:r>
              <a:rPr lang="ru-RU" sz="2000" b="0" dirty="0" smtClean="0">
                <a:latin typeface="+mj-lt"/>
              </a:rPr>
              <a:t>интернет-магазинов</a:t>
            </a:r>
            <a:endParaRPr lang="ru-RU" sz="2000" b="0" dirty="0">
              <a:latin typeface="+mj-lt"/>
            </a:endParaRPr>
          </a:p>
          <a:p>
            <a:pPr marL="800100" lvl="1" indent="-342900">
              <a:buBlip>
                <a:blip r:embed="rId5"/>
              </a:buBlip>
            </a:pPr>
            <a:r>
              <a:rPr lang="ru-RU" sz="2000" b="0" dirty="0">
                <a:latin typeface="+mj-lt"/>
              </a:rPr>
              <a:t>информационных порталов</a:t>
            </a:r>
          </a:p>
          <a:p>
            <a:pPr marL="800100" lvl="1" indent="-342900">
              <a:buBlip>
                <a:blip r:embed="rId5"/>
              </a:buBlip>
            </a:pPr>
            <a:r>
              <a:rPr lang="ru-RU" sz="2000" b="0" dirty="0">
                <a:latin typeface="+mj-lt"/>
              </a:rPr>
              <a:t>онлайн-сообществ</a:t>
            </a:r>
          </a:p>
          <a:p>
            <a:pPr marL="800100" lvl="1" indent="-342900">
              <a:buBlip>
                <a:blip r:embed="rId5"/>
              </a:buBlip>
            </a:pPr>
            <a:r>
              <a:rPr lang="ru-RU" sz="2000" b="0" dirty="0">
                <a:latin typeface="+mj-lt"/>
              </a:rPr>
              <a:t>социальных сетей </a:t>
            </a:r>
            <a:endParaRPr lang="ru-RU" sz="2000" b="0" dirty="0" smtClean="0">
              <a:latin typeface="+mj-lt"/>
            </a:endParaRPr>
          </a:p>
          <a:p>
            <a:pPr marL="800100" lvl="1" indent="-342900">
              <a:buBlip>
                <a:blip r:embed="rId5"/>
              </a:buBlip>
            </a:pPr>
            <a:r>
              <a:rPr lang="ru-RU" sz="2000" b="0" dirty="0" smtClean="0">
                <a:latin typeface="+mj-lt"/>
              </a:rPr>
              <a:t>и </a:t>
            </a:r>
            <a:r>
              <a:rPr lang="ru-RU" sz="2000" b="0" dirty="0">
                <a:latin typeface="+mj-lt"/>
              </a:rPr>
              <a:t>других </a:t>
            </a:r>
            <a:r>
              <a:rPr lang="ru-RU" sz="2000" b="0" dirty="0" smtClean="0">
                <a:latin typeface="+mj-lt"/>
              </a:rPr>
              <a:t>сайтов</a:t>
            </a:r>
          </a:p>
          <a:p>
            <a:endParaRPr lang="ru-RU" sz="2000" b="0" dirty="0" smtClean="0">
              <a:latin typeface="+mj-lt"/>
            </a:endParaRPr>
          </a:p>
          <a:p>
            <a:endParaRPr lang="ru-RU" sz="2000" b="0" dirty="0">
              <a:latin typeface="+mj-lt"/>
            </a:endParaRPr>
          </a:p>
          <a:p>
            <a:r>
              <a:rPr lang="en-US" sz="2800" b="0" u="sng" dirty="0" smtClean="0">
                <a:solidFill>
                  <a:srgbClr val="C00000"/>
                </a:solidFill>
                <a:latin typeface="+mj-lt"/>
              </a:rPr>
              <a:t>www.1c-bitrix.ru</a:t>
            </a:r>
            <a:endParaRPr lang="ru-RU" sz="2800" b="0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8099"/>
            <a:ext cx="9143999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algn="l"/>
            <a:r>
              <a:rPr lang="ru-RU" sz="2000" b="0" dirty="0" smtClean="0">
                <a:solidFill>
                  <a:schemeClr val="bg1">
                    <a:lumMod val="65000"/>
                  </a:schemeClr>
                </a:solidFill>
              </a:rPr>
              <a:t>Быстро. Просто. Эффективно.</a:t>
            </a:r>
            <a:endParaRPr lang="en-US" sz="1800" b="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pic>
        <p:nvPicPr>
          <p:cNvPr id="13314" name="Picture 2" descr="C:\Users\Аня\Desktop\box-b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842" y="1249197"/>
            <a:ext cx="4090884" cy="434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71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Эрмитаж: новая концепция интерфейса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2280" y="1337000"/>
            <a:ext cx="335164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2400" b="1" dirty="0">
                <a:latin typeface="+mn-lt"/>
              </a:rPr>
              <a:t>Эрмитаж</a:t>
            </a:r>
            <a:r>
              <a:rPr lang="ru-RU" sz="2400" dirty="0">
                <a:latin typeface="+mn-lt"/>
              </a:rPr>
              <a:t> – это: </a:t>
            </a:r>
            <a:br>
              <a:rPr lang="ru-RU" sz="24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dirty="0">
                <a:latin typeface="+mj-lt"/>
              </a:rPr>
              <a:t>1. </a:t>
            </a:r>
            <a:r>
              <a:rPr lang="ru-RU" dirty="0">
                <a:latin typeface="+mj-lt"/>
              </a:rPr>
              <a:t>К</a:t>
            </a:r>
            <a:r>
              <a:rPr lang="ru-RU" dirty="0" smtClean="0">
                <a:latin typeface="+mj-lt"/>
              </a:rPr>
              <a:t>онцепция </a:t>
            </a:r>
            <a:r>
              <a:rPr lang="ru-RU" dirty="0">
                <a:latin typeface="+mj-lt"/>
              </a:rPr>
              <a:t>простого интерфейса для пользователей по управлению сайтом и корпоративным порталом;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2. </a:t>
            </a:r>
            <a:r>
              <a:rPr lang="ru-RU" dirty="0" smtClean="0">
                <a:latin typeface="+mj-lt"/>
              </a:rPr>
              <a:t>Набор </a:t>
            </a:r>
            <a:r>
              <a:rPr lang="ru-RU" dirty="0">
                <a:latin typeface="+mj-lt"/>
              </a:rPr>
              <a:t>технологических рекомендаций для веб-разработчиков, как создавать приложения, чтобы пользователям было удобно работать в рамках платформы </a:t>
            </a:r>
            <a:r>
              <a:rPr lang="ru-RU" dirty="0">
                <a:latin typeface="+mj-lt"/>
              </a:rPr>
              <a:t>«</a:t>
            </a:r>
            <a:r>
              <a:rPr lang="ru-RU" dirty="0" smtClean="0">
                <a:latin typeface="+mj-lt"/>
              </a:rPr>
              <a:t>1С-Битрикс</a:t>
            </a:r>
            <a:r>
              <a:rPr lang="ru-RU" dirty="0">
                <a:latin typeface="+mj-lt"/>
              </a:rPr>
              <a:t>»</a:t>
            </a:r>
            <a:r>
              <a:rPr lang="ru-RU" dirty="0" smtClean="0">
                <a:latin typeface="+mj-lt"/>
              </a:rPr>
              <a:t>. 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90" y="1499292"/>
            <a:ext cx="5115558" cy="369457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48123" y="1344642"/>
            <a:ext cx="5094277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1С-Битрикс: Корпоративный портал</a:t>
            </a:r>
            <a:endParaRPr lang="en-US" sz="2000" b="1" dirty="0" smtClean="0"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9420" y="2203452"/>
            <a:ext cx="49685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latin typeface="+mj-lt"/>
              </a:rPr>
              <a:t>система управления корпоративным порталом – внутренним «пространством» для коллективной работы, объединяющим людей, процессы и информацию в </a:t>
            </a:r>
            <a:r>
              <a:rPr lang="ru-RU" sz="2000" b="0" dirty="0" smtClean="0">
                <a:latin typeface="+mj-lt"/>
              </a:rPr>
              <a:t>организации</a:t>
            </a:r>
          </a:p>
          <a:p>
            <a:endParaRPr lang="ru-RU" sz="2000" b="0" dirty="0" smtClean="0">
              <a:latin typeface="+mj-lt"/>
            </a:endParaRPr>
          </a:p>
          <a:p>
            <a:endParaRPr lang="ru-RU" sz="2000" b="0" dirty="0">
              <a:latin typeface="+mj-lt"/>
            </a:endParaRPr>
          </a:p>
          <a:p>
            <a:r>
              <a:rPr lang="en-US" sz="2800" b="0" u="sng" dirty="0" smtClean="0">
                <a:solidFill>
                  <a:srgbClr val="C00000"/>
                </a:solidFill>
                <a:latin typeface="+mj-lt"/>
              </a:rPr>
              <a:t>www.1c-bitrix.ru</a:t>
            </a:r>
            <a:endParaRPr lang="ru-RU" sz="2800" b="0" u="sng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339" name="Picture 3" descr="C:\Users\Аня\Desktop\box-k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78" y="1247656"/>
            <a:ext cx="4098990" cy="43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38099"/>
            <a:ext cx="9143999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algn="l"/>
            <a:r>
              <a:rPr lang="ru-RU" sz="2000" b="0" dirty="0" smtClean="0">
                <a:solidFill>
                  <a:schemeClr val="bg1">
                    <a:lumMod val="65000"/>
                  </a:schemeClr>
                </a:solidFill>
              </a:rPr>
              <a:t>Быстро. Просто. Эффективно.</a:t>
            </a:r>
            <a:endParaRPr lang="en-US" sz="1800" b="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07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ownloads\775319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" y="0"/>
            <a:ext cx="914904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76200" y="1362161"/>
            <a:ext cx="5724128" cy="3240360"/>
          </a:xfrm>
          <a:prstGeom prst="roundRect">
            <a:avLst>
              <a:gd name="adj" fmla="val 259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824" y="1692278"/>
            <a:ext cx="5428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0" dirty="0" smtClean="0">
                <a:latin typeface="Calibri" pitchFamily="34" charset="0"/>
                <a:cs typeface="Calibri" pitchFamily="34" charset="0"/>
              </a:rPr>
              <a:t>Следите за нами!</a:t>
            </a:r>
            <a:endParaRPr lang="ru-RU" sz="5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" y="2633718"/>
            <a:ext cx="665102" cy="65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7" y="3589311"/>
            <a:ext cx="589546" cy="58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-5048" y="5638800"/>
            <a:ext cx="9149048" cy="1219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7852" y="5962671"/>
            <a:ext cx="3436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u="sng" dirty="0" smtClean="0">
                <a:latin typeface="Calibri" pitchFamily="34" charset="0"/>
                <a:cs typeface="Calibri" pitchFamily="34" charset="0"/>
              </a:rPr>
              <a:t>www.1c-bitrix.ru</a:t>
            </a:r>
            <a:endParaRPr lang="ru-RU" sz="3600" b="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795" y="3625377"/>
            <a:ext cx="3605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latin typeface="Calibri" pitchFamily="34" charset="0"/>
                <a:cs typeface="Calibri" pitchFamily="34" charset="0"/>
              </a:rPr>
              <a:t>facebook.com/1CBitrix</a:t>
            </a:r>
            <a:endParaRPr lang="ru-RU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9751" y="2700390"/>
            <a:ext cx="3417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>
                <a:latin typeface="Calibri" pitchFamily="34" charset="0"/>
                <a:cs typeface="Calibri" pitchFamily="34" charset="0"/>
              </a:rPr>
              <a:t>twitter.com/1C_Bitrix</a:t>
            </a:r>
            <a:endParaRPr lang="ru-RU" sz="28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" y="5769338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6" y="11875"/>
            <a:ext cx="4555587" cy="68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4" name="TextBox 3"/>
          <p:cNvSpPr txBox="1">
            <a:spLocks noChangeArrowheads="1"/>
          </p:cNvSpPr>
          <p:nvPr/>
        </p:nvSpPr>
        <p:spPr bwMode="auto">
          <a:xfrm>
            <a:off x="394246" y="2705100"/>
            <a:ext cx="532988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ru-RU" sz="4800" b="0" dirty="0" smtClean="0">
                <a:latin typeface="Calibri" pitchFamily="34" charset="0"/>
                <a:cs typeface="Calibri" pitchFamily="34" charset="0"/>
              </a:rPr>
              <a:t>8-800-250-18-60</a:t>
            </a:r>
          </a:p>
          <a:p>
            <a:pPr eaLnBrk="1" hangingPunct="1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200" b="0" u="sng" dirty="0" smtClean="0">
                <a:latin typeface="Calibri" pitchFamily="34" charset="0"/>
                <a:cs typeface="Calibri" pitchFamily="34" charset="0"/>
              </a:rPr>
              <a:t>info@1c-bitrix.ru</a:t>
            </a:r>
            <a:endParaRPr lang="ru-RU" sz="3200" b="0" u="sng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ru-RU" sz="3200" b="0" u="sng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200" b="0" u="sng" dirty="0" smtClean="0">
                <a:latin typeface="Calibri" pitchFamily="34" charset="0"/>
                <a:cs typeface="Calibri" pitchFamily="34" charset="0"/>
              </a:rPr>
              <a:t>www.1c-bitrix.ru</a:t>
            </a:r>
            <a:endParaRPr lang="ru-RU" sz="3200" b="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94246" y="1700808"/>
            <a:ext cx="5833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0" dirty="0" smtClean="0">
                <a:latin typeface="Calibri" pitchFamily="34" charset="0"/>
                <a:cs typeface="Calibri" pitchFamily="34" charset="0"/>
              </a:rPr>
              <a:t>Ответим на ваши вопросы:</a:t>
            </a:r>
            <a:endParaRPr lang="en-US" sz="4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75137" y="1292672"/>
            <a:ext cx="58024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/>
              <a:t>Управление сайтом мы разделяем на два основных </a:t>
            </a:r>
            <a:r>
              <a:rPr lang="ru-RU" sz="2400" dirty="0" smtClean="0"/>
              <a:t>режима</a:t>
            </a:r>
            <a:r>
              <a:rPr lang="en-US" sz="2400" dirty="0" smtClean="0"/>
              <a:t>:</a:t>
            </a:r>
            <a:endParaRPr lang="en-US" sz="2400" dirty="0">
              <a:latin typeface="Verdana" pitchFamily="34" charset="0"/>
            </a:endParaRPr>
          </a:p>
        </p:txBody>
      </p:sp>
      <p:pic>
        <p:nvPicPr>
          <p:cNvPr id="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5800" y="2353040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latin typeface="+mj-lt"/>
              </a:rPr>
              <a:t>«Над сайтом» </a:t>
            </a:r>
            <a:r>
              <a:rPr lang="ru-RU" sz="2400" dirty="0">
                <a:latin typeface="+mj-lt"/>
              </a:rPr>
              <a:t>- работа с контентом сайта непосредственно «по месту», на </a:t>
            </a:r>
            <a:r>
              <a:rPr lang="ru-RU" sz="2400" dirty="0" smtClean="0">
                <a:latin typeface="+mj-lt"/>
              </a:rPr>
              <a:t>странице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</a:rPr>
              <a:t>Администрирование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- административный раздел для полнофункционального управления всем интернет-проектом </a:t>
            </a:r>
            <a:br>
              <a:rPr lang="ru-RU" sz="2400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Эрмитаж: новая концепция интерфейса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5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Управление «над сайтом»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64472" y="1379676"/>
            <a:ext cx="390490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dirty="0" smtClean="0">
                <a:latin typeface="+mj-lt"/>
              </a:rPr>
              <a:t>Управление </a:t>
            </a:r>
            <a:r>
              <a:rPr lang="ru-RU" dirty="0">
                <a:latin typeface="+mj-lt"/>
              </a:rPr>
              <a:t>содержимым сайта непосредственно «по месту».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dirty="0" smtClean="0">
                <a:latin typeface="+mj-lt"/>
              </a:rPr>
              <a:t>Кнопка </a:t>
            </a:r>
            <a:r>
              <a:rPr lang="ru-RU" b="1" dirty="0">
                <a:latin typeface="+mj-lt"/>
              </a:rPr>
              <a:t>Меню </a:t>
            </a:r>
            <a:r>
              <a:rPr lang="ru-RU" dirty="0">
                <a:latin typeface="+mj-lt"/>
              </a:rPr>
              <a:t>с доступными по одному клику действиями.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dirty="0" smtClean="0">
                <a:latin typeface="+mj-lt"/>
              </a:rPr>
              <a:t>Мастера </a:t>
            </a:r>
            <a:r>
              <a:rPr lang="ru-RU" dirty="0">
                <a:latin typeface="+mj-lt"/>
              </a:rPr>
              <a:t>создания страниц, разделов, сложных функциональных страниц.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dirty="0" smtClean="0">
                <a:latin typeface="+mj-lt"/>
              </a:rPr>
              <a:t>Диалоги </a:t>
            </a:r>
            <a:r>
              <a:rPr lang="ru-RU" dirty="0">
                <a:latin typeface="+mj-lt"/>
              </a:rPr>
              <a:t>«над сайтом» с привычными вам элементами управления.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dirty="0" smtClean="0">
                <a:latin typeface="+mj-lt"/>
              </a:rPr>
              <a:t>Встроенный </a:t>
            </a:r>
            <a:r>
              <a:rPr lang="ru-RU" dirty="0">
                <a:latin typeface="+mj-lt"/>
              </a:rPr>
              <a:t>визуальный </a:t>
            </a:r>
            <a:r>
              <a:rPr lang="ru-RU" dirty="0" smtClean="0">
                <a:latin typeface="+mj-lt"/>
              </a:rPr>
              <a:t>редактор.</a:t>
            </a:r>
            <a:endParaRPr lang="ru-RU" dirty="0">
              <a:latin typeface="+mj-lt"/>
            </a:endParaRPr>
          </a:p>
        </p:txBody>
      </p:sp>
      <p:pic>
        <p:nvPicPr>
          <p:cNvPr id="13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75" y="1531269"/>
            <a:ext cx="4769317" cy="304917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Режим правки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4384" y="1379677"/>
            <a:ext cx="8462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Режим </a:t>
            </a:r>
            <a:r>
              <a:rPr lang="ru-RU" sz="2000" dirty="0">
                <a:latin typeface="+mj-lt"/>
              </a:rPr>
              <a:t>правки включает в себя не только возможность изменения текущей страницы или элементов информационных блоков, таких как новости или товары в каталоге. В режиме правки вы можете так же легко - прямо «над сайтом» - управлять компонентами, включенными в шаблон сайта и в основную рабочую область конкретной страницы. </a:t>
            </a:r>
          </a:p>
        </p:txBody>
      </p:sp>
      <p:pic>
        <p:nvPicPr>
          <p:cNvPr id="11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7" y="3375202"/>
            <a:ext cx="8892479" cy="74280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21311" y="3554910"/>
            <a:ext cx="629475" cy="56310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221233"/>
            <a:ext cx="5370416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Управление на публичных страницах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85844" y="1375588"/>
            <a:ext cx="81565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2000" dirty="0">
                <a:latin typeface="+mj-lt"/>
              </a:rPr>
              <a:t>Контекстное меню компонента появляется при прохождении мышки над ним. 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Это </a:t>
            </a:r>
            <a:r>
              <a:rPr lang="ru-RU" sz="2000" dirty="0">
                <a:latin typeface="+mj-lt"/>
              </a:rPr>
              <a:t>меню можно перенести, закрепить, представить в вертикальном или горизонтальном виде. </a:t>
            </a:r>
          </a:p>
        </p:txBody>
      </p:sp>
      <p:pic>
        <p:nvPicPr>
          <p:cNvPr id="12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5" y="2451982"/>
            <a:ext cx="6831702" cy="395348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221233"/>
            <a:ext cx="5370416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Визуальный </a:t>
            </a:r>
            <a:r>
              <a:rPr lang="en-US" sz="3200" b="1" dirty="0"/>
              <a:t>HTML-</a:t>
            </a:r>
            <a:r>
              <a:rPr lang="ru-RU" sz="3200" b="1" dirty="0"/>
              <a:t>редактор 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85844" y="1361300"/>
            <a:ext cx="333808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2000" dirty="0">
                <a:latin typeface="+mj-lt"/>
              </a:rPr>
              <a:t>Визуальный HTML-редактор уже встроен в продукт, и вам не нужно его устанавливать</a:t>
            </a:r>
            <a:r>
              <a:rPr lang="ru-RU" sz="2000" dirty="0" smtClean="0">
                <a:latin typeface="+mj-lt"/>
              </a:rPr>
              <a:t>.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С </a:t>
            </a:r>
            <a:r>
              <a:rPr lang="ru-RU" sz="2000" dirty="0">
                <a:latin typeface="+mj-lt"/>
              </a:rPr>
              <a:t>помощью </a:t>
            </a:r>
            <a:r>
              <a:rPr lang="ru-RU" sz="2000" dirty="0" smtClean="0">
                <a:latin typeface="+mj-lt"/>
              </a:rPr>
              <a:t>редактора можно </a:t>
            </a:r>
            <a:r>
              <a:rPr lang="ru-RU" sz="2000" dirty="0">
                <a:latin typeface="+mj-lt"/>
              </a:rPr>
              <a:t>изменять </a:t>
            </a:r>
            <a:r>
              <a:rPr lang="ru-RU" sz="2000" dirty="0" smtClean="0">
                <a:latin typeface="+mj-lt"/>
              </a:rPr>
              <a:t>страницы </a:t>
            </a:r>
            <a:r>
              <a:rPr lang="ru-RU" sz="2000" dirty="0">
                <a:latin typeface="+mj-lt"/>
              </a:rPr>
              <a:t>на сайте в режиме реального времени - прямо через браузер. Редактор позволяет не просто править и форматировать обычный текст, но и работать с визуальными компонентами. </a:t>
            </a:r>
            <a:endParaRPr lang="ru-RU" sz="2000" dirty="0">
              <a:latin typeface="+mj-lt"/>
            </a:endParaRPr>
          </a:p>
        </p:txBody>
      </p:sp>
      <p:pic>
        <p:nvPicPr>
          <p:cNvPr id="12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57" y="1526410"/>
            <a:ext cx="4811092" cy="323116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542" y="6036131"/>
            <a:ext cx="556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Совместим </a:t>
            </a:r>
            <a:r>
              <a:rPr lang="ru-RU" b="1" dirty="0">
                <a:latin typeface="+mj-lt"/>
              </a:rPr>
              <a:t>со всеми популярными браузерами! </a:t>
            </a:r>
          </a:p>
        </p:txBody>
      </p:sp>
    </p:spTree>
    <p:extLst>
      <p:ext uri="{BB962C8B-B14F-4D97-AF65-F5344CB8AC3E}">
        <p14:creationId xmlns:p14="http://schemas.microsoft.com/office/powerpoint/2010/main" val="26968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21233"/>
            <a:ext cx="5370416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Отмена последнего действия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8" y="2593480"/>
            <a:ext cx="8774714" cy="164176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120" y="1388975"/>
            <a:ext cx="8304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После добавления, изменения страницы при необходимости </a:t>
            </a:r>
            <a:r>
              <a:rPr lang="ru-RU" sz="2000" dirty="0" smtClean="0">
                <a:latin typeface="+mj-lt"/>
              </a:rPr>
              <a:t>можно отменить последнее </a:t>
            </a:r>
            <a:r>
              <a:rPr lang="ru-RU" sz="2000" dirty="0">
                <a:latin typeface="+mj-lt"/>
              </a:rPr>
              <a:t>действие.     </a:t>
            </a:r>
          </a:p>
        </p:txBody>
      </p:sp>
      <p:pic>
        <p:nvPicPr>
          <p:cNvPr id="12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5720" y="221233"/>
            <a:ext cx="5370416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Тултипы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5448" y="1338732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Подсказки и рекомендации в процессе работы рекомендованы в виде всплывающих тултипов.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В большинстве случаев в тултипах указаны страницы учебных курсов или документации для облегчения процесса изучения и освоения работы с системой. </a:t>
            </a:r>
            <a:endParaRPr lang="ru-RU" sz="2400" dirty="0">
              <a:latin typeface="+mj-lt"/>
            </a:endParaRPr>
          </a:p>
        </p:txBody>
      </p:sp>
      <p:pic>
        <p:nvPicPr>
          <p:cNvPr id="14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0" y="1406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9863</TotalTime>
  <Words>784</Words>
  <Application>Microsoft Office PowerPoint</Application>
  <PresentationFormat>Экран (4:3)</PresentationFormat>
  <Paragraphs>112</Paragraphs>
  <Slides>22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Грихина</dc:creator>
  <cp:lastModifiedBy>Аня</cp:lastModifiedBy>
  <cp:revision>744</cp:revision>
  <cp:lastPrinted>2011-11-21T13:32:39Z</cp:lastPrinted>
  <dcterms:modified xsi:type="dcterms:W3CDTF">2012-04-20T11:56:00Z</dcterms:modified>
</cp:coreProperties>
</file>